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Roboto-italic.fntdata"/><Relationship Id="rId23" Type="http://schemas.openxmlformats.org/officeDocument/2006/relationships/slide" Target="slides/slide18.xml"/><Relationship Id="rId45"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schemas.openxmlformats.org/officeDocument/2006/relationships/font" Target="fonts/Roboto-bold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ndico.cern.ch/event/948465/contributions/4324121/attachments/2245256/3807592/Hahnfeld_RANLUX%2B%2B.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oftware.intel.com/content/www/us/en/develop/documentation/intel-dpcpp-compatibility-tool-user-guide/top/diagnostics-reference.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intel/llvm" TargetMode="External"/><Relationship Id="rId3" Type="http://schemas.openxmlformats.org/officeDocument/2006/relationships/hyperlink" Target="https://www.codeplay.com/portal/news/2020/02/03/codeplay-contribution-to-dpcpp-brings-sycl-support-for-nvidia-gpus.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ackoverflow.com/a/64527623"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rnl.gov/"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deplay.com/portal/blogs/2019/07/12/enabling-polymorphism-in-sycl-using-the-cpp-idiom-crtp.html"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Particle_physics" TargetMode="External"/><Relationship Id="rId3" Type="http://schemas.openxmlformats.org/officeDocument/2006/relationships/hyperlink" Target="https://en.wikipedia.org/wiki/Particle_physics" TargetMode="External"/><Relationship Id="rId4" Type="http://schemas.openxmlformats.org/officeDocument/2006/relationships/hyperlink" Target="https://en.wikipedia.org/wiki/Higgs_boson" TargetMode="External"/><Relationship Id="rId5" Type="http://schemas.openxmlformats.org/officeDocument/2006/relationships/hyperlink" Target="https://en.wikipedia.org/wiki/Higgs_bos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Object-oriented_programming" TargetMode="External"/><Relationship Id="rId3" Type="http://schemas.openxmlformats.org/officeDocument/2006/relationships/hyperlink" Target="https://en.wikipedia.org/wiki/Object-oriented_programming" TargetMode="External"/><Relationship Id="rId4" Type="http://schemas.openxmlformats.org/officeDocument/2006/relationships/hyperlink" Target="https://en.wikipedia.org/wiki/Computer_program" TargetMode="External"/><Relationship Id="rId5" Type="http://schemas.openxmlformats.org/officeDocument/2006/relationships/hyperlink" Target="https://en.wikipedia.org/wiki/Particle_physics" TargetMode="External"/><Relationship Id="rId6" Type="http://schemas.openxmlformats.org/officeDocument/2006/relationships/hyperlink" Target="https://en.wikipedia.org/wiki/Particle_physics" TargetMode="External"/><Relationship Id="rId7" Type="http://schemas.openxmlformats.org/officeDocument/2006/relationships/hyperlink" Target="https://en.wikipedia.org/wiki/Data_analysis" TargetMode="External"/><Relationship Id="rId8" Type="http://schemas.openxmlformats.org/officeDocument/2006/relationships/hyperlink" Target="https://en.wikipedia.org/wiki/Data_analysi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d541337fb_1_1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d541337fb_1_1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Hello everyone, I am Daniel and I will present my user experience in porting particle transport simulation, the AdePT project, to oneAPI.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dd541337fb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dd541337fb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sz="1200">
                <a:solidFill>
                  <a:schemeClr val="dk1"/>
                </a:solidFill>
                <a:latin typeface="Calibri"/>
                <a:ea typeface="Calibri"/>
                <a:cs typeface="Calibri"/>
                <a:sym typeface="Calibri"/>
              </a:rPr>
              <a:t>Detector simulation is another key component and is also written in C++ o</a:t>
            </a:r>
            <a:r>
              <a:rPr lang="en-GB" sz="1200">
                <a:solidFill>
                  <a:schemeClr val="dk1"/>
                </a:solidFill>
                <a:latin typeface="Calibri"/>
                <a:ea typeface="Calibri"/>
                <a:cs typeface="Calibri"/>
                <a:sym typeface="Calibri"/>
              </a:rPr>
              <a:t>n top of Geant4 toolkit</a:t>
            </a:r>
            <a:r>
              <a:rPr lang="en-GB" sz="1200">
                <a:solidFill>
                  <a:schemeClr val="dk1"/>
                </a:solidFill>
                <a:latin typeface="Calibri"/>
                <a:ea typeface="Calibri"/>
                <a:cs typeface="Calibri"/>
                <a:sym typeface="Calibri"/>
              </a:rPr>
              <a:t> </a:t>
            </a:r>
            <a:r>
              <a:rPr lang="en-GB" sz="1200">
                <a:solidFill>
                  <a:srgbClr val="595959"/>
                </a:solidFill>
                <a:latin typeface="Calibri"/>
                <a:ea typeface="Calibri"/>
                <a:cs typeface="Calibri"/>
                <a:sym typeface="Calibri"/>
              </a:rPr>
              <a:t>developed</a:t>
            </a:r>
            <a:r>
              <a:rPr lang="en-GB" sz="1200">
                <a:solidFill>
                  <a:srgbClr val="595959"/>
                </a:solidFill>
                <a:latin typeface="Calibri"/>
                <a:ea typeface="Calibri"/>
                <a:cs typeface="Calibri"/>
                <a:sym typeface="Calibri"/>
              </a:rPr>
              <a:t> by High Energy Physics community</a:t>
            </a:r>
            <a:endParaRPr sz="12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sz="1200">
                <a:solidFill>
                  <a:schemeClr val="dk1"/>
                </a:solidFill>
                <a:latin typeface="Calibri"/>
                <a:ea typeface="Calibri"/>
                <a:cs typeface="Calibri"/>
                <a:sym typeface="Calibri"/>
              </a:rPr>
              <a:t>Simulating the physics interactions along with the background and detailed detector response consumes very significant amount of computing resources</a:t>
            </a:r>
            <a:endParaRPr sz="1200">
              <a:solidFill>
                <a:schemeClr val="dk1"/>
              </a:solidFill>
              <a:latin typeface="Calibri"/>
              <a:ea typeface="Calibri"/>
              <a:cs typeface="Calibri"/>
              <a:sym typeface="Calibri"/>
            </a:endParaRPr>
          </a:p>
          <a:p>
            <a:pPr indent="-304800" lvl="1" marL="914400" rtl="0" algn="l">
              <a:lnSpc>
                <a:spcPct val="102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depending on the details of experiment, 45-90% of total computing budget goes to simulation</a:t>
            </a:r>
            <a:endParaRPr sz="1200">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br>
              <a:rPr lang="en-GB" sz="600">
                <a:solidFill>
                  <a:schemeClr val="dk1"/>
                </a:solidFill>
              </a:rPr>
            </a:br>
            <a:r>
              <a:rPr lang="en-GB">
                <a:solidFill>
                  <a:schemeClr val="dk1"/>
                </a:solidFill>
              </a:rPr>
              <a:t>In summary, C++ is deeply rooted in the core software of our experiments and this will not likely to change. </a:t>
            </a:r>
            <a:endParaRPr>
              <a:solidFill>
                <a:schemeClr val="dk1"/>
              </a:solidFill>
            </a:endParaRPr>
          </a:p>
          <a:p>
            <a:pPr indent="0" lvl="0" marL="0" rtl="0" algn="l">
              <a:lnSpc>
                <a:spcPct val="102000"/>
              </a:lnSpc>
              <a:spcBef>
                <a:spcPts val="0"/>
              </a:spcBef>
              <a:spcAft>
                <a:spcPts val="0"/>
              </a:spcAft>
              <a:buNone/>
            </a:pPr>
            <a:r>
              <a:t/>
            </a:r>
            <a:endParaRPr>
              <a:solidFill>
                <a:schemeClr val="dk1"/>
              </a:solidFill>
            </a:endParaRPr>
          </a:p>
          <a:p>
            <a:pPr indent="0" lvl="0" marL="0" rtl="0" algn="l">
              <a:lnSpc>
                <a:spcPct val="102000"/>
              </a:lnSpc>
              <a:spcBef>
                <a:spcPts val="0"/>
              </a:spcBef>
              <a:spcAft>
                <a:spcPts val="0"/>
              </a:spcAft>
              <a:buNone/>
            </a:pPr>
            <a:r>
              <a:rPr lang="en-GB">
                <a:solidFill>
                  <a:schemeClr val="dk1"/>
                </a:solidFill>
              </a:rPr>
              <a:t>This makes us look forward to evolution of the language with great interest.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dd541337fb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dd541337fb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Given the global nature of High Energy Physics collaborations, it is not a surprise that CERN’s take on solving computing problem came out to be equally distributed.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The WLCG -</a:t>
            </a:r>
            <a:endParaRPr>
              <a:solidFill>
                <a:schemeClr val="dk1"/>
              </a:solidFill>
            </a:endParaRPr>
          </a:p>
          <a:p>
            <a:pPr indent="457200" lvl="0" marL="0" rtl="0" algn="just">
              <a:lnSpc>
                <a:spcPct val="115000"/>
              </a:lnSpc>
              <a:spcBef>
                <a:spcPts val="0"/>
              </a:spcBef>
              <a:spcAft>
                <a:spcPts val="0"/>
              </a:spcAft>
              <a:buClr>
                <a:schemeClr val="dk1"/>
              </a:buClr>
              <a:buSzPts val="1100"/>
              <a:buFont typeface="Arial"/>
              <a:buNone/>
            </a:pPr>
            <a:r>
              <a:rPr lang="en-GB">
                <a:solidFill>
                  <a:schemeClr val="dk1"/>
                </a:solidFill>
              </a:rPr>
              <a:t> Worldwide LHC Computing Grid     is a distributed computing and data storage infrastructure spread over 150 computing centres in 40 countries.</a:t>
            </a:r>
            <a:endParaRPr>
              <a:solidFill>
                <a:schemeClr val="dk1"/>
              </a:solidFill>
            </a:endParaRPr>
          </a:p>
          <a:p>
            <a:pPr indent="45720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It currently operates about 1 million commodity CPU cores and it has 1 ExaByte of storage.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It was born before Clouds took over but still serves us well.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d541337fb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d541337fb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2000"/>
              </a:lnSpc>
              <a:spcBef>
                <a:spcPts val="0"/>
              </a:spcBef>
              <a:spcAft>
                <a:spcPts val="0"/>
              </a:spcAft>
              <a:buNone/>
            </a:pPr>
            <a:r>
              <a:rPr lang="en-GB">
                <a:solidFill>
                  <a:schemeClr val="dk1"/>
                </a:solidFill>
                <a:latin typeface="Calibri"/>
                <a:ea typeface="Calibri"/>
                <a:cs typeface="Calibri"/>
                <a:sym typeface="Calibri"/>
              </a:rPr>
              <a:t>While we learned over the past 15 years how to master distributed computing, we also benefited from a significant underlying simplifications:</a:t>
            </a:r>
            <a:endParaRPr>
              <a:solidFill>
                <a:schemeClr val="dk1"/>
              </a:solidFill>
              <a:latin typeface="Calibri"/>
              <a:ea typeface="Calibri"/>
              <a:cs typeface="Calibri"/>
              <a:sym typeface="Calibri"/>
            </a:endParaRPr>
          </a:p>
          <a:p>
            <a:pPr indent="0" lvl="0" marL="457200" rtl="0" algn="l">
              <a:lnSpc>
                <a:spcPct val="102000"/>
              </a:lnSpc>
              <a:spcBef>
                <a:spcPts val="0"/>
              </a:spcBef>
              <a:spcAft>
                <a:spcPts val="0"/>
              </a:spcAft>
              <a:buNone/>
            </a:pPr>
            <a:r>
              <a:rPr lang="en-GB">
                <a:solidFill>
                  <a:schemeClr val="dk1"/>
                </a:solidFill>
                <a:latin typeface="Calibri"/>
                <a:ea typeface="Calibri"/>
                <a:cs typeface="Calibri"/>
                <a:sym typeface="Calibri"/>
              </a:rPr>
              <a:t>We had one platform (linux), one architecture (x86) and one main compiler (gcc).</a:t>
            </a:r>
            <a:endParaRPr>
              <a:solidFill>
                <a:schemeClr val="dk1"/>
              </a:solidFill>
              <a:latin typeface="Calibri"/>
              <a:ea typeface="Calibri"/>
              <a:cs typeface="Calibri"/>
              <a:sym typeface="Calibri"/>
            </a:endParaRPr>
          </a:p>
          <a:p>
            <a:pPr indent="0" lvl="0" marL="457200" rtl="0" algn="l">
              <a:lnSpc>
                <a:spcPct val="102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chemeClr val="dk1"/>
                </a:solidFill>
                <a:latin typeface="Calibri"/>
                <a:ea typeface="Calibri"/>
                <a:cs typeface="Calibri"/>
                <a:sym typeface="Calibri"/>
              </a:rPr>
              <a:t>Already at the end of the Run 1 it was clear that our life is going to get significantly more complicated:</a:t>
            </a:r>
            <a:endParaRPr>
              <a:solidFill>
                <a:schemeClr val="dk1"/>
              </a:solidFill>
              <a:latin typeface="Calibri"/>
              <a:ea typeface="Calibri"/>
              <a:cs typeface="Calibri"/>
              <a:sym typeface="Calibri"/>
            </a:endParaRPr>
          </a:p>
          <a:p>
            <a:pPr indent="0" lvl="0" marL="457200" rtl="0" algn="l">
              <a:lnSpc>
                <a:spcPct val="102000"/>
              </a:lnSpc>
              <a:spcBef>
                <a:spcPts val="0"/>
              </a:spcBef>
              <a:spcAft>
                <a:spcPts val="0"/>
              </a:spcAft>
              <a:buNone/>
            </a:pPr>
            <a:r>
              <a:rPr lang="en-GB">
                <a:solidFill>
                  <a:schemeClr val="dk1"/>
                </a:solidFill>
                <a:latin typeface="Calibri"/>
                <a:ea typeface="Calibri"/>
                <a:cs typeface="Calibri"/>
                <a:sym typeface="Calibri"/>
              </a:rPr>
              <a:t>Our growing needs for computing resources fueled by the improvements in the machine  (in collision rate - also called luminosity)</a:t>
            </a:r>
            <a:endParaRPr>
              <a:solidFill>
                <a:schemeClr val="dk1"/>
              </a:solidFill>
              <a:latin typeface="Calibri"/>
              <a:ea typeface="Calibri"/>
              <a:cs typeface="Calibri"/>
              <a:sym typeface="Calibri"/>
            </a:endParaRPr>
          </a:p>
          <a:p>
            <a:pPr indent="0" lvl="0" marL="457200" rtl="0" algn="l">
              <a:lnSpc>
                <a:spcPct val="102000"/>
              </a:lnSpc>
              <a:spcBef>
                <a:spcPts val="0"/>
              </a:spcBef>
              <a:spcAft>
                <a:spcPts val="0"/>
              </a:spcAft>
              <a:buNone/>
            </a:pPr>
            <a:r>
              <a:rPr lang="en-GB">
                <a:solidFill>
                  <a:schemeClr val="dk1"/>
                </a:solidFill>
                <a:latin typeface="Calibri"/>
                <a:ea typeface="Calibri"/>
                <a:cs typeface="Calibri"/>
                <a:sym typeface="Calibri"/>
              </a:rPr>
              <a:t> and detectors (readout rate) </a:t>
            </a:r>
            <a:endParaRPr>
              <a:solidFill>
                <a:schemeClr val="dk1"/>
              </a:solidFill>
              <a:latin typeface="Calibri"/>
              <a:ea typeface="Calibri"/>
              <a:cs typeface="Calibri"/>
              <a:sym typeface="Calibri"/>
            </a:endParaRPr>
          </a:p>
          <a:p>
            <a:pPr indent="0" lvl="0" marL="457200" rtl="0" algn="l">
              <a:lnSpc>
                <a:spcPct val="102000"/>
              </a:lnSpc>
              <a:spcBef>
                <a:spcPts val="0"/>
              </a:spcBef>
              <a:spcAft>
                <a:spcPts val="0"/>
              </a:spcAft>
              <a:buNone/>
            </a:pPr>
            <a:r>
              <a:rPr lang="en-GB">
                <a:solidFill>
                  <a:schemeClr val="dk1"/>
                </a:solidFill>
                <a:latin typeface="Calibri"/>
                <a:ea typeface="Calibri"/>
                <a:cs typeface="Calibri"/>
                <a:sym typeface="Calibri"/>
              </a:rPr>
              <a:t>cannot be matched by the growth of the Grid under the fixed budget.</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Moreover, since distributed computing means also distributed funding,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there is a growing pressure from various funding agencies to complement our Grid resources with existing HPC capacity</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 which implies tuning our application for a specific platform and</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 that marked the end of our homogenous platform dream.</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dd541337fb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dd541337fb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2000"/>
              </a:lnSpc>
              <a:spcBef>
                <a:spcPts val="0"/>
              </a:spcBef>
              <a:spcAft>
                <a:spcPts val="0"/>
              </a:spcAft>
              <a:buNone/>
            </a:pPr>
            <a:r>
              <a:rPr lang="en-GB" sz="1300">
                <a:solidFill>
                  <a:schemeClr val="dk1"/>
                </a:solidFill>
                <a:latin typeface="Calibri"/>
                <a:ea typeface="Calibri"/>
                <a:cs typeface="Calibri"/>
                <a:sym typeface="Calibri"/>
              </a:rPr>
              <a:t>A</a:t>
            </a:r>
            <a:r>
              <a:rPr lang="en-GB" sz="1300">
                <a:solidFill>
                  <a:schemeClr val="dk1"/>
                </a:solidFill>
                <a:latin typeface="Calibri"/>
                <a:ea typeface="Calibri"/>
                <a:cs typeface="Calibri"/>
                <a:sym typeface="Calibri"/>
              </a:rPr>
              <a:t>s a result we were forced to look into possible use of the hardware accelerators such as GPUs</a:t>
            </a:r>
            <a:endParaRPr sz="1300">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sz="1300">
                <a:solidFill>
                  <a:schemeClr val="dk1"/>
                </a:solidFill>
                <a:latin typeface="Calibri"/>
                <a:ea typeface="Calibri"/>
                <a:cs typeface="Calibri"/>
                <a:sym typeface="Calibri"/>
              </a:rPr>
              <a:t> and by now the experiments are making very significant use of GPUs for their online and offline reconstruction.</a:t>
            </a:r>
            <a:endParaRPr sz="1300">
              <a:solidFill>
                <a:schemeClr val="dk1"/>
              </a:solidFill>
              <a:latin typeface="Calibri"/>
              <a:ea typeface="Calibri"/>
              <a:cs typeface="Calibri"/>
              <a:sym typeface="Calibri"/>
            </a:endParaRPr>
          </a:p>
          <a:p>
            <a:pPr indent="0" lvl="0" marL="457200" rtl="0" algn="l">
              <a:lnSpc>
                <a:spcPct val="102000"/>
              </a:lnSpc>
              <a:spcBef>
                <a:spcPts val="0"/>
              </a:spcBef>
              <a:spcAft>
                <a:spcPts val="0"/>
              </a:spcAft>
              <a:buClr>
                <a:schemeClr val="dk1"/>
              </a:buClr>
              <a:buSzPts val="1100"/>
              <a:buFont typeface="Arial"/>
              <a:buNone/>
            </a:pPr>
            <a:r>
              <a:t/>
            </a:r>
            <a:endParaRPr sz="1300">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sz="1300">
                <a:solidFill>
                  <a:schemeClr val="dk1"/>
                </a:solidFill>
                <a:latin typeface="Calibri"/>
                <a:ea typeface="Calibri"/>
                <a:cs typeface="Calibri"/>
                <a:sym typeface="Calibri"/>
              </a:rPr>
              <a:t>Knowing that a large fraction of CPU time is actually spent in simulation,</a:t>
            </a:r>
            <a:endParaRPr sz="1300">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sz="1300">
                <a:solidFill>
                  <a:schemeClr val="dk1"/>
                </a:solidFill>
                <a:latin typeface="Calibri"/>
                <a:ea typeface="Calibri"/>
                <a:cs typeface="Calibri"/>
                <a:sym typeface="Calibri"/>
              </a:rPr>
              <a:t>there was a clear need to look into how we could benefit from GPUs in simulation.</a:t>
            </a:r>
            <a:endParaRPr sz="13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600">
              <a:solidFill>
                <a:schemeClr val="dk1"/>
              </a:solidFill>
            </a:endParaRPr>
          </a:p>
          <a:p>
            <a:pPr indent="0" lvl="0" marL="0" rtl="0" algn="just">
              <a:lnSpc>
                <a:spcPct val="115000"/>
              </a:lnSpc>
              <a:spcBef>
                <a:spcPts val="0"/>
              </a:spcBef>
              <a:spcAft>
                <a:spcPts val="0"/>
              </a:spcAft>
              <a:buNone/>
            </a:pPr>
            <a:r>
              <a:t/>
            </a:r>
            <a:endParaRPr sz="600">
              <a:solidFill>
                <a:schemeClr val="dk1"/>
              </a:solidFill>
            </a:endParaRPr>
          </a:p>
          <a:p>
            <a:pPr indent="0" lvl="0" marL="0" rtl="0" algn="just">
              <a:lnSpc>
                <a:spcPct val="115000"/>
              </a:lnSpc>
              <a:spcBef>
                <a:spcPts val="0"/>
              </a:spcBef>
              <a:spcAft>
                <a:spcPts val="0"/>
              </a:spcAft>
              <a:buNone/>
            </a:pPr>
            <a:r>
              <a:t/>
            </a:r>
            <a:endParaRPr sz="600">
              <a:solidFill>
                <a:schemeClr val="dk1"/>
              </a:solidFill>
            </a:endParaRPr>
          </a:p>
          <a:p>
            <a:pPr indent="0" lvl="0" marL="0" rtl="0" algn="l">
              <a:lnSpc>
                <a:spcPct val="115000"/>
              </a:lnSpc>
              <a:spcBef>
                <a:spcPts val="0"/>
              </a:spcBef>
              <a:spcAft>
                <a:spcPts val="0"/>
              </a:spcAft>
              <a:buNone/>
            </a:pPr>
            <a:r>
              <a:t/>
            </a:r>
            <a:endParaRPr sz="1400">
              <a:solidFill>
                <a:srgbClr val="595959"/>
              </a:solidFill>
            </a:endParaRPr>
          </a:p>
          <a:p>
            <a:pPr indent="0" lvl="0" marL="0" rtl="0" algn="l">
              <a:spcBef>
                <a:spcPts val="120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4daa51f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4daa51f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lnSpc>
                <a:spcPct val="80000"/>
              </a:lnSpc>
              <a:spcBef>
                <a:spcPts val="0"/>
              </a:spcBef>
              <a:spcAft>
                <a:spcPts val="0"/>
              </a:spcAft>
              <a:buNone/>
            </a:pPr>
            <a:r>
              <a:rPr lang="en-GB" sz="1078">
                <a:solidFill>
                  <a:schemeClr val="dk1"/>
                </a:solidFill>
              </a:rPr>
              <a:t>Given the random nature of particle propagation through detectors and complexity of their geometries,</a:t>
            </a:r>
            <a:endParaRPr sz="1078">
              <a:solidFill>
                <a:schemeClr val="dk1"/>
              </a:solidFill>
            </a:endParaRPr>
          </a:p>
          <a:p>
            <a:pPr indent="0" lvl="0" marL="0" rtl="0" algn="l">
              <a:lnSpc>
                <a:spcPct val="80000"/>
              </a:lnSpc>
              <a:spcBef>
                <a:spcPts val="0"/>
              </a:spcBef>
              <a:spcAft>
                <a:spcPts val="0"/>
              </a:spcAft>
              <a:buNone/>
            </a:pPr>
            <a:r>
              <a:rPr lang="en-GB" sz="1078">
                <a:solidFill>
                  <a:schemeClr val="dk1"/>
                </a:solidFill>
              </a:rPr>
              <a:t>particle transport simulation is generally not well suited for running on hardware accelerators such as GPUs</a:t>
            </a:r>
            <a:r>
              <a:rPr lang="en-GB" sz="1178">
                <a:solidFill>
                  <a:schemeClr val="dk1"/>
                </a:solidFill>
              </a:rPr>
              <a:t>.</a:t>
            </a:r>
            <a:endParaRPr sz="1178">
              <a:solidFill>
                <a:schemeClr val="dk1"/>
              </a:solidFill>
            </a:endParaRPr>
          </a:p>
          <a:p>
            <a:pPr indent="0" lvl="0" marL="0" rtl="0" algn="l">
              <a:lnSpc>
                <a:spcPct val="80000"/>
              </a:lnSpc>
              <a:spcBef>
                <a:spcPts val="0"/>
              </a:spcBef>
              <a:spcAft>
                <a:spcPts val="0"/>
              </a:spcAft>
              <a:buNone/>
            </a:pPr>
            <a:r>
              <a:t/>
            </a:r>
            <a:endParaRPr sz="1178">
              <a:solidFill>
                <a:schemeClr val="dk1"/>
              </a:solidFill>
            </a:endParaRPr>
          </a:p>
          <a:p>
            <a:pPr indent="0" lvl="0" marL="0" rtl="0" algn="l">
              <a:lnSpc>
                <a:spcPct val="80000"/>
              </a:lnSpc>
              <a:spcBef>
                <a:spcPts val="0"/>
              </a:spcBef>
              <a:spcAft>
                <a:spcPts val="0"/>
              </a:spcAft>
              <a:buNone/>
            </a:pPr>
            <a:r>
              <a:rPr lang="en-GB" sz="1178">
                <a:solidFill>
                  <a:schemeClr val="dk1"/>
                </a:solidFill>
              </a:rPr>
              <a:t> </a:t>
            </a:r>
            <a:r>
              <a:rPr lang="en-GB" sz="1078">
                <a:solidFill>
                  <a:schemeClr val="dk1"/>
                </a:solidFill>
              </a:rPr>
              <a:t>However, some aspects of simulation, such as simulation of developing showers in the calorimeters, could make use of GPUs, </a:t>
            </a:r>
            <a:endParaRPr sz="1078">
              <a:solidFill>
                <a:schemeClr val="dk1"/>
              </a:solidFill>
            </a:endParaRPr>
          </a:p>
          <a:p>
            <a:pPr indent="0" lvl="0" marL="0" rtl="0" algn="l">
              <a:lnSpc>
                <a:spcPct val="80000"/>
              </a:lnSpc>
              <a:spcBef>
                <a:spcPts val="0"/>
              </a:spcBef>
              <a:spcAft>
                <a:spcPts val="0"/>
              </a:spcAft>
              <a:buNone/>
            </a:pPr>
            <a:r>
              <a:rPr lang="en-GB" sz="1078">
                <a:solidFill>
                  <a:schemeClr val="dk1"/>
                </a:solidFill>
              </a:rPr>
              <a:t>but this is very time consuming and it requires only a subset of physics processes to be ported to GPU</a:t>
            </a:r>
            <a:endParaRPr sz="1078">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One thread takes one particle and process it until it will lost its energy,</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 but because they have a stochastic behaviour we have cache problems and branch prediction is tricky.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This is really bad for the CPUs in the sense that it is hard to optimize, but it could map well on GPU architectures.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During development we aim to understand portability/implementation/optimisation of porting components geometry description,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electromagnetics physics, field propagator to GPU.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We aim to implement and evaluate different data models, scheduling strategies and  optimise performance as well as understand limitations.</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Eventually, we want to demonstrate and compare a realistic simulation workflow on CPU and GPU.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You can see on the slide electromagnetic showers representations with different level of the energy. The one on the right represents what we will have to simulate after upgrade.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dd541337fb_1_5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gdd541337fb_1_5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Particle transport in detectors is simulated in “steps” aiming to move particles in the detector until either the next physics interaction (which is random) or the next detector boundary, whichever is closer.</a:t>
            </a:r>
            <a:endParaRPr>
              <a:solidFill>
                <a:schemeClr val="dk1"/>
              </a:solidFill>
            </a:endParaRPr>
          </a:p>
          <a:p>
            <a:pPr indent="-298450" lvl="0" marL="457200" rtl="0" algn="l">
              <a:lnSpc>
                <a:spcPct val="115000"/>
              </a:lnSpc>
              <a:spcBef>
                <a:spcPts val="1400"/>
              </a:spcBef>
              <a:spcAft>
                <a:spcPts val="0"/>
              </a:spcAft>
              <a:buClr>
                <a:schemeClr val="dk1"/>
              </a:buClr>
              <a:buSzPts val="1100"/>
              <a:buChar char="●"/>
            </a:pPr>
            <a:r>
              <a:rPr lang="en-GB">
                <a:solidFill>
                  <a:schemeClr val="dk1"/>
                </a:solidFill>
              </a:rPr>
              <a:t>we simulate only positrons, electrons and gammas because these are the main particles concerned by electromagnetic physics, and taking the majority of simulation time on CPU</a:t>
            </a:r>
            <a:endParaRPr>
              <a:solidFill>
                <a:schemeClr val="dk1"/>
              </a:solidFill>
            </a:endParaRPr>
          </a:p>
          <a:p>
            <a:pPr indent="0" lvl="0" marL="0" rtl="0" algn="just">
              <a:lnSpc>
                <a:spcPct val="115000"/>
              </a:lnSpc>
              <a:spcBef>
                <a:spcPts val="1400"/>
              </a:spcBef>
              <a:spcAft>
                <a:spcPts val="0"/>
              </a:spcAft>
              <a:buClr>
                <a:schemeClr val="dk1"/>
              </a:buClr>
              <a:buSzPts val="1100"/>
              <a:buFont typeface="Arial"/>
              <a:buNone/>
            </a:pPr>
            <a:r>
              <a:rPr lang="en-GB">
                <a:solidFill>
                  <a:schemeClr val="dk1"/>
                </a:solidFill>
              </a:rPr>
              <a:t>Here is the stepping loop workflow</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Physics processes for positrons, electrons and </a:t>
            </a:r>
            <a:r>
              <a:rPr lang="en-GB">
                <a:solidFill>
                  <a:schemeClr val="dk1"/>
                </a:solidFill>
              </a:rPr>
              <a:t>gamma</a:t>
            </a:r>
            <a:r>
              <a:rPr lang="en-GB">
                <a:solidFill>
                  <a:schemeClr val="dk1"/>
                </a:solidFill>
              </a:rPr>
              <a:t>s</a:t>
            </a:r>
            <a:r>
              <a:rPr lang="en-GB">
                <a:solidFill>
                  <a:schemeClr val="dk1"/>
                </a:solidFill>
              </a:rPr>
              <a:t> are implemented using the G4HepEm library.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Data containers are organized as arrays of structures storing a random number generator state per track to assure reproducibility.</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Each particle type has a separate container with unique slot numbers .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sz="1000">
                <a:solidFill>
                  <a:schemeClr val="dk1"/>
                </a:solidFill>
              </a:rPr>
              <a:t>Particle Transport kernels co-exist in different streams per particle type and the energy deposits lost by particles during the step, and other information allowing to simulate the electronic detector response</a:t>
            </a:r>
            <a:endParaRPr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dd541337fb_1_1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dd541337fb_1_1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2000"/>
              </a:lnSpc>
              <a:spcBef>
                <a:spcPts val="0"/>
              </a:spcBef>
              <a:spcAft>
                <a:spcPts val="0"/>
              </a:spcAft>
              <a:buNone/>
            </a:pPr>
            <a:r>
              <a:rPr lang="en-GB">
                <a:solidFill>
                  <a:schemeClr val="dk1"/>
                </a:solidFill>
                <a:latin typeface="Calibri"/>
                <a:ea typeface="Calibri"/>
                <a:cs typeface="Calibri"/>
                <a:sym typeface="Calibri"/>
              </a:rPr>
              <a:t>The current AdePT code depends on external physics (G4HepEm) and geometry (VecGeom) libraries.</a:t>
            </a:r>
            <a:endParaRPr>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chemeClr val="dk1"/>
                </a:solidFill>
                <a:latin typeface="Calibri"/>
                <a:ea typeface="Calibri"/>
                <a:cs typeface="Calibri"/>
                <a:sym typeface="Calibri"/>
              </a:rPr>
              <a:t>At present the development is targeting the NVIDIA/CUDA platform but it is clear that, given our distributed resources and funding, </a:t>
            </a:r>
            <a:endParaRPr>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chemeClr val="dk1"/>
                </a:solidFill>
                <a:latin typeface="Calibri"/>
                <a:ea typeface="Calibri"/>
                <a:cs typeface="Calibri"/>
                <a:sym typeface="Calibri"/>
              </a:rPr>
              <a:t>we will eventually have to effectively target various CPUs and GPUs starting from the same source which made us look into oneAPI and SYCL as a possible solution.</a:t>
            </a:r>
            <a:endParaRPr>
              <a:solidFill>
                <a:schemeClr val="dk1"/>
              </a:solidFill>
              <a:latin typeface="Calibri"/>
              <a:ea typeface="Calibri"/>
              <a:cs typeface="Calibri"/>
              <a:sym typeface="Calibri"/>
            </a:endParaRPr>
          </a:p>
          <a:p>
            <a:pPr indent="0" lvl="0" marL="457200" rtl="0" algn="l">
              <a:lnSpc>
                <a:spcPct val="102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chemeClr val="dk1"/>
                </a:solidFill>
                <a:latin typeface="Calibri"/>
                <a:ea typeface="Calibri"/>
                <a:cs typeface="Calibri"/>
                <a:sym typeface="Calibri"/>
              </a:rPr>
              <a:t>oneAdePT is our attempt to port an AdePT point in time snapshot to oneAPI and SYCL.  </a:t>
            </a:r>
            <a:endParaRPr>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chemeClr val="dk1"/>
                </a:solidFill>
                <a:latin typeface="Calibri"/>
                <a:ea typeface="Calibri"/>
                <a:cs typeface="Calibri"/>
                <a:sym typeface="Calibri"/>
              </a:rPr>
              <a:t>This includes AdePT core utilities and particle transport, </a:t>
            </a:r>
            <a:r>
              <a:rPr lang="en-GB" u="sng">
                <a:solidFill>
                  <a:schemeClr val="hlink"/>
                </a:solidFill>
                <a:latin typeface="Calibri"/>
                <a:ea typeface="Calibri"/>
                <a:cs typeface="Calibri"/>
                <a:sym typeface="Calibri"/>
                <a:hlinkClick r:id="rId2"/>
              </a:rPr>
              <a:t>RUNLUX++</a:t>
            </a:r>
            <a:r>
              <a:rPr lang="en-GB">
                <a:solidFill>
                  <a:schemeClr val="dk1"/>
                </a:solidFill>
                <a:latin typeface="Calibri"/>
                <a:ea typeface="Calibri"/>
                <a:cs typeface="Calibri"/>
                <a:sym typeface="Calibri"/>
              </a:rPr>
              <a:t> random number generator, magnetic field routines and G4HepEm library.</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Left out of the oneAdePT scope are the external dependencies such as VecGeom/VecCore libraries.</a:t>
            </a:r>
            <a:endParaRPr>
              <a:solidFill>
                <a:schemeClr val="dk1"/>
              </a:solidFill>
            </a:endParaRPr>
          </a:p>
          <a:p>
            <a:pPr indent="0" lvl="0" marL="0" rtl="0" algn="l">
              <a:lnSpc>
                <a:spcPct val="115000"/>
              </a:lnSpc>
              <a:spcBef>
                <a:spcPts val="0"/>
              </a:spcBef>
              <a:spcAft>
                <a:spcPts val="0"/>
              </a:spcAft>
              <a:buNone/>
            </a:pPr>
            <a:r>
              <a:rPr lang="en-GB">
                <a:solidFill>
                  <a:schemeClr val="dk1"/>
                </a:solidFill>
              </a:rPr>
              <a:t>These are used for detector geometry description and navigation between volumes and materials.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These are left out since they were judged to be </a:t>
            </a:r>
            <a:r>
              <a:rPr lang="en-GB">
                <a:solidFill>
                  <a:schemeClr val="dk1"/>
                </a:solidFill>
              </a:rPr>
              <a:t>too complex</a:t>
            </a:r>
            <a:r>
              <a:rPr lang="en-GB">
                <a:solidFill>
                  <a:schemeClr val="dk1"/>
                </a:solidFill>
              </a:rPr>
              <a:t> to port to SYCL and they exist as CUDA libraries.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So, our main goal was to experience CUDA code migration to DPC++ and evaluation of DPC++ </a:t>
            </a:r>
            <a:r>
              <a:rPr lang="en-GB">
                <a:solidFill>
                  <a:srgbClr val="595959"/>
                </a:solidFill>
                <a:latin typeface="Calibri"/>
                <a:ea typeface="Calibri"/>
                <a:cs typeface="Calibri"/>
                <a:sym typeface="Calibri"/>
              </a:rPr>
              <a:t>ability to use </a:t>
            </a:r>
            <a:r>
              <a:rPr lang="en-GB">
                <a:solidFill>
                  <a:schemeClr val="dk1"/>
                </a:solidFill>
              </a:rPr>
              <a:t>with </a:t>
            </a:r>
            <a:r>
              <a:rPr lang="en-GB">
                <a:solidFill>
                  <a:srgbClr val="595959"/>
                </a:solidFill>
                <a:latin typeface="Calibri"/>
                <a:ea typeface="Calibri"/>
                <a:cs typeface="Calibri"/>
                <a:sym typeface="Calibri"/>
              </a:rPr>
              <a:t>legacy </a:t>
            </a:r>
            <a:r>
              <a:rPr lang="en-GB">
                <a:solidFill>
                  <a:schemeClr val="dk1"/>
                </a:solidFill>
              </a:rPr>
              <a:t>CUDA libraries such as the Vectorized Geometry library.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a:t>
            </a:r>
            <a:r>
              <a:rPr lang="en-GB" sz="800">
                <a:solidFill>
                  <a:schemeClr val="dk1"/>
                </a:solidFill>
              </a:rPr>
              <a:t>Why to complex: It has been designed to maximize use of virtual functions and this is exactly what I can not do. The entire project has to be rewritten. There was one attempt  for just a couple of geometries - non virtual dispatcher - the switch statement.</a:t>
            </a:r>
            <a:r>
              <a:rPr lang="en-GB">
                <a:solidFill>
                  <a:schemeClr val="dk1"/>
                </a:solidFill>
              </a:rPr>
              <a:t>)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df7555a6c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df7555a6c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2000"/>
              </a:lnSpc>
              <a:spcBef>
                <a:spcPts val="0"/>
              </a:spcBef>
              <a:spcAft>
                <a:spcPts val="0"/>
              </a:spcAft>
              <a:buClr>
                <a:schemeClr val="dk1"/>
              </a:buClr>
              <a:buSzPts val="1100"/>
              <a:buFont typeface="Arial"/>
              <a:buNone/>
            </a:pPr>
            <a:r>
              <a:rPr lang="en-GB">
                <a:solidFill>
                  <a:srgbClr val="595959"/>
                </a:solidFill>
                <a:latin typeface="Calibri"/>
                <a:ea typeface="Calibri"/>
                <a:cs typeface="Calibri"/>
                <a:sym typeface="Calibri"/>
              </a:rPr>
              <a:t>To migrate the CUDA code to DPC++ w</a:t>
            </a:r>
            <a:r>
              <a:rPr lang="en-GB">
                <a:solidFill>
                  <a:srgbClr val="595959"/>
                </a:solidFill>
                <a:latin typeface="Calibri"/>
                <a:ea typeface="Calibri"/>
                <a:cs typeface="Calibri"/>
                <a:sym typeface="Calibri"/>
              </a:rPr>
              <a:t>e used Intel® DPC++ Compatibility Tool (</a:t>
            </a:r>
            <a:r>
              <a:rPr lang="en-GB">
                <a:solidFill>
                  <a:srgbClr val="595959"/>
                </a:solidFill>
                <a:latin typeface="Calibri"/>
                <a:ea typeface="Calibri"/>
                <a:cs typeface="Calibri"/>
                <a:sym typeface="Calibri"/>
              </a:rPr>
              <a:t>dpct</a:t>
            </a:r>
            <a:r>
              <a:rPr lang="en-GB">
                <a:solidFill>
                  <a:srgbClr val="595959"/>
                </a:solidFill>
                <a:latin typeface="Calibri"/>
                <a:ea typeface="Calibri"/>
                <a:cs typeface="Calibri"/>
                <a:sym typeface="Calibri"/>
              </a:rPr>
              <a:t>) and we bootstrapped the porting process with reasonable success </a:t>
            </a:r>
            <a:endParaRPr>
              <a:solidFill>
                <a:srgbClr val="595959"/>
              </a:solidFill>
              <a:latin typeface="Calibri"/>
              <a:ea typeface="Calibri"/>
              <a:cs typeface="Calibri"/>
              <a:sym typeface="Calibri"/>
            </a:endParaRPr>
          </a:p>
          <a:p>
            <a:pPr indent="0" lvl="0" marL="0" rtl="0" algn="l">
              <a:lnSpc>
                <a:spcPct val="102000"/>
              </a:lnSpc>
              <a:spcBef>
                <a:spcPts val="0"/>
              </a:spcBef>
              <a:spcAft>
                <a:spcPts val="0"/>
              </a:spcAft>
              <a:buClr>
                <a:schemeClr val="dk1"/>
              </a:buClr>
              <a:buSzPts val="1100"/>
              <a:buFont typeface="Arial"/>
              <a:buNone/>
            </a:pPr>
            <a:r>
              <a:t/>
            </a:r>
            <a:endParaRPr>
              <a:solidFill>
                <a:srgbClr val="595959"/>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rgbClr val="595959"/>
                </a:solidFill>
                <a:latin typeface="Calibri"/>
                <a:ea typeface="Calibri"/>
                <a:cs typeface="Calibri"/>
                <a:sym typeface="Calibri"/>
              </a:rPr>
              <a:t>There were some unavailable equivalent API’s in SYCL which we had to rewrite</a:t>
            </a:r>
            <a:endParaRPr>
              <a:solidFill>
                <a:srgbClr val="595959"/>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rgbClr val="595959"/>
                </a:solidFill>
                <a:latin typeface="Calibri"/>
                <a:ea typeface="Calibri"/>
                <a:cs typeface="Calibri"/>
                <a:sym typeface="Calibri"/>
              </a:rPr>
              <a:t>But, the tool has useful diagnostics messages plus a nice centralized </a:t>
            </a:r>
            <a:r>
              <a:rPr lang="en-GB" u="sng">
                <a:solidFill>
                  <a:srgbClr val="0097A7"/>
                </a:solidFill>
                <a:latin typeface="Calibri"/>
                <a:ea typeface="Calibri"/>
                <a:cs typeface="Calibri"/>
                <a:sym typeface="Calibri"/>
                <a:hlinkClick r:id="rId2">
                  <a:extLst>
                    <a:ext uri="{A12FA001-AC4F-418D-AE19-62706E023703}">
                      <ahyp:hlinkClr val="tx"/>
                    </a:ext>
                  </a:extLst>
                </a:hlinkClick>
              </a:rPr>
              <a:t>reference</a:t>
            </a:r>
            <a:r>
              <a:rPr lang="en-GB">
                <a:solidFill>
                  <a:srgbClr val="595959"/>
                </a:solidFill>
                <a:latin typeface="Calibri"/>
                <a:ea typeface="Calibri"/>
                <a:cs typeface="Calibri"/>
                <a:sym typeface="Calibri"/>
              </a:rPr>
              <a:t> for each diagnostics message</a:t>
            </a:r>
            <a:endParaRPr>
              <a:solidFill>
                <a:srgbClr val="595959"/>
              </a:solidFill>
              <a:latin typeface="Calibri"/>
              <a:ea typeface="Calibri"/>
              <a:cs typeface="Calibri"/>
              <a:sym typeface="Calibri"/>
            </a:endParaRPr>
          </a:p>
          <a:p>
            <a:pPr indent="0" lvl="0" marL="0" rtl="0" algn="l">
              <a:lnSpc>
                <a:spcPct val="102000"/>
              </a:lnSpc>
              <a:spcBef>
                <a:spcPts val="0"/>
              </a:spcBef>
              <a:spcAft>
                <a:spcPts val="0"/>
              </a:spcAft>
              <a:buNone/>
            </a:pPr>
            <a:r>
              <a:t/>
            </a:r>
            <a:endParaRPr>
              <a:solidFill>
                <a:srgbClr val="595959"/>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rgbClr val="595959"/>
                </a:solidFill>
                <a:latin typeface="Calibri"/>
                <a:ea typeface="Calibri"/>
                <a:cs typeface="Calibri"/>
                <a:sym typeface="Calibri"/>
              </a:rPr>
              <a:t> Also, it includes some validations for the work-group sizes for example.</a:t>
            </a:r>
            <a:endParaRPr>
              <a:solidFill>
                <a:schemeClr val="dk1"/>
              </a:solidFill>
              <a:latin typeface="Calibri"/>
              <a:ea typeface="Calibri"/>
              <a:cs typeface="Calibri"/>
              <a:sym typeface="Calibri"/>
            </a:endParaRPr>
          </a:p>
          <a:p>
            <a:pPr indent="0" lvl="0" marL="0" rtl="0" algn="l">
              <a:lnSpc>
                <a:spcPct val="135714"/>
              </a:lnSpc>
              <a:spcBef>
                <a:spcPts val="0"/>
              </a:spcBef>
              <a:spcAft>
                <a:spcPts val="0"/>
              </a:spcAft>
              <a:buNone/>
            </a:pPr>
            <a:r>
              <a:t/>
            </a:r>
            <a:endParaRPr>
              <a:solidFill>
                <a:srgbClr val="6A9955"/>
              </a:solidFill>
              <a:highlight>
                <a:srgbClr val="1E1E1E"/>
              </a:highlight>
              <a:latin typeface="Courier New"/>
              <a:ea typeface="Courier New"/>
              <a:cs typeface="Courier New"/>
              <a:sym typeface="Courier New"/>
            </a:endParaRPr>
          </a:p>
          <a:p>
            <a:pPr indent="0" lvl="0" marL="0" rtl="0" algn="l">
              <a:lnSpc>
                <a:spcPct val="102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f7555a6c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f7555a6c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is a conversion example generated with the Intel DPC++ Compatibility Tool.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It transformed a cuda kernel call into a parallel_for structure from which the converted SYCL kernel was called.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dd541337fb_1_1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dd541337fb_1_1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2000"/>
              </a:lnSpc>
              <a:spcBef>
                <a:spcPts val="0"/>
              </a:spcBef>
              <a:spcAft>
                <a:spcPts val="0"/>
              </a:spcAft>
              <a:buNone/>
            </a:pPr>
            <a:r>
              <a:rPr lang="en-GB">
                <a:solidFill>
                  <a:srgbClr val="595959"/>
                </a:solidFill>
                <a:latin typeface="Calibri"/>
                <a:ea typeface="Calibri"/>
                <a:cs typeface="Calibri"/>
                <a:sym typeface="Calibri"/>
              </a:rPr>
              <a:t>We had to use Intel’s </a:t>
            </a:r>
            <a:r>
              <a:rPr b="1" lang="en-GB">
                <a:solidFill>
                  <a:srgbClr val="595959"/>
                </a:solidFill>
                <a:latin typeface="Calibri"/>
                <a:ea typeface="Calibri"/>
                <a:cs typeface="Calibri"/>
                <a:sym typeface="Calibri"/>
              </a:rPr>
              <a:t>open source</a:t>
            </a:r>
            <a:r>
              <a:rPr lang="en-GB">
                <a:solidFill>
                  <a:srgbClr val="595959"/>
                </a:solidFill>
                <a:latin typeface="Calibri"/>
                <a:ea typeface="Calibri"/>
                <a:cs typeface="Calibri"/>
                <a:sym typeface="Calibri"/>
              </a:rPr>
              <a:t> DPC++ compiler (the </a:t>
            </a:r>
            <a:r>
              <a:rPr lang="en-GB" u="sng">
                <a:solidFill>
                  <a:srgbClr val="0097A7"/>
                </a:solidFill>
                <a:latin typeface="Calibri"/>
                <a:ea typeface="Calibri"/>
                <a:cs typeface="Calibri"/>
                <a:sym typeface="Calibri"/>
                <a:hlinkClick r:id="rId2">
                  <a:extLst>
                    <a:ext uri="{A12FA001-AC4F-418D-AE19-62706E023703}">
                      <ahyp:hlinkClr val="tx"/>
                    </a:ext>
                  </a:extLst>
                </a:hlinkClick>
              </a:rPr>
              <a:t>clang++</a:t>
            </a:r>
            <a:r>
              <a:rPr lang="en-GB">
                <a:solidFill>
                  <a:srgbClr val="595959"/>
                </a:solidFill>
                <a:latin typeface="Calibri"/>
                <a:ea typeface="Calibri"/>
                <a:cs typeface="Calibri"/>
                <a:sym typeface="Calibri"/>
              </a:rPr>
              <a:t>) since we really needed to use the</a:t>
            </a:r>
            <a:r>
              <a:rPr lang="en-GB">
                <a:solidFill>
                  <a:schemeClr val="dk1"/>
                </a:solidFill>
                <a:highlight>
                  <a:srgbClr val="FFFFFF"/>
                </a:highlight>
                <a:latin typeface="Roboto"/>
                <a:ea typeface="Roboto"/>
                <a:cs typeface="Roboto"/>
                <a:sym typeface="Roboto"/>
              </a:rPr>
              <a:t> </a:t>
            </a:r>
            <a:r>
              <a:rPr lang="en-GB" u="sng">
                <a:solidFill>
                  <a:srgbClr val="0097A7"/>
                </a:solidFill>
                <a:highlight>
                  <a:srgbClr val="FFFFFF"/>
                </a:highlight>
                <a:latin typeface="Roboto"/>
                <a:ea typeface="Roboto"/>
                <a:cs typeface="Roboto"/>
                <a:sym typeface="Roboto"/>
                <a:hlinkClick r:id="rId3">
                  <a:extLst>
                    <a:ext uri="{A12FA001-AC4F-418D-AE19-62706E023703}">
                      <ahyp:hlinkClr val="tx"/>
                    </a:ext>
                  </a:extLst>
                </a:hlinkClick>
              </a:rPr>
              <a:t>Codeplay contribution</a:t>
            </a:r>
            <a:r>
              <a:rPr lang="en-GB">
                <a:solidFill>
                  <a:schemeClr val="dk1"/>
                </a:solidFill>
                <a:highlight>
                  <a:srgbClr val="FFFFFF"/>
                </a:highlight>
                <a:latin typeface="Roboto"/>
                <a:ea typeface="Roboto"/>
                <a:cs typeface="Roboto"/>
                <a:sym typeface="Roboto"/>
              </a:rPr>
              <a:t> </a:t>
            </a:r>
            <a:r>
              <a:rPr lang="en-GB">
                <a:solidFill>
                  <a:srgbClr val="595959"/>
                </a:solidFill>
                <a:highlight>
                  <a:srgbClr val="FFFFFF"/>
                </a:highlight>
                <a:latin typeface="Roboto"/>
                <a:ea typeface="Roboto"/>
                <a:cs typeface="Roboto"/>
                <a:sym typeface="Roboto"/>
              </a:rPr>
              <a:t>to DPC++ which adds support for NVIDIA GPUs</a:t>
            </a:r>
            <a:r>
              <a:rPr lang="en-GB">
                <a:solidFill>
                  <a:srgbClr val="595959"/>
                </a:solidFill>
                <a:latin typeface="Calibri"/>
                <a:ea typeface="Calibri"/>
                <a:cs typeface="Calibri"/>
                <a:sym typeface="Calibri"/>
              </a:rPr>
              <a:t>.</a:t>
            </a:r>
            <a:endParaRPr>
              <a:solidFill>
                <a:srgbClr val="595959"/>
              </a:solidFill>
              <a:latin typeface="Calibri"/>
              <a:ea typeface="Calibri"/>
              <a:cs typeface="Calibri"/>
              <a:sym typeface="Calibri"/>
            </a:endParaRPr>
          </a:p>
          <a:p>
            <a:pPr indent="-298450" lvl="1" marL="4572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Unfortunately, Intel’s DPC++ does </a:t>
            </a:r>
            <a:r>
              <a:rPr b="1" lang="en-GB">
                <a:solidFill>
                  <a:srgbClr val="595959"/>
                </a:solidFill>
                <a:latin typeface="Calibri"/>
                <a:ea typeface="Calibri"/>
                <a:cs typeface="Calibri"/>
                <a:sym typeface="Calibri"/>
              </a:rPr>
              <a:t>not</a:t>
            </a:r>
            <a:r>
              <a:rPr lang="en-GB">
                <a:solidFill>
                  <a:srgbClr val="595959"/>
                </a:solidFill>
                <a:latin typeface="Calibri"/>
                <a:ea typeface="Calibri"/>
                <a:cs typeface="Calibri"/>
                <a:sym typeface="Calibri"/>
              </a:rPr>
              <a:t> have support for non-Intel target</a:t>
            </a:r>
            <a:endParaRPr>
              <a:solidFill>
                <a:srgbClr val="595959"/>
              </a:solidFill>
              <a:latin typeface="Calibri"/>
              <a:ea typeface="Calibri"/>
              <a:cs typeface="Calibri"/>
              <a:sym typeface="Calibri"/>
            </a:endParaRPr>
          </a:p>
          <a:p>
            <a:pPr indent="-298450" lvl="1" marL="4572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For our use case, support for CUDA BE in DPC++ is important</a:t>
            </a:r>
            <a:endParaRPr>
              <a:solidFill>
                <a:srgbClr val="595959"/>
              </a:solidFill>
              <a:latin typeface="Calibri"/>
              <a:ea typeface="Calibri"/>
              <a:cs typeface="Calibri"/>
              <a:sym typeface="Calibri"/>
            </a:endParaRPr>
          </a:p>
          <a:p>
            <a:pPr indent="-298450" lvl="1" marL="4572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Ideally the plugin support should be extended to other targets (such as HIP)</a:t>
            </a:r>
            <a:endParaRPr>
              <a:solidFill>
                <a:srgbClr val="595959"/>
              </a:solidFill>
              <a:latin typeface="Calibri"/>
              <a:ea typeface="Calibri"/>
              <a:cs typeface="Calibri"/>
              <a:sym typeface="Calibri"/>
            </a:endParaRPr>
          </a:p>
          <a:p>
            <a:pPr indent="0" lvl="0" marL="914400" rtl="0" algn="l">
              <a:lnSpc>
                <a:spcPct val="102000"/>
              </a:lnSpc>
              <a:spcBef>
                <a:spcPts val="0"/>
              </a:spcBef>
              <a:spcAft>
                <a:spcPts val="0"/>
              </a:spcAft>
              <a:buNone/>
            </a:pPr>
            <a:r>
              <a:t/>
            </a:r>
            <a:endParaRPr>
              <a:solidFill>
                <a:srgbClr val="595959"/>
              </a:solidFill>
              <a:latin typeface="Calibri"/>
              <a:ea typeface="Calibri"/>
              <a:cs typeface="Calibri"/>
              <a:sym typeface="Calibri"/>
            </a:endParaRPr>
          </a:p>
          <a:p>
            <a:pPr indent="0" lvl="0" marL="0" rtl="0" algn="l">
              <a:lnSpc>
                <a:spcPct val="102000"/>
              </a:lnSpc>
              <a:spcBef>
                <a:spcPts val="0"/>
              </a:spcBef>
              <a:spcAft>
                <a:spcPts val="0"/>
              </a:spcAft>
              <a:buNone/>
            </a:pPr>
            <a:r>
              <a:rPr lang="en-GB">
                <a:solidFill>
                  <a:srgbClr val="595959"/>
                </a:solidFill>
                <a:latin typeface="Calibri"/>
                <a:ea typeface="Calibri"/>
                <a:cs typeface="Calibri"/>
                <a:sym typeface="Calibri"/>
              </a:rPr>
              <a:t>During the compilation process of the generated code we hit some inconvenients:</a:t>
            </a:r>
            <a:endParaRPr>
              <a:solidFill>
                <a:srgbClr val="595959"/>
              </a:solidFill>
              <a:latin typeface="Calibri"/>
              <a:ea typeface="Calibri"/>
              <a:cs typeface="Calibri"/>
              <a:sym typeface="Calibri"/>
            </a:endParaRPr>
          </a:p>
          <a:p>
            <a:pPr indent="-298450" lvl="0" marL="4572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We found a very helpful and enthusiastic SYCL developer community,</a:t>
            </a:r>
            <a:endParaRPr>
              <a:solidFill>
                <a:srgbClr val="595959"/>
              </a:solidFill>
              <a:latin typeface="Calibri"/>
              <a:ea typeface="Calibri"/>
              <a:cs typeface="Calibri"/>
              <a:sym typeface="Calibri"/>
            </a:endParaRPr>
          </a:p>
          <a:p>
            <a:pPr indent="-298450" lvl="1" marL="9144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 but this unfortunately cannot replace centralized documentation and examples</a:t>
            </a:r>
            <a:endParaRPr>
              <a:solidFill>
                <a:srgbClr val="595959"/>
              </a:solidFill>
              <a:latin typeface="Calibri"/>
              <a:ea typeface="Calibri"/>
              <a:cs typeface="Calibri"/>
              <a:sym typeface="Calibri"/>
            </a:endParaRPr>
          </a:p>
          <a:p>
            <a:pPr indent="-298450" lvl="0" marL="4572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the complexity of the full software stack is quite high:</a:t>
            </a:r>
            <a:endParaRPr>
              <a:solidFill>
                <a:srgbClr val="595959"/>
              </a:solidFill>
              <a:latin typeface="Calibri"/>
              <a:ea typeface="Calibri"/>
              <a:cs typeface="Calibri"/>
              <a:sym typeface="Calibri"/>
            </a:endParaRPr>
          </a:p>
          <a:p>
            <a:pPr indent="-298450" lvl="1" marL="9144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 it has </a:t>
            </a:r>
            <a:r>
              <a:rPr lang="en-GB">
                <a:solidFill>
                  <a:srgbClr val="3C4043"/>
                </a:solidFill>
                <a:highlight>
                  <a:srgbClr val="FFFFFF"/>
                </a:highlight>
                <a:latin typeface="Roboto"/>
                <a:ea typeface="Roboto"/>
                <a:cs typeface="Roboto"/>
                <a:sym typeface="Roboto"/>
              </a:rPr>
              <a:t>many layers and Backends with possible runtime differences</a:t>
            </a:r>
            <a:r>
              <a:rPr lang="en-GB">
                <a:solidFill>
                  <a:srgbClr val="595959"/>
                </a:solidFill>
                <a:latin typeface="Calibri"/>
                <a:ea typeface="Calibri"/>
                <a:cs typeface="Calibri"/>
                <a:sym typeface="Calibri"/>
              </a:rPr>
              <a:t>: </a:t>
            </a:r>
            <a:endParaRPr>
              <a:solidFill>
                <a:srgbClr val="595959"/>
              </a:solidFill>
              <a:latin typeface="Calibri"/>
              <a:ea typeface="Calibri"/>
              <a:cs typeface="Calibri"/>
              <a:sym typeface="Calibri"/>
            </a:endParaRPr>
          </a:p>
          <a:p>
            <a:pPr indent="-298450" lvl="0" marL="4572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the Documentation was quite hard to find ( it was not in one place) and </a:t>
            </a:r>
            <a:endParaRPr>
              <a:solidFill>
                <a:srgbClr val="595959"/>
              </a:solidFill>
              <a:latin typeface="Calibri"/>
              <a:ea typeface="Calibri"/>
              <a:cs typeface="Calibri"/>
              <a:sym typeface="Calibri"/>
            </a:endParaRPr>
          </a:p>
          <a:p>
            <a:pPr indent="-298450" lvl="1" marL="9144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it is far more focused on the Intel’s DPC++ compiler rather than the open source compiler clang++</a:t>
            </a:r>
            <a:endParaRPr>
              <a:solidFill>
                <a:srgbClr val="595959"/>
              </a:solidFill>
              <a:latin typeface="Calibri"/>
              <a:ea typeface="Calibri"/>
              <a:cs typeface="Calibri"/>
              <a:sym typeface="Calibri"/>
            </a:endParaRPr>
          </a:p>
          <a:p>
            <a:pPr indent="-298450" lvl="0" marL="4572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The users community is not well established yet  - Few examples are indexed on the web </a:t>
            </a:r>
            <a:endParaRPr>
              <a:solidFill>
                <a:srgbClr val="595959"/>
              </a:solidFill>
              <a:latin typeface="Calibri"/>
              <a:ea typeface="Calibri"/>
              <a:cs typeface="Calibri"/>
              <a:sym typeface="Calibri"/>
            </a:endParaRPr>
          </a:p>
          <a:p>
            <a:pPr indent="-298450" lvl="1" marL="9144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because not yet many users are sharing their experience and helping themselves</a:t>
            </a:r>
            <a:endParaRPr>
              <a:solidFill>
                <a:srgbClr val="595959"/>
              </a:solidFill>
              <a:latin typeface="Calibri"/>
              <a:ea typeface="Calibri"/>
              <a:cs typeface="Calibri"/>
              <a:sym typeface="Calibri"/>
            </a:endParaRPr>
          </a:p>
          <a:p>
            <a:pPr indent="-298450" lvl="0" marL="457200" rtl="0" algn="l">
              <a:lnSpc>
                <a:spcPct val="102000"/>
              </a:lnSpc>
              <a:spcBef>
                <a:spcPts val="0"/>
              </a:spcBef>
              <a:spcAft>
                <a:spcPts val="0"/>
              </a:spcAft>
              <a:buClr>
                <a:srgbClr val="595959"/>
              </a:buClr>
              <a:buSzPts val="1100"/>
              <a:buFont typeface="Calibri"/>
              <a:buChar char="●"/>
            </a:pPr>
            <a:r>
              <a:rPr lang="en-GB">
                <a:solidFill>
                  <a:srgbClr val="595959"/>
                </a:solidFill>
                <a:latin typeface="Calibri"/>
                <a:ea typeface="Calibri"/>
                <a:cs typeface="Calibri"/>
                <a:sym typeface="Calibri"/>
              </a:rPr>
              <a:t>After about two months, we were able to compile the Converted source </a:t>
            </a:r>
            <a:endParaRPr>
              <a:solidFill>
                <a:srgbClr val="595959"/>
              </a:solidFill>
              <a:latin typeface="Calibri"/>
              <a:ea typeface="Calibri"/>
              <a:cs typeface="Calibri"/>
              <a:sym typeface="Calibri"/>
            </a:endParaRPr>
          </a:p>
          <a:p>
            <a:pPr indent="0" lvl="0" marL="0" rtl="0" algn="just">
              <a:lnSpc>
                <a:spcPct val="115000"/>
              </a:lnSpc>
              <a:spcBef>
                <a:spcPts val="0"/>
              </a:spcBef>
              <a:spcAft>
                <a:spcPts val="0"/>
              </a:spcAft>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ba64730a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ba64730a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a:solidFill>
                  <a:schemeClr val="dk1"/>
                </a:solidFill>
              </a:rPr>
              <a:t>I am a master student in Computer Science at EPFL in Switzerland, and I am working on my thesis at CERN from February this year.</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When I started I had some C++ experience, but no prior SYCL experience.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df7555a6c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df7555a6c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2000"/>
              </a:lnSpc>
              <a:spcBef>
                <a:spcPts val="0"/>
              </a:spcBef>
              <a:spcAft>
                <a:spcPts val="0"/>
              </a:spcAft>
              <a:buNone/>
            </a:pPr>
            <a:r>
              <a:rPr lang="en-GB">
                <a:solidFill>
                  <a:schemeClr val="dk1"/>
                </a:solidFill>
                <a:latin typeface="Calibri"/>
                <a:ea typeface="Calibri"/>
                <a:cs typeface="Calibri"/>
                <a:sym typeface="Calibri"/>
              </a:rPr>
              <a:t>As stated in the documentation, we also hit some of the SYCL limitations because a </a:t>
            </a:r>
            <a:r>
              <a:rPr lang="en-GB">
                <a:solidFill>
                  <a:srgbClr val="595959"/>
                </a:solidFill>
              </a:rPr>
              <a:t>SYCL kernel cannot : </a:t>
            </a:r>
            <a:endParaRPr b="1" i="1">
              <a:solidFill>
                <a:srgbClr val="24292E"/>
              </a:solidFill>
              <a:latin typeface="Courier New"/>
              <a:ea typeface="Courier New"/>
              <a:cs typeface="Courier New"/>
              <a:sym typeface="Courier New"/>
            </a:endParaRPr>
          </a:p>
          <a:p>
            <a:pPr indent="-298450" lvl="0" marL="914400" rtl="0" algn="l">
              <a:lnSpc>
                <a:spcPct val="115000"/>
              </a:lnSpc>
              <a:spcBef>
                <a:spcPts val="0"/>
              </a:spcBef>
              <a:spcAft>
                <a:spcPts val="0"/>
              </a:spcAft>
              <a:buClr>
                <a:srgbClr val="595959"/>
              </a:buClr>
              <a:buSzPts val="1100"/>
              <a:buChar char="●"/>
            </a:pPr>
            <a:r>
              <a:rPr lang="en-GB">
                <a:solidFill>
                  <a:srgbClr val="595959"/>
                </a:solidFill>
              </a:rPr>
              <a:t>call a virtual function</a:t>
            </a:r>
            <a:endParaRPr>
              <a:solidFill>
                <a:srgbClr val="595959"/>
              </a:solidFill>
            </a:endParaRPr>
          </a:p>
          <a:p>
            <a:pPr indent="-298450" lvl="1" marL="1371600" rtl="0" algn="l">
              <a:lnSpc>
                <a:spcPct val="115000"/>
              </a:lnSpc>
              <a:spcBef>
                <a:spcPts val="0"/>
              </a:spcBef>
              <a:spcAft>
                <a:spcPts val="0"/>
              </a:spcAft>
              <a:buClr>
                <a:srgbClr val="595959"/>
              </a:buClr>
              <a:buSzPts val="1100"/>
              <a:buChar char="○"/>
            </a:pPr>
            <a:r>
              <a:rPr lang="en-GB">
                <a:solidFill>
                  <a:srgbClr val="595959"/>
                </a:solidFill>
              </a:rPr>
              <a:t>Addressed by adding a non-virtual dispatch layer in AdePT </a:t>
            </a:r>
            <a:r>
              <a:rPr lang="en-GB">
                <a:solidFill>
                  <a:srgbClr val="202124"/>
                </a:solidFill>
                <a:highlight>
                  <a:schemeClr val="lt1"/>
                </a:highlight>
              </a:rPr>
              <a:t>✅</a:t>
            </a:r>
            <a:endParaRPr>
              <a:solidFill>
                <a:srgbClr val="595959"/>
              </a:solidFill>
            </a:endParaRPr>
          </a:p>
          <a:p>
            <a:pPr indent="-298450" lvl="0" marL="914400" rtl="0" algn="l">
              <a:lnSpc>
                <a:spcPct val="115000"/>
              </a:lnSpc>
              <a:spcBef>
                <a:spcPts val="0"/>
              </a:spcBef>
              <a:spcAft>
                <a:spcPts val="0"/>
              </a:spcAft>
              <a:buClr>
                <a:srgbClr val="595959"/>
              </a:buClr>
              <a:buSzPts val="1100"/>
              <a:buChar char="●"/>
            </a:pPr>
            <a:r>
              <a:rPr lang="en-GB">
                <a:solidFill>
                  <a:srgbClr val="595959"/>
                </a:solidFill>
              </a:rPr>
              <a:t>use a non-const global variable</a:t>
            </a:r>
            <a:endParaRPr>
              <a:solidFill>
                <a:srgbClr val="595959"/>
              </a:solidFill>
            </a:endParaRPr>
          </a:p>
          <a:p>
            <a:pPr indent="-298450" lvl="1" marL="1371600" rtl="0" algn="l">
              <a:lnSpc>
                <a:spcPct val="115000"/>
              </a:lnSpc>
              <a:spcBef>
                <a:spcPts val="0"/>
              </a:spcBef>
              <a:spcAft>
                <a:spcPts val="0"/>
              </a:spcAft>
              <a:buClr>
                <a:srgbClr val="595959"/>
              </a:buClr>
              <a:buSzPts val="1100"/>
              <a:buChar char="○"/>
            </a:pPr>
            <a:r>
              <a:rPr lang="en-GB">
                <a:solidFill>
                  <a:srgbClr val="595959"/>
                </a:solidFill>
              </a:rPr>
              <a:t>Added the variables as kernel parameters </a:t>
            </a:r>
            <a:r>
              <a:rPr lang="en-GB">
                <a:solidFill>
                  <a:srgbClr val="202124"/>
                </a:solidFill>
                <a:highlight>
                  <a:schemeClr val="lt1"/>
                </a:highlight>
              </a:rPr>
              <a:t>✅</a:t>
            </a:r>
            <a:endParaRPr>
              <a:solidFill>
                <a:srgbClr val="595959"/>
              </a:solidFill>
            </a:endParaRPr>
          </a:p>
          <a:p>
            <a:pPr indent="-298450" lvl="0" marL="914400" rtl="0" algn="l">
              <a:lnSpc>
                <a:spcPct val="115000"/>
              </a:lnSpc>
              <a:spcBef>
                <a:spcPts val="0"/>
              </a:spcBef>
              <a:spcAft>
                <a:spcPts val="0"/>
              </a:spcAft>
              <a:buClr>
                <a:srgbClr val="595959"/>
              </a:buClr>
              <a:buSzPts val="1100"/>
              <a:buChar char="●"/>
            </a:pPr>
            <a:r>
              <a:rPr lang="en-GB">
                <a:solidFill>
                  <a:srgbClr val="595959"/>
                </a:solidFill>
              </a:rPr>
              <a:t>call through a function pointer </a:t>
            </a:r>
            <a:endParaRPr>
              <a:solidFill>
                <a:srgbClr val="595959"/>
              </a:solidFill>
            </a:endParaRPr>
          </a:p>
          <a:p>
            <a:pPr indent="-298450" lvl="1" marL="1371600" rtl="0" algn="l">
              <a:lnSpc>
                <a:spcPct val="115000"/>
              </a:lnSpc>
              <a:spcBef>
                <a:spcPts val="0"/>
              </a:spcBef>
              <a:spcAft>
                <a:spcPts val="0"/>
              </a:spcAft>
              <a:buClr>
                <a:srgbClr val="595959"/>
              </a:buClr>
              <a:buSzPts val="1100"/>
              <a:buChar char="○"/>
            </a:pPr>
            <a:r>
              <a:rPr lang="en-GB">
                <a:solidFill>
                  <a:srgbClr val="595959"/>
                </a:solidFill>
              </a:rPr>
              <a:t>Some abstract classes were converted to concrete classes </a:t>
            </a:r>
            <a:r>
              <a:rPr lang="en-GB">
                <a:solidFill>
                  <a:srgbClr val="202124"/>
                </a:solidFill>
                <a:highlight>
                  <a:schemeClr val="lt1"/>
                </a:highlight>
              </a:rPr>
              <a:t>✅</a:t>
            </a:r>
            <a:endParaRPr>
              <a:solidFill>
                <a:srgbClr val="202124"/>
              </a:solidFill>
              <a:highlight>
                <a:schemeClr val="lt1"/>
              </a:highlight>
            </a:endParaRPr>
          </a:p>
          <a:p>
            <a:pPr indent="0" lvl="0" marL="0" rtl="0" algn="l">
              <a:lnSpc>
                <a:spcPct val="102000"/>
              </a:lnSpc>
              <a:spcBef>
                <a:spcPts val="1200"/>
              </a:spcBef>
              <a:spcAft>
                <a:spcPts val="0"/>
              </a:spcAft>
              <a:buNone/>
            </a:pPr>
            <a:r>
              <a:rPr lang="en-GB">
                <a:solidFill>
                  <a:srgbClr val="595959"/>
                </a:solidFill>
              </a:rPr>
              <a:t>For these we had to find different hacks - not real solutions such as..</a:t>
            </a:r>
            <a:endParaRPr>
              <a:solidFill>
                <a:srgbClr val="595959"/>
              </a:solidFill>
            </a:endParaRPr>
          </a:p>
          <a:p>
            <a:pPr indent="0" lvl="0" marL="0" rtl="0" algn="l">
              <a:lnSpc>
                <a:spcPct val="102000"/>
              </a:lnSpc>
              <a:spcBef>
                <a:spcPts val="0"/>
              </a:spcBef>
              <a:spcAft>
                <a:spcPts val="0"/>
              </a:spcAft>
              <a:buNone/>
            </a:pPr>
            <a:r>
              <a:t/>
            </a:r>
            <a:endParaRPr>
              <a:solidFill>
                <a:srgbClr val="595959"/>
              </a:solidFill>
            </a:endParaRPr>
          </a:p>
          <a:p>
            <a:pPr indent="0" lvl="0" marL="0" rtl="0" algn="l">
              <a:lnSpc>
                <a:spcPct val="115000"/>
              </a:lnSpc>
              <a:spcBef>
                <a:spcPts val="0"/>
              </a:spcBef>
              <a:spcAft>
                <a:spcPts val="0"/>
              </a:spcAft>
              <a:buClr>
                <a:schemeClr val="dk1"/>
              </a:buClr>
              <a:buSzPts val="1100"/>
              <a:buFont typeface="Arial"/>
              <a:buNone/>
            </a:pPr>
            <a:r>
              <a:rPr lang="en-GB">
                <a:solidFill>
                  <a:srgbClr val="202124"/>
                </a:solidFill>
                <a:highlight>
                  <a:schemeClr val="lt1"/>
                </a:highlight>
              </a:rPr>
              <a:t>Other restriction that we faced was using math functions from sycl namespace. When we tried using math functions from std:: namespace the compiler crashed with an error message that was not so useful - I will show it in the next slide. We had to use a preprocessor macro since the headers in which the error occurred were imported by a non sycl application as well</a:t>
            </a:r>
            <a:r>
              <a:rPr lang="en-GB">
                <a:solidFill>
                  <a:srgbClr val="202124"/>
                </a:solidFill>
                <a:highlight>
                  <a:schemeClr val="lt1"/>
                </a:highlight>
              </a:rPr>
              <a:t>.</a:t>
            </a:r>
            <a:endParaRPr>
              <a:solidFill>
                <a:srgbClr val="202124"/>
              </a:solidFill>
              <a:highlight>
                <a:schemeClr val="lt1"/>
              </a:highlight>
            </a:endParaRPr>
          </a:p>
          <a:p>
            <a:pPr indent="0" lvl="0" marL="0" rtl="0" algn="l">
              <a:lnSpc>
                <a:spcPct val="115000"/>
              </a:lnSpc>
              <a:spcBef>
                <a:spcPts val="1200"/>
              </a:spcBef>
              <a:spcAft>
                <a:spcPts val="1200"/>
              </a:spcAft>
              <a:buClr>
                <a:schemeClr val="dk1"/>
              </a:buClr>
              <a:buSzPts val="1100"/>
              <a:buFont typeface="Arial"/>
              <a:buNone/>
            </a:pPr>
            <a:r>
              <a:rPr lang="en-GB">
                <a:solidFill>
                  <a:srgbClr val="202124"/>
                </a:solidFill>
                <a:highlight>
                  <a:schemeClr val="lt1"/>
                </a:highlight>
              </a:rPr>
              <a:t>	</a:t>
            </a:r>
            <a:endParaRPr>
              <a:solidFill>
                <a:srgbClr val="202124"/>
              </a:solidFill>
              <a:highlight>
                <a:schemeClr val="lt1"/>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b6a7a5f390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b6a7a5f390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I mentioned </a:t>
            </a:r>
            <a:r>
              <a:rPr lang="en-GB">
                <a:solidFill>
                  <a:schemeClr val="dk1"/>
                </a:solidFill>
              </a:rPr>
              <a:t>c</a:t>
            </a:r>
            <a:r>
              <a:rPr lang="en-GB">
                <a:solidFill>
                  <a:schemeClr val="dk1"/>
                </a:solidFill>
              </a:rPr>
              <a:t>alling some std:: math function in the SYCL kernel resulted in a compiler crash and the error message did not helped much -</a:t>
            </a:r>
            <a:endParaRPr>
              <a:solidFill>
                <a:schemeClr val="dk1"/>
              </a:solidFill>
            </a:endParaRPr>
          </a:p>
          <a:p>
            <a:pPr indent="0" lvl="0" marL="0" rtl="0" algn="l">
              <a:spcBef>
                <a:spcPts val="0"/>
              </a:spcBef>
              <a:spcAft>
                <a:spcPts val="0"/>
              </a:spcAft>
              <a:buNone/>
            </a:pPr>
            <a:r>
              <a:rPr lang="en-GB">
                <a:solidFill>
                  <a:schemeClr val="dk1"/>
                </a:solidFill>
              </a:rPr>
              <a:t> I could not see where exactly the error occurred from this “fatal error: error in backend” message.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GB">
                <a:solidFill>
                  <a:schemeClr val="dk1"/>
                </a:solidFill>
              </a:rPr>
              <a:t>As the suggested solution was to use the math functions from the sycl namespace and </a:t>
            </a:r>
            <a:endParaRPr>
              <a:solidFill>
                <a:schemeClr val="dk1"/>
              </a:solidFill>
            </a:endParaRPr>
          </a:p>
          <a:p>
            <a:pPr indent="0" lvl="0" marL="0" rtl="0" algn="l">
              <a:spcBef>
                <a:spcPts val="0"/>
              </a:spcBef>
              <a:spcAft>
                <a:spcPts val="0"/>
              </a:spcAft>
              <a:buNone/>
            </a:pPr>
            <a:r>
              <a:rPr lang="en-GB">
                <a:solidFill>
                  <a:schemeClr val="dk1"/>
                </a:solidFill>
              </a:rPr>
              <a:t>the headers files in which std:: math functions were called </a:t>
            </a:r>
            <a:r>
              <a:rPr lang="en-GB">
                <a:solidFill>
                  <a:srgbClr val="202124"/>
                </a:solidFill>
                <a:highlight>
                  <a:schemeClr val="lt1"/>
                </a:highlight>
              </a:rPr>
              <a:t>were also imported by a non sycl application </a:t>
            </a:r>
            <a:endParaRPr>
              <a:solidFill>
                <a:srgbClr val="202124"/>
              </a:solidFill>
              <a:highlight>
                <a:schemeClr val="lt1"/>
              </a:highlight>
            </a:endParaRPr>
          </a:p>
          <a:p>
            <a:pPr indent="0" lvl="0" marL="0" rtl="0" algn="l">
              <a:spcBef>
                <a:spcPts val="0"/>
              </a:spcBef>
              <a:spcAft>
                <a:spcPts val="0"/>
              </a:spcAft>
              <a:buNone/>
            </a:pPr>
            <a:r>
              <a:rPr lang="en-GB">
                <a:solidFill>
                  <a:schemeClr val="dk1"/>
                </a:solidFill>
              </a:rPr>
              <a:t>we found a workaround to this problem as shown in the figure on the right using preprocessor macros.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By “some” function I mean log, exp, cos etc. But there were other functions that did not need this:  std::abs, std::fabs, std::sqrt as they did not produced such an error.</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e003315672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e003315672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I mentioned I could not just use the sycl namespace in the G4HepEm header files because those are used by a non SYCL application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900"/>
              <a:t>to solve it I had to use the trick with preprocessor define only in oneAdePT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GB" sz="900"/>
              <a:t>I had to remove the “std::” from  G4HepEm header files</a:t>
            </a:r>
            <a:endParaRPr sz="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b6a7a5f390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b6a7a5f390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202124"/>
                </a:solidFill>
                <a:highlight>
                  <a:schemeClr val="lt1"/>
                </a:highlight>
              </a:rPr>
              <a:t>Unfortunately, he hit another problem: t</a:t>
            </a:r>
            <a:r>
              <a:rPr lang="en-GB" sz="1200">
                <a:solidFill>
                  <a:srgbClr val="202124"/>
                </a:solidFill>
                <a:highlight>
                  <a:schemeClr val="lt1"/>
                </a:highlight>
              </a:rPr>
              <a:t>here is no support for 3rd party libraries (calling a cuda kernel from a SYCL kernel) and this is our current blocker </a:t>
            </a:r>
            <a:endParaRPr sz="800"/>
          </a:p>
          <a:p>
            <a:pPr indent="0" lvl="0" marL="0" rtl="0" algn="l">
              <a:spcBef>
                <a:spcPts val="1200"/>
              </a:spcBef>
              <a:spcAft>
                <a:spcPts val="0"/>
              </a:spcAft>
              <a:buNone/>
            </a:pPr>
            <a:r>
              <a:rPr lang="en-GB"/>
              <a:t>This code on the slide is just a simplified example</a:t>
            </a:r>
            <a:r>
              <a:rPr lang="en-GB"/>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 you can see in the basic_add.cu there is an add_test cuda kernel which is called from the SYCL kernel in the test.cpp below.</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 was able to create the basic_add object file, but it I got this </a:t>
            </a:r>
            <a:r>
              <a:rPr lang="en-GB">
                <a:solidFill>
                  <a:schemeClr val="dk1"/>
                </a:solidFill>
              </a:rPr>
              <a:t>Unresolved extern function error</a:t>
            </a:r>
            <a:r>
              <a:rPr lang="en-GB">
                <a:solidFill>
                  <a:schemeClr val="dk1"/>
                </a:solidFill>
              </a:rPr>
              <a:t> at link time.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The helpful SYCL community on github helped me to figure it out at </a:t>
            </a:r>
            <a:endParaRPr>
              <a:solidFill>
                <a:schemeClr val="dk1"/>
              </a:solidFill>
            </a:endParaRPr>
          </a:p>
          <a:p>
            <a:pPr indent="0" lvl="0" marL="0" rtl="0" algn="l">
              <a:spcBef>
                <a:spcPts val="0"/>
              </a:spcBef>
              <a:spcAft>
                <a:spcPts val="0"/>
              </a:spcAft>
              <a:buNone/>
            </a:pPr>
            <a:r>
              <a:rPr lang="en-GB">
                <a:solidFill>
                  <a:schemeClr val="dk1"/>
                </a:solidFill>
              </a:rPr>
              <a:t>which step the error occurred and I discovered that the basic_add object file is not passed to the PTXAS and thus it can not find the required symbol.</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e05be73c3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e05be73c3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a similar fashion, calling the my_add_test wrapper from parallel_for structure produce the same error.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Check this out: </a:t>
            </a:r>
            <a:r>
              <a:rPr lang="en-GB" u="sng">
                <a:solidFill>
                  <a:schemeClr val="hlink"/>
                </a:solidFill>
                <a:hlinkClick r:id="rId2"/>
              </a:rPr>
              <a:t>https://stackoverflow.com/a/64527623</a:t>
            </a:r>
            <a:r>
              <a:rPr lang="en-GB"/>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e05be73c37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e05be73c37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But, after removing the SYCL code, this version links and runs just fine</a:t>
            </a:r>
            <a:endParaRPr/>
          </a:p>
          <a:p>
            <a:pPr indent="0" lvl="0" marL="0" rtl="0" algn="l">
              <a:spcBef>
                <a:spcPts val="0"/>
              </a:spcBef>
              <a:spcAft>
                <a:spcPts val="0"/>
              </a:spcAft>
              <a:buNone/>
            </a:pPr>
            <a:r>
              <a:rPr lang="en-GB"/>
              <a:t>as the my_add_test function is not called now from the device code, but from the host code.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df7555a6c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df7555a6c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Here is the entire workflow of linking and the same error message that haunted us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df7555a6c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df7555a6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rPr>
              <a:t>Being in contact with Codeplay, I found out that one possible solution to our problem would have been interop_task, but these are only callable </a:t>
            </a:r>
            <a:r>
              <a:rPr lang="en-GB">
                <a:solidFill>
                  <a:srgbClr val="222222"/>
                </a:solidFill>
              </a:rPr>
              <a:t>from the command group scope.</a:t>
            </a:r>
            <a:endParaRPr>
              <a:solidFill>
                <a:srgbClr val="222222"/>
              </a:solidFill>
            </a:endParaRPr>
          </a:p>
          <a:p>
            <a:pPr indent="0" lvl="0" marL="0" rtl="0" algn="l">
              <a:spcBef>
                <a:spcPts val="0"/>
              </a:spcBef>
              <a:spcAft>
                <a:spcPts val="0"/>
              </a:spcAft>
              <a:buClr>
                <a:schemeClr val="dk1"/>
              </a:buClr>
              <a:buSzPts val="1100"/>
              <a:buFont typeface="Arial"/>
              <a:buNone/>
            </a:pPr>
            <a:r>
              <a:rPr lang="en-GB">
                <a:solidFill>
                  <a:srgbClr val="222222"/>
                </a:solidFill>
              </a:rPr>
              <a:t>And </a:t>
            </a:r>
            <a:r>
              <a:rPr lang="en-GB" sz="1200">
                <a:solidFill>
                  <a:schemeClr val="dk1"/>
                </a:solidFill>
              </a:rPr>
              <a:t>because I needed to call a third party cuda compiled library from the SYCL kernel </a:t>
            </a:r>
            <a:endParaRPr sz="1200">
              <a:solidFill>
                <a:schemeClr val="dk1"/>
              </a:solidFill>
            </a:endParaRPr>
          </a:p>
          <a:p>
            <a:pPr indent="-304800" lvl="0" marL="457200" rtl="0" algn="l">
              <a:spcBef>
                <a:spcPts val="0"/>
              </a:spcBef>
              <a:spcAft>
                <a:spcPts val="0"/>
              </a:spcAft>
              <a:buClr>
                <a:schemeClr val="dk1"/>
              </a:buClr>
              <a:buSzPts val="1200"/>
              <a:buChar char="-"/>
            </a:pPr>
            <a:r>
              <a:rPr lang="en-GB" sz="1200">
                <a:solidFill>
                  <a:schemeClr val="dk1"/>
                </a:solidFill>
              </a:rPr>
              <a:t>which is off course outside the command group scope -  I could not use this nice feature.</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Instructions:</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To compile:</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clang++ -std=c++17 --cuda-gpu-arch=sm_50 -I/home/dadosaru/sycl_workspace_may_2/llvm/build//include/sycl/ -g test13.cu -L/home/dadosaru/sycl_workspace_may_2/llvm/build//lib -lOpenCL -lsycl -L/usr/local/cuda-11.1/targets/x86_64-linux/lib/ -lcudart -o test13</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700">
              <a:solidFill>
                <a:schemeClr val="dk1"/>
              </a:solidFill>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To run:</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  dadosaru@pcphsft106:~/oneAdePT/tests$ SYCL_DEVICE_FILTER=gpu ./test13</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  Running on GeForce RTX 2080 SUPER</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  result = 6 ( Expected: 6 )</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700">
              <a:solidFill>
                <a:schemeClr val="dk1"/>
              </a:solidFill>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  dadosaru@pcphsft106:~/oneAdePT/tests$ SYCL_DEVICE_FILTER=cpu ./test13</a:t>
            </a:r>
            <a:endParaRPr sz="8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GB" sz="800">
                <a:solidFill>
                  <a:schemeClr val="dk1"/>
                </a:solidFill>
                <a:latin typeface="Courier New"/>
                <a:ea typeface="Courier New"/>
                <a:cs typeface="Courier New"/>
                <a:sym typeface="Courier New"/>
              </a:rPr>
              <a:t>  Running on Intel(R) Xeon(R) CPU E5-2630 v3 @ 2.40GHz</a:t>
            </a:r>
            <a:endParaRPr sz="8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GB" sz="800">
                <a:solidFill>
                  <a:schemeClr val="dk1"/>
                </a:solidFill>
                <a:latin typeface="Courier New"/>
                <a:ea typeface="Courier New"/>
                <a:cs typeface="Courier New"/>
                <a:sym typeface="Courier New"/>
              </a:rPr>
              <a:t>  result = 0 ( Expected: 6 )</a:t>
            </a:r>
            <a:endParaRPr sz="8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8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200">
              <a:solidFill>
                <a:schemeClr val="dk1"/>
              </a:solidFill>
              <a:latin typeface="Courier New"/>
              <a:ea typeface="Courier New"/>
              <a:cs typeface="Courier New"/>
              <a:sym typeface="Courier New"/>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b6a7a5f39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b6a7a5f39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chemeClr val="dk1"/>
                </a:solidFill>
              </a:rPr>
              <a:t>In conclusion, </a:t>
            </a:r>
            <a:r>
              <a:rPr lang="en-GB">
                <a:solidFill>
                  <a:schemeClr val="dk1"/>
                </a:solidFill>
                <a:latin typeface="Calibri"/>
                <a:ea typeface="Calibri"/>
                <a:cs typeface="Calibri"/>
                <a:sym typeface="Calibri"/>
              </a:rPr>
              <a:t>Experience in porting particle transport simulation (within the context of AdePT) </a:t>
            </a:r>
            <a:r>
              <a:rPr lang="en-GB">
                <a:solidFill>
                  <a:schemeClr val="dk1"/>
                </a:solidFill>
              </a:rPr>
              <a:t>  </a:t>
            </a:r>
            <a:r>
              <a:rPr lang="en-GB" sz="1200">
                <a:solidFill>
                  <a:schemeClr val="dk1"/>
                </a:solidFill>
              </a:rPr>
              <a:t>SYCL </a:t>
            </a:r>
            <a:r>
              <a:rPr lang="en-GB" sz="1500">
                <a:solidFill>
                  <a:schemeClr val="dk1"/>
                </a:solidFill>
                <a:latin typeface="Calibri"/>
                <a:ea typeface="Calibri"/>
                <a:cs typeface="Calibri"/>
                <a:sym typeface="Calibri"/>
              </a:rPr>
              <a:t>has a potential to be very useful towards support for heterogeneous platforms</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GB" sz="1200">
                <a:solidFill>
                  <a:schemeClr val="dk1"/>
                </a:solidFill>
              </a:rPr>
              <a:t>oneAPI offers a large set of tools and flexibility for Intel devices and</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 the Intel® DPC++ Compatibility Tool is a great tool to start with CUDA code migration since it can automatically migrate many of files in just a few seconds and it tells us were to add our manual contribution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Some caveats that need to be mentioned here are:</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GB" sz="1200">
                <a:solidFill>
                  <a:schemeClr val="dk1"/>
                </a:solidFill>
              </a:rPr>
              <a:t>There is n</a:t>
            </a:r>
            <a:r>
              <a:rPr lang="en-GB" sz="1200">
                <a:solidFill>
                  <a:schemeClr val="dk1"/>
                </a:solidFill>
              </a:rPr>
              <a:t>o compiler with full SYCL 2020 standard</a:t>
            </a:r>
            <a:r>
              <a:rPr lang="en-GB" sz="1200">
                <a:solidFill>
                  <a:schemeClr val="dk1"/>
                </a:solidFill>
              </a:rPr>
              <a:t> support yet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SYCL does not integrate well with cuda environment, yet (especially with 3rd party libraries)</a:t>
            </a:r>
            <a:endParaRPr sz="1200">
              <a:solidFill>
                <a:srgbClr val="4285F4"/>
              </a:solidFill>
            </a:endParaRPr>
          </a:p>
          <a:p>
            <a:pPr indent="-304800" lvl="0" marL="457200" rtl="0" algn="l">
              <a:lnSpc>
                <a:spcPct val="115000"/>
              </a:lnSpc>
              <a:spcBef>
                <a:spcPts val="0"/>
              </a:spcBef>
              <a:spcAft>
                <a:spcPts val="0"/>
              </a:spcAft>
              <a:buClr>
                <a:schemeClr val="dk1"/>
              </a:buClr>
              <a:buSzPts val="1200"/>
              <a:buChar char="●"/>
            </a:pPr>
            <a:r>
              <a:rPr b="1" lang="en-GB" sz="1200">
                <a:solidFill>
                  <a:schemeClr val="dk1"/>
                </a:solidFill>
                <a:latin typeface="Courier New"/>
                <a:ea typeface="Courier New"/>
                <a:cs typeface="Courier New"/>
                <a:sym typeface="Courier New"/>
              </a:rPr>
              <a:t>clang++</a:t>
            </a:r>
            <a:r>
              <a:rPr lang="en-GB" sz="1200">
                <a:solidFill>
                  <a:schemeClr val="dk1"/>
                </a:solidFill>
              </a:rPr>
              <a:t> compiler is still rapidly evolving with all consequences for stability, bugs etc.</a:t>
            </a:r>
            <a:endParaRPr sz="1200">
              <a:solidFill>
                <a:schemeClr val="dk1"/>
              </a:solidFill>
            </a:endParaRPr>
          </a:p>
          <a:p>
            <a:pPr indent="0" lvl="0" marL="0" rtl="0" algn="l">
              <a:lnSpc>
                <a:spcPct val="115000"/>
              </a:lnSpc>
              <a:spcBef>
                <a:spcPts val="1200"/>
              </a:spcBef>
              <a:spcAft>
                <a:spcPts val="0"/>
              </a:spcAft>
              <a:buNone/>
            </a:pPr>
            <a:r>
              <a:rPr lang="en-GB" sz="1200">
                <a:solidFill>
                  <a:schemeClr val="dk1"/>
                </a:solidFill>
              </a:rPr>
              <a:t>Some suggestions or wishes we have are:</a:t>
            </a:r>
            <a:endParaRPr sz="1300">
              <a:solidFill>
                <a:schemeClr val="dk1"/>
              </a:solidFill>
              <a:latin typeface="Calibri"/>
              <a:ea typeface="Calibri"/>
              <a:cs typeface="Calibri"/>
              <a:sym typeface="Calibri"/>
            </a:endParaRPr>
          </a:p>
          <a:p>
            <a:pPr indent="-304800" lvl="0" marL="457200" rtl="0" algn="l">
              <a:lnSpc>
                <a:spcPct val="102000"/>
              </a:lnSpc>
              <a:spcBef>
                <a:spcPts val="1200"/>
              </a:spcBef>
              <a:spcAft>
                <a:spcPts val="0"/>
              </a:spcAft>
              <a:buClr>
                <a:schemeClr val="dk1"/>
              </a:buClr>
              <a:buSzPts val="1200"/>
              <a:buFont typeface="Calibri"/>
              <a:buChar char="●"/>
            </a:pPr>
            <a:r>
              <a:rPr lang="en-GB" sz="1500">
                <a:solidFill>
                  <a:schemeClr val="dk1"/>
                </a:solidFill>
                <a:latin typeface="Calibri"/>
                <a:ea typeface="Calibri"/>
                <a:cs typeface="Calibri"/>
                <a:sym typeface="Calibri"/>
              </a:rPr>
              <a:t>A better organized documentation per compiler release and user examples that would help building the critical mass and help users help themselves</a:t>
            </a:r>
            <a:endParaRPr sz="1500">
              <a:solidFill>
                <a:schemeClr val="dk1"/>
              </a:solidFill>
              <a:latin typeface="Calibri"/>
              <a:ea typeface="Calibri"/>
              <a:cs typeface="Calibri"/>
              <a:sym typeface="Calibri"/>
            </a:endParaRPr>
          </a:p>
          <a:p>
            <a:pPr indent="-323850" lvl="0" marL="457200" rtl="0" algn="l">
              <a:lnSpc>
                <a:spcPct val="102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Also, we would love to see: </a:t>
            </a:r>
            <a:endParaRPr sz="1500">
              <a:solidFill>
                <a:schemeClr val="dk1"/>
              </a:solidFill>
              <a:latin typeface="Calibri"/>
              <a:ea typeface="Calibri"/>
              <a:cs typeface="Calibri"/>
              <a:sym typeface="Calibri"/>
            </a:endParaRPr>
          </a:p>
          <a:p>
            <a:pPr indent="-323850" lvl="1" marL="914400" rtl="0" algn="l">
              <a:lnSpc>
                <a:spcPct val="102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the plugin support extended to other targets in the future (such as HIP) (</a:t>
            </a:r>
            <a:r>
              <a:rPr lang="en-GB" sz="900">
                <a:solidFill>
                  <a:schemeClr val="dk1"/>
                </a:solidFill>
                <a:latin typeface="Calibri"/>
                <a:ea typeface="Calibri"/>
                <a:cs typeface="Calibri"/>
                <a:sym typeface="Calibri"/>
              </a:rPr>
              <a:t> we are happy to see that in recent announcement this is likely going to happen (Codeplay + ORNL -  </a:t>
            </a:r>
            <a:r>
              <a:rPr lang="en-GB" sz="900" u="sng">
                <a:solidFill>
                  <a:srgbClr val="1A0DAB"/>
                </a:solidFill>
                <a:highlight>
                  <a:srgbClr val="FFFFFF"/>
                </a:highlight>
                <a:hlinkClick r:id="rId2">
                  <a:extLst>
                    <a:ext uri="{A12FA001-AC4F-418D-AE19-62706E023703}">
                      <ahyp:hlinkClr val="tx"/>
                    </a:ext>
                  </a:extLst>
                </a:hlinkClick>
              </a:rPr>
              <a:t>Oak Ridge National Laboratory</a:t>
            </a:r>
            <a:r>
              <a:rPr lang="en-GB" sz="900">
                <a:solidFill>
                  <a:schemeClr val="dk1"/>
                </a:solidFill>
                <a:latin typeface="Calibri"/>
                <a:ea typeface="Calibri"/>
                <a:cs typeface="Calibri"/>
                <a:sym typeface="Calibri"/>
              </a:rPr>
              <a:t>))</a:t>
            </a:r>
            <a:endParaRPr sz="900">
              <a:solidFill>
                <a:schemeClr val="dk1"/>
              </a:solidFill>
              <a:latin typeface="Calibri"/>
              <a:ea typeface="Calibri"/>
              <a:cs typeface="Calibri"/>
              <a:sym typeface="Calibri"/>
            </a:endParaRPr>
          </a:p>
          <a:p>
            <a:pPr indent="-323850" lvl="1" marL="914400" rtl="0" algn="l">
              <a:lnSpc>
                <a:spcPct val="102000"/>
              </a:lnSpc>
              <a:spcBef>
                <a:spcPts val="0"/>
              </a:spcBef>
              <a:spcAft>
                <a:spcPts val="0"/>
              </a:spcAft>
              <a:buClr>
                <a:schemeClr val="dk1"/>
              </a:buClr>
              <a:buSzPts val="1500"/>
              <a:buFont typeface="Calibri"/>
              <a:buChar char="○"/>
            </a:pPr>
            <a:r>
              <a:rPr lang="en-GB" sz="1500">
                <a:solidFill>
                  <a:schemeClr val="dk1"/>
                </a:solidFill>
                <a:latin typeface="Calibri"/>
                <a:ea typeface="Calibri"/>
                <a:cs typeface="Calibri"/>
                <a:sym typeface="Calibri"/>
              </a:rPr>
              <a:t>support for virtual function calls and 3rd party libraries</a:t>
            </a:r>
            <a:endParaRPr sz="1500">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a:p>
            <a:pPr indent="0" lvl="0" marL="0" rtl="0" algn="l">
              <a:spcBef>
                <a:spcPts val="0"/>
              </a:spcBef>
              <a:spcAft>
                <a:spcPts val="0"/>
              </a:spcAft>
              <a:buNone/>
            </a:pPr>
            <a:r>
              <a:t/>
            </a:r>
            <a:endParaRPr sz="5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e0e7fc520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e0e7fc52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would like to</a:t>
            </a:r>
            <a:r>
              <a:rPr lang="en-GB">
                <a:solidFill>
                  <a:srgbClr val="3A3A3A"/>
                </a:solidFill>
                <a:highlight>
                  <a:srgbClr val="FFFFFF"/>
                </a:highlight>
              </a:rPr>
              <a:t> thank for their help and support to the following people: </a:t>
            </a:r>
            <a:endParaRPr>
              <a:solidFill>
                <a:srgbClr val="3A3A3A"/>
              </a:solidFill>
              <a:highlight>
                <a:srgbClr val="FFFFFF"/>
              </a:highlight>
            </a:endParaRPr>
          </a:p>
          <a:p>
            <a:pPr indent="0" lvl="0" marL="0" rtl="0" algn="l">
              <a:spcBef>
                <a:spcPts val="0"/>
              </a:spcBef>
              <a:spcAft>
                <a:spcPts val="0"/>
              </a:spcAft>
              <a:buNone/>
            </a:pPr>
            <a:r>
              <a:rPr lang="en-GB">
                <a:solidFill>
                  <a:srgbClr val="3A3A3A"/>
                </a:solidFill>
                <a:highlight>
                  <a:srgbClr val="FFFFFF"/>
                </a:highlight>
              </a:rPr>
              <a:t>Predrag, for being a great mentor,</a:t>
            </a:r>
            <a:endParaRPr>
              <a:solidFill>
                <a:srgbClr val="3A3A3A"/>
              </a:solidFill>
              <a:highlight>
                <a:srgbClr val="FFFFFF"/>
              </a:highlight>
            </a:endParaRPr>
          </a:p>
          <a:p>
            <a:pPr indent="0" lvl="0" marL="0" rtl="0" algn="l">
              <a:spcBef>
                <a:spcPts val="0"/>
              </a:spcBef>
              <a:spcAft>
                <a:spcPts val="0"/>
              </a:spcAft>
              <a:buNone/>
            </a:pPr>
            <a:r>
              <a:rPr lang="en-GB">
                <a:solidFill>
                  <a:srgbClr val="3A3A3A"/>
                </a:solidFill>
                <a:highlight>
                  <a:srgbClr val="FFFFFF"/>
                </a:highlight>
              </a:rPr>
              <a:t>Igor and Klaus-Dieter for their very </a:t>
            </a:r>
            <a:r>
              <a:rPr lang="en-GB">
                <a:solidFill>
                  <a:srgbClr val="3A3A3A"/>
                </a:solidFill>
                <a:highlight>
                  <a:srgbClr val="FFFFFF"/>
                </a:highlight>
              </a:rPr>
              <a:t>helpful</a:t>
            </a:r>
            <a:r>
              <a:rPr lang="en-GB">
                <a:solidFill>
                  <a:srgbClr val="3A3A3A"/>
                </a:solidFill>
                <a:highlight>
                  <a:srgbClr val="FFFFFF"/>
                </a:highlight>
              </a:rPr>
              <a:t> support during the oneAPI office hours and beyond.</a:t>
            </a:r>
            <a:endParaRPr>
              <a:solidFill>
                <a:srgbClr val="3A3A3A"/>
              </a:solidFill>
              <a:highlight>
                <a:srgbClr val="FFFFFF"/>
              </a:highlight>
            </a:endParaRPr>
          </a:p>
          <a:p>
            <a:pPr indent="0" lvl="0" marL="0" rtl="0" algn="l">
              <a:spcBef>
                <a:spcPts val="0"/>
              </a:spcBef>
              <a:spcAft>
                <a:spcPts val="0"/>
              </a:spcAft>
              <a:buNone/>
            </a:pPr>
            <a:r>
              <a:rPr lang="en-GB">
                <a:solidFill>
                  <a:srgbClr val="3A3A3A"/>
                </a:solidFill>
                <a:highlight>
                  <a:srgbClr val="FFFFFF"/>
                </a:highlight>
              </a:rPr>
              <a:t>Alexey and Alexander for their quick and helpful replies on the github discussion and </a:t>
            </a:r>
            <a:endParaRPr>
              <a:solidFill>
                <a:srgbClr val="3A3A3A"/>
              </a:solidFill>
              <a:highlight>
                <a:srgbClr val="FFFFFF"/>
              </a:highlight>
            </a:endParaRPr>
          </a:p>
          <a:p>
            <a:pPr indent="0" lvl="0" marL="0" rtl="0" algn="l">
              <a:spcBef>
                <a:spcPts val="0"/>
              </a:spcBef>
              <a:spcAft>
                <a:spcPts val="0"/>
              </a:spcAft>
              <a:buNone/>
            </a:pPr>
            <a:r>
              <a:rPr lang="en-GB">
                <a:solidFill>
                  <a:srgbClr val="3A3A3A"/>
                </a:solidFill>
                <a:highlight>
                  <a:srgbClr val="FFFFFF"/>
                </a:highlight>
              </a:rPr>
              <a:t>Ruyman from Codeplay for suggesting the interop_task</a:t>
            </a:r>
            <a:endParaRPr>
              <a:solidFill>
                <a:srgbClr val="3A3A3A"/>
              </a:solidFill>
              <a:highlight>
                <a:srgbClr val="FFFFFF"/>
              </a:highlight>
            </a:endParaRPr>
          </a:p>
          <a:p>
            <a:pPr indent="0" lvl="0" marL="0" rtl="0" algn="l">
              <a:spcBef>
                <a:spcPts val="0"/>
              </a:spcBef>
              <a:spcAft>
                <a:spcPts val="0"/>
              </a:spcAft>
              <a:buNone/>
            </a:pPr>
            <a:r>
              <a:rPr lang="en-GB">
                <a:solidFill>
                  <a:srgbClr val="3A3A3A"/>
                </a:solidFill>
                <a:highlight>
                  <a:srgbClr val="FFFFFF"/>
                </a:highlight>
              </a:rPr>
              <a:t>and my thesis advisor, James Larus from EPFL</a:t>
            </a:r>
            <a:endParaRPr>
              <a:solidFill>
                <a:srgbClr val="3A3A3A"/>
              </a:solidFill>
              <a:highlight>
                <a:srgbClr val="FFFFFF"/>
              </a:highlight>
            </a:endParaRPr>
          </a:p>
          <a:p>
            <a:pPr indent="0" lvl="0" marL="0" rtl="0" algn="l">
              <a:spcBef>
                <a:spcPts val="0"/>
              </a:spcBef>
              <a:spcAft>
                <a:spcPts val="0"/>
              </a:spcAft>
              <a:buNone/>
            </a:pPr>
            <a:r>
              <a:t/>
            </a:r>
            <a:endParaRPr>
              <a:solidFill>
                <a:srgbClr val="3A3A3A"/>
              </a:solidFill>
              <a:highlight>
                <a:srgbClr val="FFFFFF"/>
              </a:highlight>
            </a:endParaRPr>
          </a:p>
          <a:p>
            <a:pPr indent="0" lvl="0" marL="0" rtl="0" algn="l">
              <a:spcBef>
                <a:spcPts val="0"/>
              </a:spcBef>
              <a:spcAft>
                <a:spcPts val="0"/>
              </a:spcAft>
              <a:buNone/>
            </a:pPr>
            <a:r>
              <a:rPr lang="en-GB">
                <a:solidFill>
                  <a:srgbClr val="3A3A3A"/>
                </a:solidFill>
                <a:highlight>
                  <a:srgbClr val="FFFFFF"/>
                </a:highlight>
              </a:rPr>
              <a:t>Also, I would also like to thank to my CERN team for their entire help during my project.</a:t>
            </a:r>
            <a:endParaRPr>
              <a:solidFill>
                <a:srgbClr val="3A3A3A"/>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b6e5292e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b6e5292e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I will start by giving you a bit of a background about computing in High Energy Physics,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About time scales and magnitude of computing problems faced by physicists who are collecting and analyzing data coming out from experiments at CERN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After that I will describe what is AdePT and my user experience in porting the AdePT project to oneAPI.</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b6a7a5f390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b6a7a5f390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Thank you all for your attention and I would be happy to answer to any questions you might have.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b6a7a5f3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b6a7a5f3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b6a7a5f39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b6a7a5f39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Removing the CUDA annotations with the help of dpct tool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b6a7a5f39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b6a7a5f39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sycl::atomic_ref class must be used to provide safe atomic access to the buffer or USM allocation from device code.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b6a7a5f39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b6a7a5f39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GB" sz="1400">
                <a:solidFill>
                  <a:srgbClr val="595959"/>
                </a:solidFill>
              </a:rPr>
              <a:t>SYCL device code, as defined by this specification, does not support virtual function calls, function pointers in general,</a:t>
            </a:r>
            <a:endParaRPr sz="7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b6a7a5f390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b6a7a5f39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&gt;&gt; template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solidFill>
                  <a:schemeClr val="hlink"/>
                </a:solidFill>
                <a:hlinkClick r:id="rId2"/>
              </a:rPr>
              <a:t>https://www.codeplay.com/portal/blogs/2019/07/12/enabling-polymorphism-in-sycl-using-the-cpp-idiom-crtp.html</a:t>
            </a:r>
            <a:r>
              <a:rPr lang="en-GB"/>
              <a:t> is slower (compile time) than switch statements because we know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SYCL device code, as defined by this specification, does not support virtual function calls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b6a7a5f39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b6a7a5f39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b6a7a5f39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b6a7a5f39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b6e5292e6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b6e5292e6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d541337f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d541337f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The Large Hadron Collider at CERN, located at Swiss-French border near Geneva, Switzerland,</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is the largest particle accelerator in the World and the biggest scientific instrument ever built.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It has 27 km circumference and it is buried between 50 and 175m underground.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GB">
                <a:solidFill>
                  <a:schemeClr val="dk1"/>
                </a:solidFill>
              </a:rPr>
              <a:t>We study rare phenomena with huge quantities of recorded collisions (events) and data.</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d541337fb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d541337fb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a:solidFill>
                  <a:schemeClr val="dk1"/>
                </a:solidFill>
              </a:rPr>
              <a:t>There are four experiments (ALICE, ATLAS, CMS, LHCb) - </a:t>
            </a:r>
            <a:r>
              <a:rPr lang="en-GB" sz="900">
                <a:solidFill>
                  <a:schemeClr val="dk1"/>
                </a:solidFill>
              </a:rPr>
              <a:t>(</a:t>
            </a:r>
            <a:r>
              <a:rPr lang="en-GB" sz="800">
                <a:solidFill>
                  <a:srgbClr val="202122"/>
                </a:solidFill>
                <a:highlight>
                  <a:srgbClr val="FFFFFF"/>
                </a:highlight>
              </a:rPr>
              <a:t>A Large Ion Collider Experiment, A Toroidal LHC ApparatuS, </a:t>
            </a:r>
            <a:r>
              <a:rPr lang="en-GB" sz="800">
                <a:solidFill>
                  <a:schemeClr val="dk1"/>
                </a:solidFill>
                <a:highlight>
                  <a:srgbClr val="FFFFFF"/>
                </a:highlight>
              </a:rPr>
              <a:t>Compact Muon Solenoid, LHC-beauty</a:t>
            </a:r>
            <a:r>
              <a:rPr lang="en-GB" sz="900">
                <a:solidFill>
                  <a:schemeClr val="dk1"/>
                </a:solidFill>
              </a:rPr>
              <a:t>)</a:t>
            </a:r>
            <a:r>
              <a:rPr lang="en-GB">
                <a:solidFill>
                  <a:schemeClr val="dk1"/>
                </a:solidFill>
              </a:rPr>
              <a:t>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located underground at four points where proton beams intersect and collide at 13 Tera electron VoltS total collision energy.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The aim of the LHC's detectors is to allow physicists to test the predictions of different theories of</a:t>
            </a:r>
            <a:r>
              <a:rPr lang="en-GB">
                <a:solidFill>
                  <a:schemeClr val="dk1"/>
                </a:solidFill>
                <a:uFill>
                  <a:noFill/>
                </a:uFill>
                <a:hlinkClick r:id="rId2">
                  <a:extLst>
                    <a:ext uri="{A12FA001-AC4F-418D-AE19-62706E023703}">
                      <ahyp:hlinkClr val="tx"/>
                    </a:ext>
                  </a:extLst>
                </a:hlinkClick>
              </a:rPr>
              <a:t> </a:t>
            </a:r>
            <a:r>
              <a:rPr lang="en-GB" u="sng">
                <a:solidFill>
                  <a:srgbClr val="1155CC"/>
                </a:solidFill>
                <a:hlinkClick r:id="rId3">
                  <a:extLst>
                    <a:ext uri="{A12FA001-AC4F-418D-AE19-62706E023703}">
                      <ahyp:hlinkClr val="tx"/>
                    </a:ext>
                  </a:extLst>
                </a:hlinkClick>
              </a:rPr>
              <a:t>particle physics</a:t>
            </a:r>
            <a:r>
              <a:rPr lang="en-GB">
                <a:solidFill>
                  <a:schemeClr val="dk1"/>
                </a:solidFill>
              </a:rPr>
              <a:t>, including measuring the properties of the</a:t>
            </a:r>
            <a:r>
              <a:rPr lang="en-GB">
                <a:solidFill>
                  <a:schemeClr val="dk1"/>
                </a:solidFill>
                <a:uFill>
                  <a:noFill/>
                </a:uFill>
                <a:hlinkClick r:id="rId4">
                  <a:extLst>
                    <a:ext uri="{A12FA001-AC4F-418D-AE19-62706E023703}">
                      <ahyp:hlinkClr val="tx"/>
                    </a:ext>
                  </a:extLst>
                </a:hlinkClick>
              </a:rPr>
              <a:t> </a:t>
            </a:r>
            <a:r>
              <a:rPr lang="en-GB" u="sng">
                <a:solidFill>
                  <a:srgbClr val="1155CC"/>
                </a:solidFill>
                <a:hlinkClick r:id="rId5">
                  <a:extLst>
                    <a:ext uri="{A12FA001-AC4F-418D-AE19-62706E023703}">
                      <ahyp:hlinkClr val="tx"/>
                    </a:ext>
                  </a:extLst>
                </a:hlinkClick>
              </a:rPr>
              <a:t>Higgs boson</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There are over 10,000 scientists and engineers from hundreds of universities and laboratories from more than 100 countries participating in these experiments. Each of the experiments is organized in the form of Collaboration with up to 3000 participants.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dd541337fb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dd541337fb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a:solidFill>
                  <a:schemeClr val="dk1"/>
                </a:solidFill>
              </a:rPr>
              <a:t>The planning and construction of the LHC and the experiments took almost two decades. During this period the detectors had to be built and carefully simulated to assure that we will be able to disentangle signal from the background.</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After successful start and the first two data taking periods (Run 1 &amp; 2), the LHC and detectors are currently undergoing maintenance work in order to prepare for Run 3 which will see an increased collision rate in the machine and improved performance of ALICE and LHCb detectors. This will be followed by Run 4 where the proton-proton collision rate will be significantly increased and that will be matched by increased data taking performance of two remaining detectors (ATLAS and CMS).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d541337f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d541337f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sz="1200">
                <a:solidFill>
                  <a:schemeClr val="dk1"/>
                </a:solidFill>
              </a:rPr>
              <a:t>The computing for LHC was always expected to be a challenge especially given the scale of the detectors and collaborations involving thousands of people</a:t>
            </a:r>
            <a:endParaRPr sz="1200">
              <a:solidFill>
                <a:schemeClr val="dk1"/>
              </a:solidFill>
            </a:endParaRPr>
          </a:p>
          <a:p>
            <a:pPr indent="0" lvl="0" marL="0" rtl="0" algn="just">
              <a:lnSpc>
                <a:spcPct val="115000"/>
              </a:lnSpc>
              <a:spcBef>
                <a:spcPts val="0"/>
              </a:spcBef>
              <a:spcAft>
                <a:spcPts val="0"/>
              </a:spcAft>
              <a:buNone/>
            </a:pPr>
            <a:r>
              <a:rPr lang="en-GB" sz="1200">
                <a:solidFill>
                  <a:schemeClr val="dk1"/>
                </a:solidFill>
              </a:rPr>
              <a:t> from hundreds of institutions. </a:t>
            </a:r>
            <a:endParaRPr sz="1200">
              <a:solidFill>
                <a:schemeClr val="dk1"/>
              </a:solidFill>
            </a:endParaRPr>
          </a:p>
          <a:p>
            <a:pPr indent="0" lvl="0" marL="0" rtl="0" algn="just">
              <a:lnSpc>
                <a:spcPct val="115000"/>
              </a:lnSpc>
              <a:spcBef>
                <a:spcPts val="0"/>
              </a:spcBef>
              <a:spcAft>
                <a:spcPts val="0"/>
              </a:spcAft>
              <a:buNone/>
            </a:pPr>
            <a:r>
              <a:rPr lang="en-GB" sz="1200">
                <a:solidFill>
                  <a:schemeClr val="dk1"/>
                </a:solidFill>
              </a:rPr>
              <a:t>This involves: </a:t>
            </a:r>
            <a:endParaRPr sz="1200">
              <a:solidFill>
                <a:schemeClr val="dk1"/>
              </a:solidFill>
            </a:endParaRPr>
          </a:p>
          <a:p>
            <a:pPr indent="0" lvl="0" marL="0" rtl="0" algn="just">
              <a:lnSpc>
                <a:spcPct val="115000"/>
              </a:lnSpc>
              <a:spcBef>
                <a:spcPts val="0"/>
              </a:spcBef>
              <a:spcAft>
                <a:spcPts val="0"/>
              </a:spcAft>
              <a:buNone/>
            </a:pPr>
            <a:r>
              <a:rPr lang="en-GB" sz="1200">
                <a:solidFill>
                  <a:schemeClr val="dk1"/>
                </a:solidFill>
              </a:rPr>
              <a:t>10 years of lead time before the construction </a:t>
            </a:r>
            <a:endParaRPr sz="1200">
              <a:solidFill>
                <a:schemeClr val="dk1"/>
              </a:solidFill>
            </a:endParaRPr>
          </a:p>
          <a:p>
            <a:pPr indent="0" lvl="0" marL="0" rtl="0" algn="just">
              <a:lnSpc>
                <a:spcPct val="115000"/>
              </a:lnSpc>
              <a:spcBef>
                <a:spcPts val="0"/>
              </a:spcBef>
              <a:spcAft>
                <a:spcPts val="0"/>
              </a:spcAft>
              <a:buNone/>
            </a:pPr>
            <a:r>
              <a:rPr lang="en-GB" sz="1200">
                <a:solidFill>
                  <a:schemeClr val="dk1"/>
                </a:solidFill>
              </a:rPr>
              <a:t>10 years of construction and commissioning and </a:t>
            </a:r>
            <a:endParaRPr sz="1200">
              <a:solidFill>
                <a:schemeClr val="dk1"/>
              </a:solidFill>
            </a:endParaRPr>
          </a:p>
          <a:p>
            <a:pPr indent="0" lvl="0" marL="0" rtl="0" algn="just">
              <a:lnSpc>
                <a:spcPct val="115000"/>
              </a:lnSpc>
              <a:spcBef>
                <a:spcPts val="0"/>
              </a:spcBef>
              <a:spcAft>
                <a:spcPts val="0"/>
              </a:spcAft>
              <a:buNone/>
            </a:pPr>
            <a:r>
              <a:rPr lang="en-GB" sz="1200">
                <a:solidFill>
                  <a:schemeClr val="dk1"/>
                </a:solidFill>
              </a:rPr>
              <a:t>at least 20 years of exploitation and continuous upgrades</a:t>
            </a:r>
            <a:endParaRPr sz="1200">
              <a:solidFill>
                <a:schemeClr val="dk1"/>
              </a:solidFill>
            </a:endParaRPr>
          </a:p>
          <a:p>
            <a:pPr indent="0" lvl="0" marL="0" rtl="0" algn="just">
              <a:lnSpc>
                <a:spcPct val="115000"/>
              </a:lnSpc>
              <a:spcBef>
                <a:spcPts val="0"/>
              </a:spcBef>
              <a:spcAft>
                <a:spcPts val="0"/>
              </a:spcAft>
              <a:buNone/>
            </a:pPr>
            <a:r>
              <a:t/>
            </a:r>
            <a:endParaRPr sz="1200">
              <a:solidFill>
                <a:schemeClr val="dk1"/>
              </a:solidFill>
            </a:endParaRPr>
          </a:p>
          <a:p>
            <a:pPr indent="0" lvl="0" marL="0" rtl="0" algn="just">
              <a:lnSpc>
                <a:spcPct val="115000"/>
              </a:lnSpc>
              <a:spcBef>
                <a:spcPts val="0"/>
              </a:spcBef>
              <a:spcAft>
                <a:spcPts val="0"/>
              </a:spcAft>
              <a:buNone/>
            </a:pPr>
            <a:r>
              <a:rPr lang="en-GB" sz="1200">
                <a:solidFill>
                  <a:schemeClr val="dk1"/>
                </a:solidFill>
              </a:rPr>
              <a:t>On a software scale, this represents a huge time span during which many things can change and yet,</a:t>
            </a:r>
            <a:endParaRPr sz="1200">
              <a:solidFill>
                <a:schemeClr val="dk1"/>
              </a:solidFill>
            </a:endParaRPr>
          </a:p>
          <a:p>
            <a:pPr indent="0" lvl="0" marL="0" rtl="0" algn="just">
              <a:lnSpc>
                <a:spcPct val="115000"/>
              </a:lnSpc>
              <a:spcBef>
                <a:spcPts val="0"/>
              </a:spcBef>
              <a:spcAft>
                <a:spcPts val="0"/>
              </a:spcAft>
              <a:buNone/>
            </a:pPr>
            <a:r>
              <a:rPr lang="en-GB" sz="1200">
                <a:solidFill>
                  <a:schemeClr val="dk1"/>
                </a:solidFill>
              </a:rPr>
              <a:t> we must be able preserve, proces and re-process our data from different stages.</a:t>
            </a:r>
            <a:endParaRPr sz="7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d541337fb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d541337fb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a:solidFill>
                  <a:schemeClr val="dk1"/>
                </a:solidFill>
              </a:rPr>
              <a:t>Back in mid 90s the High Energy Physics community decided to part with fortran and switch to C++ as the main programming language.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In absence of other solutions, at CERN, people tend to invente themself the missing tools.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An example is </a:t>
            </a:r>
            <a:r>
              <a:rPr b="1" lang="en-GB">
                <a:solidFill>
                  <a:schemeClr val="dk1"/>
                </a:solidFill>
              </a:rPr>
              <a:t>ROOT</a:t>
            </a:r>
            <a:r>
              <a:rPr lang="en-GB">
                <a:solidFill>
                  <a:schemeClr val="dk1"/>
                </a:solidFill>
              </a:rPr>
              <a:t> </a:t>
            </a:r>
            <a:r>
              <a:rPr lang="en-GB">
                <a:solidFill>
                  <a:schemeClr val="dk1"/>
                </a:solidFill>
              </a:rPr>
              <a:t>, an</a:t>
            </a:r>
            <a:r>
              <a:rPr lang="en-GB">
                <a:solidFill>
                  <a:schemeClr val="dk1"/>
                </a:solidFill>
                <a:uFill>
                  <a:noFill/>
                </a:uFill>
                <a:hlinkClick r:id="rId2">
                  <a:extLst>
                    <a:ext uri="{A12FA001-AC4F-418D-AE19-62706E023703}">
                      <ahyp:hlinkClr val="tx"/>
                    </a:ext>
                  </a:extLst>
                </a:hlinkClick>
              </a:rPr>
              <a:t> </a:t>
            </a:r>
            <a:r>
              <a:rPr lang="en-GB" u="sng">
                <a:solidFill>
                  <a:srgbClr val="1155CC"/>
                </a:solidFill>
                <a:hlinkClick r:id="rId3">
                  <a:extLst>
                    <a:ext uri="{A12FA001-AC4F-418D-AE19-62706E023703}">
                      <ahyp:hlinkClr val="tx"/>
                    </a:ext>
                  </a:extLst>
                </a:hlinkClick>
              </a:rPr>
              <a:t>object-oriented</a:t>
            </a:r>
            <a:r>
              <a:rPr lang="en-GB">
                <a:solidFill>
                  <a:schemeClr val="dk1"/>
                </a:solidFill>
                <a:uFill>
                  <a:noFill/>
                </a:uFill>
                <a:hlinkClick r:id="rId4">
                  <a:extLst>
                    <a:ext uri="{A12FA001-AC4F-418D-AE19-62706E023703}">
                      <ahyp:hlinkClr val="tx"/>
                    </a:ext>
                  </a:extLst>
                </a:hlinkClick>
              </a:rPr>
              <a:t> </a:t>
            </a:r>
            <a:r>
              <a:rPr lang="en-GB">
                <a:solidFill>
                  <a:schemeClr val="dk1"/>
                </a:solidFill>
              </a:rPr>
              <a:t>framework originally designed for</a:t>
            </a:r>
            <a:r>
              <a:rPr lang="en-GB">
                <a:solidFill>
                  <a:schemeClr val="dk1"/>
                </a:solidFill>
                <a:uFill>
                  <a:noFill/>
                </a:uFill>
                <a:hlinkClick r:id="rId5">
                  <a:extLst>
                    <a:ext uri="{A12FA001-AC4F-418D-AE19-62706E023703}">
                      <ahyp:hlinkClr val="tx"/>
                    </a:ext>
                  </a:extLst>
                </a:hlinkClick>
              </a:rPr>
              <a:t> </a:t>
            </a:r>
            <a:r>
              <a:rPr lang="en-GB" u="sng">
                <a:solidFill>
                  <a:srgbClr val="1155CC"/>
                </a:solidFill>
                <a:hlinkClick r:id="rId6">
                  <a:extLst>
                    <a:ext uri="{A12FA001-AC4F-418D-AE19-62706E023703}">
                      <ahyp:hlinkClr val="tx"/>
                    </a:ext>
                  </a:extLst>
                </a:hlinkClick>
              </a:rPr>
              <a:t>particle physics</a:t>
            </a:r>
            <a:r>
              <a:rPr lang="en-GB">
                <a:solidFill>
                  <a:schemeClr val="dk1"/>
                </a:solidFill>
                <a:uFill>
                  <a:noFill/>
                </a:uFill>
                <a:hlinkClick r:id="rId7">
                  <a:extLst>
                    <a:ext uri="{A12FA001-AC4F-418D-AE19-62706E023703}">
                      <ahyp:hlinkClr val="tx"/>
                    </a:ext>
                  </a:extLst>
                </a:hlinkClick>
              </a:rPr>
              <a:t> </a:t>
            </a:r>
            <a:r>
              <a:rPr lang="en-GB" u="sng">
                <a:solidFill>
                  <a:srgbClr val="1155CC"/>
                </a:solidFill>
                <a:hlinkClick r:id="rId8">
                  <a:extLst>
                    <a:ext uri="{A12FA001-AC4F-418D-AE19-62706E023703}">
                      <ahyp:hlinkClr val="tx"/>
                    </a:ext>
                  </a:extLst>
                </a:hlinkClick>
              </a:rPr>
              <a:t>data analysis</a:t>
            </a:r>
            <a:r>
              <a:rPr lang="en-GB">
                <a:solidFill>
                  <a:schemeClr val="dk1"/>
                </a:solidFill>
              </a:rPr>
              <a:t> (data mining and visualisation).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It also provides an on-disk data format for C++ object persistency which is now widely used in other fields of science.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GB">
                <a:solidFill>
                  <a:schemeClr val="dk1"/>
                </a:solidFill>
              </a:rPr>
              <a:t>(Another example is the world wide web which was invented at CERN to solve the problem of uniformly sharing documentation between scientists and engineers spread around the world.)</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d541337fb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d541337fb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GB">
                <a:solidFill>
                  <a:schemeClr val="dk1"/>
                </a:solidFill>
              </a:rPr>
              <a:t>By now each of the experiments has written many millions of lines of code in C++ to support the main use case of</a:t>
            </a:r>
            <a:endParaRPr>
              <a:solidFill>
                <a:schemeClr val="dk1"/>
              </a:solidFill>
            </a:endParaRPr>
          </a:p>
          <a:p>
            <a:pPr indent="-298450" lvl="0" marL="914400" rtl="0" algn="just">
              <a:lnSpc>
                <a:spcPct val="115000"/>
              </a:lnSpc>
              <a:spcBef>
                <a:spcPts val="0"/>
              </a:spcBef>
              <a:spcAft>
                <a:spcPts val="0"/>
              </a:spcAft>
              <a:buClr>
                <a:schemeClr val="dk1"/>
              </a:buClr>
              <a:buSzPts val="1100"/>
              <a:buChar char="-"/>
            </a:pPr>
            <a:r>
              <a:rPr lang="en-GB">
                <a:solidFill>
                  <a:schemeClr val="dk1"/>
                </a:solidFill>
              </a:rPr>
              <a:t>Raw data reconstruction, Simulation and Analysis</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l">
              <a:lnSpc>
                <a:spcPct val="102000"/>
              </a:lnSpc>
              <a:spcBef>
                <a:spcPts val="0"/>
              </a:spcBef>
              <a:spcAft>
                <a:spcPts val="0"/>
              </a:spcAft>
              <a:buNone/>
            </a:pPr>
            <a:r>
              <a:rPr lang="en-GB" sz="1200">
                <a:solidFill>
                  <a:schemeClr val="dk1"/>
                </a:solidFill>
                <a:latin typeface="Calibri"/>
                <a:ea typeface="Calibri"/>
                <a:cs typeface="Calibri"/>
                <a:sym typeface="Calibri"/>
              </a:rPr>
              <a:t>Lately</a:t>
            </a:r>
            <a:r>
              <a:rPr lang="en-GB" sz="1200">
                <a:solidFill>
                  <a:schemeClr val="dk1"/>
                </a:solidFill>
                <a:latin typeface="Calibri"/>
                <a:ea typeface="Calibri"/>
                <a:cs typeface="Calibri"/>
                <a:sym typeface="Calibri"/>
              </a:rPr>
              <a:t>, there was a significant penetration of python.</a:t>
            </a:r>
            <a:endParaRPr sz="1200">
              <a:solidFill>
                <a:schemeClr val="dk1"/>
              </a:solidFill>
              <a:latin typeface="Calibri"/>
              <a:ea typeface="Calibri"/>
              <a:cs typeface="Calibri"/>
              <a:sym typeface="Calibri"/>
            </a:endParaRPr>
          </a:p>
          <a:p>
            <a:pPr indent="0" lvl="0" marL="0" rtl="0" algn="l">
              <a:lnSpc>
                <a:spcPct val="102000"/>
              </a:lnSpc>
              <a:spcBef>
                <a:spcPts val="0"/>
              </a:spcBef>
              <a:spcAft>
                <a:spcPts val="0"/>
              </a:spcAft>
              <a:buNone/>
            </a:pPr>
            <a:r>
              <a:rPr lang="en-GB" sz="1200">
                <a:solidFill>
                  <a:schemeClr val="dk1"/>
                </a:solidFill>
                <a:latin typeface="Calibri"/>
                <a:ea typeface="Calibri"/>
                <a:cs typeface="Calibri"/>
                <a:sym typeface="Calibri"/>
              </a:rPr>
              <a:t> In particular on the end user analysis side (using pyRoot binding) thus shielding to some extent the end users/physicist from underlying core framework in C++.</a:t>
            </a:r>
            <a:endParaRPr sz="1200">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daniel-florin.dosaru@cern.ch" TargetMode="External"/><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7XEOW4Me766N8lUP8nUfXoWCGAxiMdRP/view"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mailto:stephan.hageboeck@cern.ch" TargetMode="External"/><Relationship Id="rId4" Type="http://schemas.openxmlformats.org/officeDocument/2006/relationships/hyperlink" Target="https://www.mpp.mpg.de/~menke/elss/anim_OPAL_EB_80GeV.shtml" TargetMode="External"/><Relationship Id="rId5" Type="http://schemas.openxmlformats.org/officeDocument/2006/relationships/image" Target="../media/image9.gif"/><Relationship Id="rId6" Type="http://schemas.openxmlformats.org/officeDocument/2006/relationships/hyperlink" Target="https://www.mpp.mpg.de/~menke/elss/gifs/OPAL_EB_2GeV.gif" TargetMode="External"/><Relationship Id="rId7" Type="http://schemas.openxmlformats.org/officeDocument/2006/relationships/image" Target="../media/image11.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github.com/apt-sim/AdePT/tree/master/examples/Example9" TargetMode="External"/><Relationship Id="rId4" Type="http://schemas.openxmlformats.org/officeDocument/2006/relationships/hyperlink" Target="https://github.com/dosarudaniel/oneAdePT" TargetMode="External"/><Relationship Id="rId5" Type="http://schemas.openxmlformats.org/officeDocument/2006/relationships/hyperlink" Target="https://github.com/dosarudaniel/oneAdeP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software.intel.com/content/www/us/en/develop/documentation/intel-dpcpp-compatibility-tool-user-guide/top/diagnostics-reference.html"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github.com/intel/llvm" TargetMode="External"/><Relationship Id="rId4" Type="http://schemas.openxmlformats.org/officeDocument/2006/relationships/hyperlink" Target="https://www.codeplay.com/portal/news/2020/02/03/codeplay-contribution-to-dpcpp-brings-sycl-support-for-nvidia-gpus.html" TargetMode="External"/><Relationship Id="rId5" Type="http://schemas.openxmlformats.org/officeDocument/2006/relationships/hyperlink" Target="https://github.com/intel/llvm/discussion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mailto:dosarudaniel@gmail.com" TargetMode="External"/><Relationship Id="rId5" Type="http://schemas.openxmlformats.org/officeDocument/2006/relationships/hyperlink" Target="https://www.linkedin.com/in/daniel-florin-dosaru" TargetMode="External"/><Relationship Id="rId6" Type="http://schemas.openxmlformats.org/officeDocument/2006/relationships/hyperlink" Target="https://github.com/dosarudanie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github.com/intel/llvm/issues/3678" TargetMode="External"/><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hyperlink" Target="https://github.com/dosarudaniel/oneAdePT/blob/c917423e1ed78b5f7a96e7e8035274d5817dc5b6/tests/test12.cp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github.com/intel/llvm/discussions/3627" TargetMode="External"/><Relationship Id="rId4" Type="http://schemas.openxmlformats.org/officeDocument/2006/relationships/hyperlink" Target="https://docs.google.com/document/d/1h-RWPwQJUGLf4sbbDKIRxIZ_Zplf6f43w4teOpih4RQ/edit?usp=sharing" TargetMode="External"/><Relationship Id="rId5" Type="http://schemas.openxmlformats.org/officeDocument/2006/relationships/image" Target="../media/image16.png"/><Relationship Id="rId6"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hyperlink" Target="https://stackoverflow.com/a/64527623" TargetMode="External"/><Relationship Id="rId5"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hyperlink" Target="https://stackoverflow.com/a/64527623" TargetMode="External"/><Relationship Id="rId5"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github.com/dosarudaniel/oneAdePT/blob/0dd5e9b6f2379d00b49806674771fba84d8db354/tests/test13.cu" TargetMode="External"/><Relationship Id="rId4" Type="http://schemas.openxmlformats.org/officeDocument/2006/relationships/image" Target="../media/image22.png"/><Relationship Id="rId5"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mailto:Predrag.Buncic@cern.ch" TargetMode="External"/><Relationship Id="rId4" Type="http://schemas.openxmlformats.org/officeDocument/2006/relationships/hyperlink" Target="mailto:igor.vorobstov@intel.com" TargetMode="External"/><Relationship Id="rId9" Type="http://schemas.openxmlformats.org/officeDocument/2006/relationships/hyperlink" Target="https://people.epfl.ch/james.larus" TargetMode="External"/><Relationship Id="rId5" Type="http://schemas.openxmlformats.org/officeDocument/2006/relationships/hyperlink" Target="mailto:klaus-dieter.oertel@intel.com" TargetMode="External"/><Relationship Id="rId6" Type="http://schemas.openxmlformats.org/officeDocument/2006/relationships/hyperlink" Target="https://github.com/AlexeySachkov" TargetMode="External"/><Relationship Id="rId7" Type="http://schemas.openxmlformats.org/officeDocument/2006/relationships/hyperlink" Target="https://github.com/alexbatashev" TargetMode="External"/><Relationship Id="rId8" Type="http://schemas.openxmlformats.org/officeDocument/2006/relationships/hyperlink" Target="mailto:ruyman@codepla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mailto:daniel-florin.dosaru@cern.c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3.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diffchecker.com/EDnqRCiw" TargetMode="External"/><Relationship Id="rId4" Type="http://schemas.openxmlformats.org/officeDocument/2006/relationships/image" Target="../media/image30.png"/><Relationship Id="rId5"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github.com/dosarudaniel/oneAdePT/blob/779a3164b9d27990ef3ec1fbe50eb4eb985802b9/base/inc/AdePT/1/VolumeDispatcher.h" TargetMode="Externa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9.png"/><Relationship Id="rId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hyperlink" Target="mailto:jonas.hahnfeld@cern.ch"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arxiv.org/abs/hep-lat/9309020" TargetMode="External"/><Relationship Id="rId4" Type="http://schemas.openxmlformats.org/officeDocument/2006/relationships/hyperlink" Target="mailto:jonas.hahnfeld@cern.c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9.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8.png"/><Relationship Id="rId4" Type="http://schemas.openxmlformats.org/officeDocument/2006/relationships/image" Target="../media/image12.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sz="3400"/>
              <a:t>AdePT project</a:t>
            </a:r>
            <a:r>
              <a:rPr lang="en-GB" sz="2900"/>
              <a:t> </a:t>
            </a:r>
            <a:endParaRPr sz="2900"/>
          </a:p>
          <a:p>
            <a:pPr indent="0" lvl="0" marL="0" rtl="0" algn="ctr">
              <a:spcBef>
                <a:spcPts val="0"/>
              </a:spcBef>
              <a:spcAft>
                <a:spcPts val="0"/>
              </a:spcAft>
              <a:buNone/>
            </a:pPr>
            <a:r>
              <a:rPr lang="en-GB" sz="2900"/>
              <a:t>porting particle transport simulation to oneAPI</a:t>
            </a:r>
            <a:endParaRPr sz="2900"/>
          </a:p>
          <a:p>
            <a:pPr indent="0" lvl="0" marL="0" rtl="0" algn="ctr">
              <a:spcBef>
                <a:spcPts val="0"/>
              </a:spcBef>
              <a:spcAft>
                <a:spcPts val="0"/>
              </a:spcAft>
              <a:buNone/>
            </a:pPr>
            <a:r>
              <a:rPr lang="en-GB" sz="2100"/>
              <a:t>-</a:t>
            </a:r>
            <a:r>
              <a:rPr lang="en-GB" sz="2100"/>
              <a:t>user experience- </a:t>
            </a:r>
            <a:endParaRPr sz="2100"/>
          </a:p>
        </p:txBody>
      </p:sp>
      <p:sp>
        <p:nvSpPr>
          <p:cNvPr id="55" name="Google Shape;55;p13"/>
          <p:cNvSpPr txBox="1"/>
          <p:nvPr>
            <p:ph idx="1" type="subTitle"/>
          </p:nvPr>
        </p:nvSpPr>
        <p:spPr>
          <a:xfrm>
            <a:off x="259950" y="3141850"/>
            <a:ext cx="8520600" cy="9219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688"/>
              <a:buFont typeface="Arial"/>
              <a:buNone/>
            </a:pPr>
            <a:r>
              <a:rPr lang="en-GB" sz="1537" u="sng">
                <a:solidFill>
                  <a:schemeClr val="accent5"/>
                </a:solidFill>
                <a:hlinkClick r:id="rId3">
                  <a:extLst>
                    <a:ext uri="{A12FA001-AC4F-418D-AE19-62706E023703}">
                      <ahyp:hlinkClr val="tx"/>
                    </a:ext>
                  </a:extLst>
                </a:hlinkClick>
              </a:rPr>
              <a:t>Daniel-Florin Dosaru</a:t>
            </a:r>
            <a:endParaRPr sz="1537"/>
          </a:p>
          <a:p>
            <a:pPr indent="0" lvl="0" marL="0" rtl="0" algn="ctr">
              <a:lnSpc>
                <a:spcPct val="80000"/>
              </a:lnSpc>
              <a:spcBef>
                <a:spcPts val="0"/>
              </a:spcBef>
              <a:spcAft>
                <a:spcPts val="0"/>
              </a:spcAft>
              <a:buClr>
                <a:schemeClr val="dk1"/>
              </a:buClr>
              <a:buSzPts val="688"/>
              <a:buFont typeface="Arial"/>
              <a:buNone/>
            </a:pPr>
            <a:r>
              <a:rPr lang="en-GB" sz="1537"/>
              <a:t>   					     						</a:t>
            </a:r>
            <a:endParaRPr sz="1537"/>
          </a:p>
          <a:p>
            <a:pPr indent="0" lvl="0" marL="0" rtl="0" algn="ctr">
              <a:lnSpc>
                <a:spcPct val="80000"/>
              </a:lnSpc>
              <a:spcBef>
                <a:spcPts val="0"/>
              </a:spcBef>
              <a:spcAft>
                <a:spcPts val="0"/>
              </a:spcAft>
              <a:buClr>
                <a:schemeClr val="dk1"/>
              </a:buClr>
              <a:buSzPts val="688"/>
              <a:buFont typeface="Arial"/>
              <a:buNone/>
            </a:pPr>
            <a:r>
              <a:t/>
            </a:r>
            <a:endParaRPr sz="1537"/>
          </a:p>
          <a:p>
            <a:pPr indent="0" lvl="0" marL="0" rtl="0" algn="ctr">
              <a:lnSpc>
                <a:spcPct val="80000"/>
              </a:lnSpc>
              <a:spcBef>
                <a:spcPts val="0"/>
              </a:spcBef>
              <a:spcAft>
                <a:spcPts val="0"/>
              </a:spcAft>
              <a:buClr>
                <a:schemeClr val="dk1"/>
              </a:buClr>
              <a:buSzPts val="688"/>
              <a:buFont typeface="Arial"/>
              <a:buNone/>
            </a:pPr>
            <a:r>
              <a:t/>
            </a:r>
            <a:endParaRPr sz="1537"/>
          </a:p>
          <a:p>
            <a:pPr indent="0" lvl="0" marL="0" rtl="0" algn="ctr">
              <a:lnSpc>
                <a:spcPct val="80000"/>
              </a:lnSpc>
              <a:spcBef>
                <a:spcPts val="0"/>
              </a:spcBef>
              <a:spcAft>
                <a:spcPts val="0"/>
              </a:spcAft>
              <a:buClr>
                <a:schemeClr val="dk1"/>
              </a:buClr>
              <a:buSzPts val="688"/>
              <a:buFont typeface="Arial"/>
              <a:buNone/>
            </a:pPr>
            <a:r>
              <a:t/>
            </a:r>
            <a:endParaRPr sz="1537"/>
          </a:p>
          <a:p>
            <a:pPr indent="0" lvl="0" marL="0" rtl="0" algn="ctr">
              <a:lnSpc>
                <a:spcPct val="120000"/>
              </a:lnSpc>
              <a:spcBef>
                <a:spcPts val="0"/>
              </a:spcBef>
              <a:spcAft>
                <a:spcPts val="0"/>
              </a:spcAft>
              <a:buClr>
                <a:schemeClr val="dk1"/>
              </a:buClr>
              <a:buSzPts val="1100"/>
              <a:buFont typeface="Arial"/>
              <a:buNone/>
            </a:pPr>
            <a:r>
              <a:rPr lang="en-GB" sz="2300">
                <a:solidFill>
                  <a:srgbClr val="FFFFFF"/>
                </a:solidFill>
                <a:highlight>
                  <a:srgbClr val="004A86"/>
                </a:highlight>
              </a:rPr>
              <a:t>oneAPI DevSummit at ISC</a:t>
            </a:r>
            <a:endParaRPr sz="2300">
              <a:solidFill>
                <a:srgbClr val="FFFFFF"/>
              </a:solidFill>
              <a:highlight>
                <a:srgbClr val="004A86"/>
              </a:highlight>
            </a:endParaRPr>
          </a:p>
          <a:p>
            <a:pPr indent="0" lvl="0" marL="0" rtl="0" algn="ctr">
              <a:lnSpc>
                <a:spcPct val="80000"/>
              </a:lnSpc>
              <a:spcBef>
                <a:spcPts val="600"/>
              </a:spcBef>
              <a:spcAft>
                <a:spcPts val="0"/>
              </a:spcAft>
              <a:buSzPts val="688"/>
              <a:buNone/>
            </a:pPr>
            <a:r>
              <a:rPr lang="en-GB" sz="1537"/>
              <a:t>June 22nd</a:t>
            </a:r>
            <a:endParaRPr sz="1537"/>
          </a:p>
        </p:txBody>
      </p:sp>
      <p:pic>
        <p:nvPicPr>
          <p:cNvPr id="56" name="Google Shape;56;p13"/>
          <p:cNvPicPr preferRelativeResize="0"/>
          <p:nvPr/>
        </p:nvPicPr>
        <p:blipFill>
          <a:blip r:embed="rId4">
            <a:alphaModFix/>
          </a:blip>
          <a:stretch>
            <a:fillRect/>
          </a:stretch>
        </p:blipFill>
        <p:spPr>
          <a:xfrm>
            <a:off x="7099550" y="331375"/>
            <a:ext cx="1732752" cy="974676"/>
          </a:xfrm>
          <a:prstGeom prst="rect">
            <a:avLst/>
          </a:prstGeom>
          <a:noFill/>
          <a:ln>
            <a:noFill/>
          </a:ln>
        </p:spPr>
      </p:pic>
      <p:pic>
        <p:nvPicPr>
          <p:cNvPr id="57" name="Google Shape;57;p13"/>
          <p:cNvPicPr preferRelativeResize="0"/>
          <p:nvPr/>
        </p:nvPicPr>
        <p:blipFill>
          <a:blip r:embed="rId5">
            <a:alphaModFix/>
          </a:blip>
          <a:stretch>
            <a:fillRect/>
          </a:stretch>
        </p:blipFill>
        <p:spPr>
          <a:xfrm>
            <a:off x="259950" y="431575"/>
            <a:ext cx="1732751" cy="876120"/>
          </a:xfrm>
          <a:prstGeom prst="rect">
            <a:avLst/>
          </a:prstGeom>
          <a:noFill/>
          <a:ln>
            <a:noFill/>
          </a:ln>
        </p:spPr>
      </p:pic>
      <p:sp>
        <p:nvSpPr>
          <p:cNvPr id="58" name="Google Shape;58;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C++</a:t>
            </a:r>
            <a:r>
              <a:rPr b="1" lang="en-GB" sz="2500"/>
              <a:t> @ LHC - Detector simulation</a:t>
            </a:r>
            <a:endParaRPr b="1" sz="2500"/>
          </a:p>
        </p:txBody>
      </p:sp>
      <p:sp>
        <p:nvSpPr>
          <p:cNvPr id="151" name="Google Shape;151;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52" name="Google Shape;152;p22"/>
          <p:cNvSpPr txBox="1"/>
          <p:nvPr/>
        </p:nvSpPr>
        <p:spPr>
          <a:xfrm>
            <a:off x="233113" y="2903575"/>
            <a:ext cx="8677800" cy="1826700"/>
          </a:xfrm>
          <a:prstGeom prst="rect">
            <a:avLst/>
          </a:prstGeom>
          <a:noFill/>
          <a:ln>
            <a:noFill/>
          </a:ln>
        </p:spPr>
        <p:txBody>
          <a:bodyPr anchorCtr="0" anchor="t" bIns="91425" lIns="91425" spcFirstLastPara="1" rIns="91425" wrap="square" tIns="91425">
            <a:spAutoFit/>
          </a:bodyPr>
          <a:lstStyle/>
          <a:p>
            <a:pPr indent="-361950" lvl="0" marL="4572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Simulation of the </a:t>
            </a:r>
            <a:r>
              <a:rPr lang="en-GB" sz="2100">
                <a:solidFill>
                  <a:schemeClr val="dk2"/>
                </a:solidFill>
                <a:latin typeface="Calibri"/>
                <a:ea typeface="Calibri"/>
                <a:cs typeface="Calibri"/>
                <a:sym typeface="Calibri"/>
              </a:rPr>
              <a:t>interaction of elementary particles with matter</a:t>
            </a:r>
            <a:endParaRPr sz="2100">
              <a:solidFill>
                <a:schemeClr val="dk2"/>
              </a:solidFill>
              <a:latin typeface="Calibri"/>
              <a:ea typeface="Calibri"/>
              <a:cs typeface="Calibri"/>
              <a:sym typeface="Calibri"/>
            </a:endParaRPr>
          </a:p>
          <a:p>
            <a:pPr indent="-361950" lvl="1" marL="9144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also written in C++ on top of Geant4 toolkit </a:t>
            </a:r>
            <a:r>
              <a:rPr lang="en-GB" sz="2100">
                <a:solidFill>
                  <a:schemeClr val="dk2"/>
                </a:solidFill>
                <a:latin typeface="Calibri"/>
                <a:ea typeface="Calibri"/>
                <a:cs typeface="Calibri"/>
                <a:sym typeface="Calibri"/>
              </a:rPr>
              <a:t>developed</a:t>
            </a:r>
            <a:r>
              <a:rPr lang="en-GB" sz="2100">
                <a:solidFill>
                  <a:schemeClr val="dk2"/>
                </a:solidFill>
                <a:latin typeface="Calibri"/>
                <a:ea typeface="Calibri"/>
                <a:cs typeface="Calibri"/>
                <a:sym typeface="Calibri"/>
              </a:rPr>
              <a:t> by HEP community in collaboration with other scientific communities </a:t>
            </a:r>
            <a:endParaRPr sz="2100">
              <a:solidFill>
                <a:schemeClr val="dk2"/>
              </a:solidFill>
              <a:latin typeface="Calibri"/>
              <a:ea typeface="Calibri"/>
              <a:cs typeface="Calibri"/>
              <a:sym typeface="Calibri"/>
            </a:endParaRPr>
          </a:p>
          <a:p>
            <a:pPr indent="-361950" lvl="0" marL="4572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Simulating the physics requires large amount of computing resources</a:t>
            </a:r>
            <a:endParaRPr sz="2100">
              <a:solidFill>
                <a:schemeClr val="dk2"/>
              </a:solidFill>
              <a:latin typeface="Calibri"/>
              <a:ea typeface="Calibri"/>
              <a:cs typeface="Calibri"/>
              <a:sym typeface="Calibri"/>
            </a:endParaRPr>
          </a:p>
          <a:p>
            <a:pPr indent="-361950" lvl="1" marL="9144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45-90% of total computing budget goes to simulation</a:t>
            </a:r>
            <a:endParaRPr sz="2100">
              <a:solidFill>
                <a:schemeClr val="dk2"/>
              </a:solidFill>
              <a:latin typeface="Calibri"/>
              <a:ea typeface="Calibri"/>
              <a:cs typeface="Calibri"/>
              <a:sym typeface="Calibri"/>
            </a:endParaRPr>
          </a:p>
        </p:txBody>
      </p:sp>
      <p:pic>
        <p:nvPicPr>
          <p:cNvPr id="153" name="Google Shape;153;p22"/>
          <p:cNvPicPr preferRelativeResize="0"/>
          <p:nvPr/>
        </p:nvPicPr>
        <p:blipFill>
          <a:blip r:embed="rId3">
            <a:alphaModFix/>
          </a:blip>
          <a:stretch>
            <a:fillRect/>
          </a:stretch>
        </p:blipFill>
        <p:spPr>
          <a:xfrm>
            <a:off x="2983589" y="1064074"/>
            <a:ext cx="3176824" cy="179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Worldwide LHC Computing Grid</a:t>
            </a:r>
            <a:endParaRPr b="1"/>
          </a:p>
        </p:txBody>
      </p:sp>
      <p:sp>
        <p:nvSpPr>
          <p:cNvPr id="159" name="Google Shape;159;p23"/>
          <p:cNvSpPr txBox="1"/>
          <p:nvPr>
            <p:ph idx="1" type="body"/>
          </p:nvPr>
        </p:nvSpPr>
        <p:spPr>
          <a:xfrm>
            <a:off x="63700" y="1117250"/>
            <a:ext cx="4046400" cy="369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Our 15 years old d</a:t>
            </a:r>
            <a:r>
              <a:rPr lang="en-GB"/>
              <a:t>istributed computing and data storage infrastructure </a:t>
            </a:r>
            <a:endParaRPr/>
          </a:p>
          <a:p>
            <a:pPr indent="-336550" lvl="0" marL="457200" rtl="0" algn="l">
              <a:spcBef>
                <a:spcPts val="1200"/>
              </a:spcBef>
              <a:spcAft>
                <a:spcPts val="0"/>
              </a:spcAft>
              <a:buSzPts val="1700"/>
              <a:buChar char="●"/>
            </a:pPr>
            <a:r>
              <a:rPr lang="en-GB" sz="1700"/>
              <a:t>spread over 150 computing centres </a:t>
            </a:r>
            <a:endParaRPr sz="1700"/>
          </a:p>
          <a:p>
            <a:pPr indent="-336550" lvl="0" marL="457200" rtl="0" algn="l">
              <a:spcBef>
                <a:spcPts val="0"/>
              </a:spcBef>
              <a:spcAft>
                <a:spcPts val="0"/>
              </a:spcAft>
              <a:buSzPts val="1700"/>
              <a:buChar char="●"/>
            </a:pPr>
            <a:r>
              <a:rPr lang="en-GB" sz="1700"/>
              <a:t>40 countries </a:t>
            </a:r>
            <a:endParaRPr sz="1700"/>
          </a:p>
          <a:p>
            <a:pPr indent="0" lvl="0" marL="0" rtl="0" algn="l">
              <a:spcBef>
                <a:spcPts val="1200"/>
              </a:spcBef>
              <a:spcAft>
                <a:spcPts val="0"/>
              </a:spcAft>
              <a:buNone/>
            </a:pPr>
            <a:r>
              <a:rPr lang="en-GB"/>
              <a:t>It currently operates about </a:t>
            </a:r>
            <a:endParaRPr/>
          </a:p>
          <a:p>
            <a:pPr indent="-336550" lvl="0" marL="457200" rtl="0" algn="l">
              <a:spcBef>
                <a:spcPts val="1200"/>
              </a:spcBef>
              <a:spcAft>
                <a:spcPts val="0"/>
              </a:spcAft>
              <a:buSzPts val="1700"/>
              <a:buChar char="●"/>
            </a:pPr>
            <a:r>
              <a:rPr lang="en-GB" sz="1700"/>
              <a:t>1M of commodity CPU cores </a:t>
            </a:r>
            <a:endParaRPr sz="1700"/>
          </a:p>
          <a:p>
            <a:pPr indent="-336550" lvl="0" marL="457200" rtl="0" algn="l">
              <a:spcBef>
                <a:spcPts val="0"/>
              </a:spcBef>
              <a:spcAft>
                <a:spcPts val="0"/>
              </a:spcAft>
              <a:buSzPts val="1700"/>
              <a:buChar char="●"/>
            </a:pPr>
            <a:r>
              <a:rPr lang="en-GB" sz="1700"/>
              <a:t>1EB of storage.</a:t>
            </a:r>
            <a:r>
              <a:rPr lang="en-GB" sz="1700"/>
              <a:t> </a:t>
            </a:r>
            <a:endParaRPr sz="1700"/>
          </a:p>
          <a:p>
            <a:pPr indent="-336550" lvl="0" marL="457200" rtl="0" algn="l">
              <a:spcBef>
                <a:spcPts val="0"/>
              </a:spcBef>
              <a:spcAft>
                <a:spcPts val="0"/>
              </a:spcAft>
              <a:buSzPts val="1700"/>
              <a:buChar char="●"/>
            </a:pPr>
            <a:r>
              <a:rPr lang="en-GB" sz="1700"/>
              <a:t>and it is growing...</a:t>
            </a:r>
            <a:endParaRPr sz="1700"/>
          </a:p>
        </p:txBody>
      </p:sp>
      <p:sp>
        <p:nvSpPr>
          <p:cNvPr id="160" name="Google Shape;16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61" name="Google Shape;161;p23" title="OPEN-VIDEO-2018-041-001-1080ph265.mp4">
            <a:hlinkClick r:id="rId3"/>
          </p:cNvPr>
          <p:cNvPicPr preferRelativeResize="0"/>
          <p:nvPr/>
        </p:nvPicPr>
        <p:blipFill>
          <a:blip r:embed="rId4">
            <a:alphaModFix/>
          </a:blip>
          <a:stretch>
            <a:fillRect/>
          </a:stretch>
        </p:blipFill>
        <p:spPr>
          <a:xfrm>
            <a:off x="4110100" y="1117250"/>
            <a:ext cx="4792726" cy="3594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n-GB" sz="2500"/>
              <a:t>The end of an era...</a:t>
            </a:r>
            <a:endParaRPr b="1" sz="2500"/>
          </a:p>
          <a:p>
            <a:pPr indent="0" lvl="0" marL="0" rtl="0" algn="l">
              <a:spcBef>
                <a:spcPts val="0"/>
              </a:spcBef>
              <a:spcAft>
                <a:spcPts val="0"/>
              </a:spcAft>
              <a:buSzPts val="990"/>
              <a:buNone/>
            </a:pPr>
            <a:r>
              <a:t/>
            </a:r>
            <a:endParaRPr b="1" sz="2500"/>
          </a:p>
        </p:txBody>
      </p:sp>
      <p:sp>
        <p:nvSpPr>
          <p:cNvPr id="167" name="Google Shape;167;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68" name="Google Shape;168;p24"/>
          <p:cNvSpPr txBox="1"/>
          <p:nvPr/>
        </p:nvSpPr>
        <p:spPr>
          <a:xfrm>
            <a:off x="154500" y="1127725"/>
            <a:ext cx="8677800" cy="3004200"/>
          </a:xfrm>
          <a:prstGeom prst="rect">
            <a:avLst/>
          </a:prstGeom>
          <a:noFill/>
          <a:ln>
            <a:noFill/>
          </a:ln>
        </p:spPr>
        <p:txBody>
          <a:bodyPr anchorCtr="0" anchor="t" bIns="91425" lIns="91425" spcFirstLastPara="1" rIns="91425" wrap="square" tIns="91425">
            <a:spAutoFit/>
          </a:bodyPr>
          <a:lstStyle/>
          <a:p>
            <a:pPr indent="-361950" lvl="0" marL="4572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In the past benefited from a significant underlying simplifications:</a:t>
            </a:r>
            <a:endParaRPr sz="2100">
              <a:solidFill>
                <a:schemeClr val="dk2"/>
              </a:solidFill>
              <a:latin typeface="Calibri"/>
              <a:ea typeface="Calibri"/>
              <a:cs typeface="Calibri"/>
              <a:sym typeface="Calibri"/>
            </a:endParaRPr>
          </a:p>
          <a:p>
            <a:pPr indent="-342900" lvl="1" marL="914400" rtl="0" algn="l">
              <a:lnSpc>
                <a:spcPct val="102000"/>
              </a:lnSpc>
              <a:spcBef>
                <a:spcPts val="0"/>
              </a:spcBef>
              <a:spcAft>
                <a:spcPts val="0"/>
              </a:spcAft>
              <a:buClr>
                <a:schemeClr val="dk2"/>
              </a:buClr>
              <a:buSzPts val="1800"/>
              <a:buFont typeface="Calibri"/>
              <a:buChar char="○"/>
            </a:pPr>
            <a:r>
              <a:rPr lang="en-GB" sz="1800">
                <a:solidFill>
                  <a:schemeClr val="dk2"/>
                </a:solidFill>
                <a:latin typeface="Calibri"/>
                <a:ea typeface="Calibri"/>
                <a:cs typeface="Calibri"/>
                <a:sym typeface="Calibri"/>
              </a:rPr>
              <a:t>One platform (linux)</a:t>
            </a:r>
            <a:endParaRPr sz="1800">
              <a:solidFill>
                <a:schemeClr val="dk2"/>
              </a:solidFill>
              <a:latin typeface="Calibri"/>
              <a:ea typeface="Calibri"/>
              <a:cs typeface="Calibri"/>
              <a:sym typeface="Calibri"/>
            </a:endParaRPr>
          </a:p>
          <a:p>
            <a:pPr indent="-342900" lvl="1" marL="914400" rtl="0" algn="l">
              <a:lnSpc>
                <a:spcPct val="102000"/>
              </a:lnSpc>
              <a:spcBef>
                <a:spcPts val="0"/>
              </a:spcBef>
              <a:spcAft>
                <a:spcPts val="0"/>
              </a:spcAft>
              <a:buClr>
                <a:schemeClr val="dk2"/>
              </a:buClr>
              <a:buSzPts val="1800"/>
              <a:buFont typeface="Calibri"/>
              <a:buChar char="○"/>
            </a:pPr>
            <a:r>
              <a:rPr lang="en-GB" sz="1800">
                <a:solidFill>
                  <a:schemeClr val="dk2"/>
                </a:solidFill>
                <a:latin typeface="Calibri"/>
                <a:ea typeface="Calibri"/>
                <a:cs typeface="Calibri"/>
                <a:sym typeface="Calibri"/>
              </a:rPr>
              <a:t>One architecture (x86)</a:t>
            </a:r>
            <a:endParaRPr sz="1800">
              <a:solidFill>
                <a:schemeClr val="dk2"/>
              </a:solidFill>
              <a:latin typeface="Calibri"/>
              <a:ea typeface="Calibri"/>
              <a:cs typeface="Calibri"/>
              <a:sym typeface="Calibri"/>
            </a:endParaRPr>
          </a:p>
          <a:p>
            <a:pPr indent="-342900" lvl="1" marL="914400" rtl="0" algn="l">
              <a:lnSpc>
                <a:spcPct val="102000"/>
              </a:lnSpc>
              <a:spcBef>
                <a:spcPts val="0"/>
              </a:spcBef>
              <a:spcAft>
                <a:spcPts val="0"/>
              </a:spcAft>
              <a:buClr>
                <a:schemeClr val="dk2"/>
              </a:buClr>
              <a:buSzPts val="1800"/>
              <a:buFont typeface="Calibri"/>
              <a:buChar char="○"/>
            </a:pPr>
            <a:r>
              <a:rPr lang="en-GB" sz="1800">
                <a:solidFill>
                  <a:schemeClr val="dk2"/>
                </a:solidFill>
                <a:latin typeface="Calibri"/>
                <a:ea typeface="Calibri"/>
                <a:cs typeface="Calibri"/>
                <a:sym typeface="Calibri"/>
              </a:rPr>
              <a:t>One </a:t>
            </a:r>
            <a:r>
              <a:rPr lang="en-GB" sz="1800">
                <a:solidFill>
                  <a:schemeClr val="dk2"/>
                </a:solidFill>
                <a:latin typeface="Calibri"/>
                <a:ea typeface="Calibri"/>
                <a:cs typeface="Calibri"/>
                <a:sym typeface="Calibri"/>
              </a:rPr>
              <a:t>compiler (gcc)</a:t>
            </a:r>
            <a:endParaRPr sz="1800">
              <a:solidFill>
                <a:schemeClr val="dk2"/>
              </a:solidFill>
              <a:latin typeface="Calibri"/>
              <a:ea typeface="Calibri"/>
              <a:cs typeface="Calibri"/>
              <a:sym typeface="Calibri"/>
            </a:endParaRPr>
          </a:p>
          <a:p>
            <a:pPr indent="-361950" lvl="0" marL="4572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Already the end of the Run 1 it was clear that our life is going to get significantly more complicated:</a:t>
            </a:r>
            <a:endParaRPr sz="2100">
              <a:solidFill>
                <a:schemeClr val="dk2"/>
              </a:solidFill>
              <a:latin typeface="Calibri"/>
              <a:ea typeface="Calibri"/>
              <a:cs typeface="Calibri"/>
              <a:sym typeface="Calibri"/>
            </a:endParaRPr>
          </a:p>
          <a:p>
            <a:pPr indent="-361950" lvl="1" marL="914400" rtl="0" algn="l">
              <a:lnSpc>
                <a:spcPct val="102000"/>
              </a:lnSpc>
              <a:spcBef>
                <a:spcPts val="0"/>
              </a:spcBef>
              <a:spcAft>
                <a:spcPts val="0"/>
              </a:spcAft>
              <a:buClr>
                <a:schemeClr val="dk2"/>
              </a:buClr>
              <a:buSzPts val="2100"/>
              <a:buFont typeface="Calibri"/>
              <a:buChar char="○"/>
            </a:pPr>
            <a:r>
              <a:rPr lang="en-GB" sz="1800">
                <a:solidFill>
                  <a:schemeClr val="dk2"/>
                </a:solidFill>
                <a:latin typeface="Calibri"/>
                <a:ea typeface="Calibri"/>
                <a:cs typeface="Calibri"/>
                <a:sym typeface="Calibri"/>
              </a:rPr>
              <a:t>Growing needs for computing resources cannot be matched by the growth of the Grid under the fixed budget</a:t>
            </a:r>
            <a:r>
              <a:rPr lang="en-GB" sz="2100">
                <a:solidFill>
                  <a:schemeClr val="dk2"/>
                </a:solidFill>
                <a:latin typeface="Calibri"/>
                <a:ea typeface="Calibri"/>
                <a:cs typeface="Calibri"/>
                <a:sym typeface="Calibri"/>
              </a:rPr>
              <a:t> </a:t>
            </a:r>
            <a:endParaRPr sz="2100">
              <a:solidFill>
                <a:schemeClr val="dk2"/>
              </a:solidFill>
              <a:latin typeface="Calibri"/>
              <a:ea typeface="Calibri"/>
              <a:cs typeface="Calibri"/>
              <a:sym typeface="Calibri"/>
            </a:endParaRPr>
          </a:p>
          <a:p>
            <a:pPr indent="-361950" lvl="0" marL="4572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Distributed funding → the end of homogenous platform dream</a:t>
            </a:r>
            <a:endParaRPr sz="21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Why HPCs and GPUs</a:t>
            </a:r>
            <a:endParaRPr b="1" sz="2500"/>
          </a:p>
        </p:txBody>
      </p:sp>
      <p:sp>
        <p:nvSpPr>
          <p:cNvPr id="174" name="Google Shape;17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75" name="Google Shape;175;p25"/>
          <p:cNvSpPr txBox="1"/>
          <p:nvPr/>
        </p:nvSpPr>
        <p:spPr>
          <a:xfrm>
            <a:off x="367500" y="1456125"/>
            <a:ext cx="8464800" cy="2391900"/>
          </a:xfrm>
          <a:prstGeom prst="rect">
            <a:avLst/>
          </a:prstGeom>
          <a:noFill/>
          <a:ln>
            <a:noFill/>
          </a:ln>
        </p:spPr>
        <p:txBody>
          <a:bodyPr anchorCtr="0" anchor="t" bIns="91425" lIns="91425" spcFirstLastPara="1" rIns="91425" wrap="square" tIns="91425">
            <a:spAutoFit/>
          </a:bodyPr>
          <a:lstStyle/>
          <a:p>
            <a:pPr indent="-355600" lvl="0" marL="457200" rtl="0" algn="l">
              <a:lnSpc>
                <a:spcPct val="102000"/>
              </a:lnSpc>
              <a:spcBef>
                <a:spcPts val="0"/>
              </a:spcBef>
              <a:spcAft>
                <a:spcPts val="0"/>
              </a:spcAft>
              <a:buClr>
                <a:schemeClr val="dk2"/>
              </a:buClr>
              <a:buSzPts val="2000"/>
              <a:buFont typeface="Calibri"/>
              <a:buChar char="●"/>
            </a:pPr>
            <a:r>
              <a:rPr lang="en-GB" sz="2000">
                <a:solidFill>
                  <a:schemeClr val="dk2"/>
                </a:solidFill>
                <a:latin typeface="Calibri"/>
                <a:ea typeface="Calibri"/>
                <a:cs typeface="Calibri"/>
                <a:sym typeface="Calibri"/>
              </a:rPr>
              <a:t>Forced to look into hardware accelerators such as GPUs </a:t>
            </a:r>
            <a:endParaRPr sz="2000">
              <a:solidFill>
                <a:schemeClr val="dk2"/>
              </a:solidFill>
              <a:latin typeface="Calibri"/>
              <a:ea typeface="Calibri"/>
              <a:cs typeface="Calibri"/>
              <a:sym typeface="Calibri"/>
            </a:endParaRPr>
          </a:p>
          <a:p>
            <a:pPr indent="-355600" lvl="0" marL="457200" rtl="0" algn="l">
              <a:lnSpc>
                <a:spcPct val="102000"/>
              </a:lnSpc>
              <a:spcBef>
                <a:spcPts val="0"/>
              </a:spcBef>
              <a:spcAft>
                <a:spcPts val="0"/>
              </a:spcAft>
              <a:buClr>
                <a:schemeClr val="dk2"/>
              </a:buClr>
              <a:buSzPts val="2000"/>
              <a:buFont typeface="Calibri"/>
              <a:buChar char="●"/>
            </a:pPr>
            <a:r>
              <a:rPr lang="en-GB" sz="2000">
                <a:solidFill>
                  <a:schemeClr val="dk2"/>
                </a:solidFill>
                <a:latin typeface="Calibri"/>
                <a:ea typeface="Calibri"/>
                <a:cs typeface="Calibri"/>
                <a:sym typeface="Calibri"/>
              </a:rPr>
              <a:t>By now the experiments are making very significant use of GPUs for their online and offline reconstruction.</a:t>
            </a:r>
            <a:endParaRPr sz="2000">
              <a:solidFill>
                <a:schemeClr val="dk2"/>
              </a:solidFill>
              <a:latin typeface="Calibri"/>
              <a:ea typeface="Calibri"/>
              <a:cs typeface="Calibri"/>
              <a:sym typeface="Calibri"/>
            </a:endParaRPr>
          </a:p>
          <a:p>
            <a:pPr indent="0" lvl="0" marL="457200" rtl="0" algn="l">
              <a:lnSpc>
                <a:spcPct val="102000"/>
              </a:lnSpc>
              <a:spcBef>
                <a:spcPts val="0"/>
              </a:spcBef>
              <a:spcAft>
                <a:spcPts val="0"/>
              </a:spcAft>
              <a:buNone/>
            </a:pPr>
            <a:r>
              <a:t/>
            </a:r>
            <a:endParaRPr sz="2000">
              <a:solidFill>
                <a:schemeClr val="dk2"/>
              </a:solidFill>
              <a:latin typeface="Calibri"/>
              <a:ea typeface="Calibri"/>
              <a:cs typeface="Calibri"/>
              <a:sym typeface="Calibri"/>
            </a:endParaRPr>
          </a:p>
          <a:p>
            <a:pPr indent="-355600" lvl="0" marL="457200" rtl="0" algn="l">
              <a:lnSpc>
                <a:spcPct val="102000"/>
              </a:lnSpc>
              <a:spcBef>
                <a:spcPts val="0"/>
              </a:spcBef>
              <a:spcAft>
                <a:spcPts val="0"/>
              </a:spcAft>
              <a:buClr>
                <a:schemeClr val="dk2"/>
              </a:buClr>
              <a:buSzPts val="2000"/>
              <a:buFont typeface="Calibri"/>
              <a:buChar char="●"/>
            </a:pPr>
            <a:r>
              <a:rPr lang="en-GB" sz="2000">
                <a:solidFill>
                  <a:schemeClr val="dk2"/>
                </a:solidFill>
                <a:latin typeface="Calibri"/>
                <a:ea typeface="Calibri"/>
                <a:cs typeface="Calibri"/>
                <a:sym typeface="Calibri"/>
              </a:rPr>
              <a:t>Since a large fraction of CPU time is actually spent in simulation we need to look into how we could benefit from GPUs in simulation.</a:t>
            </a:r>
            <a:endParaRPr sz="2000">
              <a:solidFill>
                <a:schemeClr val="dk2"/>
              </a:solidFill>
              <a:latin typeface="Calibri"/>
              <a:ea typeface="Calibri"/>
              <a:cs typeface="Calibri"/>
              <a:sym typeface="Calibri"/>
            </a:endParaRPr>
          </a:p>
          <a:p>
            <a:pPr indent="0" lvl="0" marL="457200" rtl="0" algn="l">
              <a:lnSpc>
                <a:spcPct val="102000"/>
              </a:lnSpc>
              <a:spcBef>
                <a:spcPts val="0"/>
              </a:spcBef>
              <a:spcAft>
                <a:spcPts val="0"/>
              </a:spcAft>
              <a:buNone/>
            </a:pPr>
            <a:r>
              <a:t/>
            </a:r>
            <a:endParaRPr sz="2100">
              <a:solidFill>
                <a:schemeClr val="dk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AdePT Project</a:t>
            </a:r>
            <a:endParaRPr b="1"/>
          </a:p>
        </p:txBody>
      </p:sp>
      <p:sp>
        <p:nvSpPr>
          <p:cNvPr id="181" name="Google Shape;181;p26"/>
          <p:cNvSpPr txBox="1"/>
          <p:nvPr>
            <p:ph idx="1" type="body"/>
          </p:nvPr>
        </p:nvSpPr>
        <p:spPr>
          <a:xfrm>
            <a:off x="311700" y="1152475"/>
            <a:ext cx="5015700" cy="3736500"/>
          </a:xfrm>
          <a:prstGeom prst="rect">
            <a:avLst/>
          </a:prstGeom>
        </p:spPr>
        <p:txBody>
          <a:bodyPr anchorCtr="0" anchor="t" bIns="91425" lIns="91425" spcFirstLastPara="1" rIns="91425" wrap="square" tIns="91425">
            <a:normAutofit fontScale="92500" lnSpcReduction="20000"/>
          </a:bodyPr>
          <a:lstStyle/>
          <a:p>
            <a:pPr indent="-322580" lvl="0" marL="457200" rtl="0" algn="l">
              <a:spcBef>
                <a:spcPts val="0"/>
              </a:spcBef>
              <a:spcAft>
                <a:spcPts val="0"/>
              </a:spcAft>
              <a:buSzPct val="100000"/>
              <a:buChar char="●"/>
            </a:pPr>
            <a:r>
              <a:rPr lang="en-GB" sz="1600"/>
              <a:t>General, high  energy  physics p</a:t>
            </a:r>
            <a:r>
              <a:rPr lang="en-GB" sz="1600"/>
              <a:t>article </a:t>
            </a:r>
            <a:r>
              <a:rPr lang="en-GB" sz="1600"/>
              <a:t>transport</a:t>
            </a:r>
            <a:r>
              <a:rPr lang="en-GB" sz="1600"/>
              <a:t> simulation</a:t>
            </a:r>
            <a:r>
              <a:rPr lang="en-GB" sz="1600"/>
              <a:t> is generally not well suited for running on hardware accelerators such as GPUs</a:t>
            </a:r>
            <a:endParaRPr sz="1600"/>
          </a:p>
          <a:p>
            <a:pPr indent="-322580" lvl="1" marL="914400" rtl="0" algn="l">
              <a:spcBef>
                <a:spcPts val="0"/>
              </a:spcBef>
              <a:spcAft>
                <a:spcPts val="0"/>
              </a:spcAft>
              <a:buSzPct val="100000"/>
              <a:buChar char="○"/>
            </a:pPr>
            <a:r>
              <a:rPr lang="en-GB" sz="1600"/>
              <a:t>However, some aspects of simulation, such as simulation of developing showers in the calorimeters , could make use of GPUs:</a:t>
            </a:r>
            <a:endParaRPr sz="1600"/>
          </a:p>
          <a:p>
            <a:pPr indent="-322580" lvl="2" marL="1371600" rtl="0" algn="l">
              <a:spcBef>
                <a:spcPts val="0"/>
              </a:spcBef>
              <a:spcAft>
                <a:spcPts val="0"/>
              </a:spcAft>
              <a:buSzPct val="100000"/>
              <a:buChar char="■"/>
            </a:pPr>
            <a:r>
              <a:rPr lang="en-GB" sz="1600"/>
              <a:t>very time consuming</a:t>
            </a:r>
            <a:endParaRPr sz="1600"/>
          </a:p>
          <a:p>
            <a:pPr indent="-322580" lvl="2" marL="1371600" rtl="0" algn="l">
              <a:spcBef>
                <a:spcPts val="0"/>
              </a:spcBef>
              <a:spcAft>
                <a:spcPts val="0"/>
              </a:spcAft>
              <a:buSzPct val="100000"/>
              <a:buChar char="■"/>
            </a:pPr>
            <a:r>
              <a:rPr lang="en-GB" sz="1600"/>
              <a:t>require only a subset of physics processes to be ported to GPU</a:t>
            </a:r>
            <a:endParaRPr sz="1600"/>
          </a:p>
          <a:p>
            <a:pPr indent="-322580" lvl="0" marL="457200" rtl="0" algn="l">
              <a:spcBef>
                <a:spcPts val="0"/>
              </a:spcBef>
              <a:spcAft>
                <a:spcPts val="0"/>
              </a:spcAft>
              <a:buSzPct val="100000"/>
              <a:buChar char="●"/>
            </a:pPr>
            <a:r>
              <a:rPr b="1" lang="en-GB" sz="1600"/>
              <a:t>A</a:t>
            </a:r>
            <a:r>
              <a:rPr lang="en-GB" sz="1600"/>
              <a:t>ccelerated </a:t>
            </a:r>
            <a:r>
              <a:rPr b="1" lang="en-GB" sz="1600"/>
              <a:t>D</a:t>
            </a:r>
            <a:r>
              <a:rPr lang="en-GB" sz="1600"/>
              <a:t>emonstrator of </a:t>
            </a:r>
            <a:r>
              <a:rPr b="1" lang="en-GB" sz="1600"/>
              <a:t>E</a:t>
            </a:r>
            <a:r>
              <a:rPr lang="en-GB" sz="1600"/>
              <a:t>lectromagnetic </a:t>
            </a:r>
            <a:r>
              <a:rPr b="1" lang="en-GB" sz="1600"/>
              <a:t>P</a:t>
            </a:r>
            <a:r>
              <a:rPr lang="en-GB" sz="1600"/>
              <a:t>article </a:t>
            </a:r>
            <a:r>
              <a:rPr b="1" lang="en-GB" sz="1600"/>
              <a:t>T</a:t>
            </a:r>
            <a:r>
              <a:rPr lang="en-GB" sz="1600"/>
              <a:t>ransport</a:t>
            </a:r>
            <a:endParaRPr sz="1600"/>
          </a:p>
          <a:p>
            <a:pPr indent="-322580" lvl="1" marL="914400" rtl="0" algn="l">
              <a:spcBef>
                <a:spcPts val="0"/>
              </a:spcBef>
              <a:spcAft>
                <a:spcPts val="0"/>
              </a:spcAft>
              <a:buSzPct val="100000"/>
              <a:buChar char="○"/>
            </a:pPr>
            <a:r>
              <a:rPr lang="en-GB" sz="1600"/>
              <a:t>R&amp;D project aiming to port Electromagnetic (EM) physics transport components of Geant4 physics  simulation to GPU and provide a plug-in applicable to specific “regions”. </a:t>
            </a:r>
            <a:endParaRPr sz="1600"/>
          </a:p>
          <a:p>
            <a:pPr indent="-322580" lvl="0" marL="457200" rtl="0" algn="l">
              <a:spcBef>
                <a:spcPts val="0"/>
              </a:spcBef>
              <a:spcAft>
                <a:spcPts val="0"/>
              </a:spcAft>
              <a:buSzPct val="100000"/>
              <a:buChar char="●"/>
            </a:pPr>
            <a:r>
              <a:rPr lang="en-GB" sz="1600"/>
              <a:t>Specifically targeting calorimeter simulations</a:t>
            </a:r>
            <a:endParaRPr sz="1600"/>
          </a:p>
        </p:txBody>
      </p:sp>
      <p:sp>
        <p:nvSpPr>
          <p:cNvPr id="182" name="Google Shape;182;p26"/>
          <p:cNvSpPr txBox="1"/>
          <p:nvPr/>
        </p:nvSpPr>
        <p:spPr>
          <a:xfrm>
            <a:off x="3084000" y="4848025"/>
            <a:ext cx="297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t>Slide adapted from </a:t>
            </a:r>
            <a:r>
              <a:rPr lang="en-GB" sz="1000">
                <a:solidFill>
                  <a:srgbClr val="3F52B8"/>
                </a:solidFill>
                <a:uFill>
                  <a:noFill/>
                </a:uFill>
                <a:hlinkClick r:id="rId3">
                  <a:extLst>
                    <a:ext uri="{A12FA001-AC4F-418D-AE19-62706E023703}">
                      <ahyp:hlinkClr val="tx"/>
                    </a:ext>
                  </a:extLst>
                </a:hlinkClick>
              </a:rPr>
              <a:t>Stephan Hageboeck</a:t>
            </a:r>
            <a:r>
              <a:rPr lang="en-GB" sz="1000"/>
              <a:t>’s slides</a:t>
            </a:r>
            <a:endParaRPr sz="1000"/>
          </a:p>
        </p:txBody>
      </p:sp>
      <p:sp>
        <p:nvSpPr>
          <p:cNvPr id="183" name="Google Shape;183;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84" name="Google Shape;184;p26">
            <a:hlinkClick r:id="rId4"/>
          </p:cNvPr>
          <p:cNvPicPr preferRelativeResize="0"/>
          <p:nvPr/>
        </p:nvPicPr>
        <p:blipFill>
          <a:blip r:embed="rId5">
            <a:alphaModFix/>
          </a:blip>
          <a:stretch>
            <a:fillRect/>
          </a:stretch>
        </p:blipFill>
        <p:spPr>
          <a:xfrm>
            <a:off x="7072401" y="498612"/>
            <a:ext cx="1580575" cy="4384600"/>
          </a:xfrm>
          <a:prstGeom prst="rect">
            <a:avLst/>
          </a:prstGeom>
          <a:noFill/>
          <a:ln>
            <a:noFill/>
          </a:ln>
        </p:spPr>
      </p:pic>
      <p:pic>
        <p:nvPicPr>
          <p:cNvPr id="185" name="Google Shape;185;p26">
            <a:hlinkClick r:id="rId6"/>
          </p:cNvPr>
          <p:cNvPicPr preferRelativeResize="0"/>
          <p:nvPr/>
        </p:nvPicPr>
        <p:blipFill>
          <a:blip r:embed="rId7">
            <a:alphaModFix/>
          </a:blip>
          <a:stretch>
            <a:fillRect/>
          </a:stretch>
        </p:blipFill>
        <p:spPr>
          <a:xfrm>
            <a:off x="5254675" y="471599"/>
            <a:ext cx="1580575" cy="4394163"/>
          </a:xfrm>
          <a:prstGeom prst="rect">
            <a:avLst/>
          </a:prstGeom>
          <a:noFill/>
          <a:ln>
            <a:noFill/>
          </a:ln>
        </p:spPr>
      </p:pic>
      <p:sp>
        <p:nvSpPr>
          <p:cNvPr id="186" name="Google Shape;186;p26"/>
          <p:cNvSpPr txBox="1"/>
          <p:nvPr/>
        </p:nvSpPr>
        <p:spPr>
          <a:xfrm>
            <a:off x="7680850" y="98413"/>
            <a:ext cx="87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80 GeV</a:t>
            </a:r>
            <a:endParaRPr/>
          </a:p>
        </p:txBody>
      </p:sp>
      <p:sp>
        <p:nvSpPr>
          <p:cNvPr id="187" name="Google Shape;187;p26"/>
          <p:cNvSpPr txBox="1"/>
          <p:nvPr/>
        </p:nvSpPr>
        <p:spPr>
          <a:xfrm>
            <a:off x="5830450" y="-12"/>
            <a:ext cx="87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1 GeV</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Particle transport</a:t>
            </a:r>
            <a:r>
              <a:rPr b="1" lang="en-GB"/>
              <a:t> workflow</a:t>
            </a:r>
            <a:endParaRPr b="1"/>
          </a:p>
        </p:txBody>
      </p:sp>
      <p:sp>
        <p:nvSpPr>
          <p:cNvPr id="193" name="Google Shape;19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grpSp>
        <p:nvGrpSpPr>
          <p:cNvPr id="194" name="Google Shape;194;p27"/>
          <p:cNvGrpSpPr/>
          <p:nvPr/>
        </p:nvGrpSpPr>
        <p:grpSpPr>
          <a:xfrm>
            <a:off x="2846650" y="1365700"/>
            <a:ext cx="2953200" cy="789300"/>
            <a:chOff x="2846650" y="1365700"/>
            <a:chExt cx="2953200" cy="789300"/>
          </a:xfrm>
        </p:grpSpPr>
        <p:sp>
          <p:nvSpPr>
            <p:cNvPr id="195" name="Google Shape;195;p27"/>
            <p:cNvSpPr/>
            <p:nvPr/>
          </p:nvSpPr>
          <p:spPr>
            <a:xfrm>
              <a:off x="2846650" y="1365700"/>
              <a:ext cx="2953200" cy="789300"/>
            </a:xfrm>
            <a:prstGeom prst="rect">
              <a:avLst/>
            </a:prstGeom>
            <a:noFill/>
            <a:ln cap="flat" cmpd="sng" w="9525">
              <a:solidFill>
                <a:srgbClr val="98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7"/>
            <p:cNvSpPr/>
            <p:nvPr/>
          </p:nvSpPr>
          <p:spPr>
            <a:xfrm>
              <a:off x="2949725" y="1438300"/>
              <a:ext cx="1160100" cy="6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tracks</a:t>
              </a:r>
              <a:endParaRPr b="0" i="0" sz="1400" u="none" cap="none" strike="noStrike">
                <a:solidFill>
                  <a:srgbClr val="000000"/>
                </a:solidFill>
                <a:latin typeface="Arial"/>
                <a:ea typeface="Arial"/>
                <a:cs typeface="Arial"/>
                <a:sym typeface="Arial"/>
              </a:endParaRPr>
            </a:p>
          </p:txBody>
        </p:sp>
        <p:sp>
          <p:nvSpPr>
            <p:cNvPr id="197" name="Google Shape;197;p27"/>
            <p:cNvSpPr/>
            <p:nvPr/>
          </p:nvSpPr>
          <p:spPr>
            <a:xfrm>
              <a:off x="4528325" y="1438300"/>
              <a:ext cx="1160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active </a:t>
              </a:r>
              <a:endParaRPr b="0" i="0" sz="1400" u="none" cap="none" strike="noStrike">
                <a:solidFill>
                  <a:srgbClr val="000000"/>
                </a:solidFill>
                <a:latin typeface="Arial"/>
                <a:ea typeface="Arial"/>
                <a:cs typeface="Arial"/>
                <a:sym typeface="Arial"/>
              </a:endParaRPr>
            </a:p>
          </p:txBody>
        </p:sp>
        <p:sp>
          <p:nvSpPr>
            <p:cNvPr id="198" name="Google Shape;198;p27"/>
            <p:cNvSpPr/>
            <p:nvPr/>
          </p:nvSpPr>
          <p:spPr>
            <a:xfrm>
              <a:off x="4528325" y="1821275"/>
              <a:ext cx="1160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next active </a:t>
              </a:r>
              <a:endParaRPr b="0" i="0" sz="1400" u="none" cap="none" strike="noStrike">
                <a:solidFill>
                  <a:srgbClr val="000000"/>
                </a:solidFill>
                <a:latin typeface="Arial"/>
                <a:ea typeface="Arial"/>
                <a:cs typeface="Arial"/>
                <a:sym typeface="Arial"/>
              </a:endParaRPr>
            </a:p>
          </p:txBody>
        </p:sp>
      </p:grpSp>
      <p:sp>
        <p:nvSpPr>
          <p:cNvPr id="199" name="Google Shape;199;p27"/>
          <p:cNvSpPr txBox="1"/>
          <p:nvPr/>
        </p:nvSpPr>
        <p:spPr>
          <a:xfrm>
            <a:off x="557400" y="1206250"/>
            <a:ext cx="1795500" cy="11082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2"/>
              </a:buClr>
              <a:buSzPts val="1200"/>
              <a:buFont typeface="Arial"/>
              <a:buChar char="●"/>
            </a:pPr>
            <a:r>
              <a:rPr b="0" i="0" lang="en-GB" sz="1200" u="none" cap="none" strike="noStrike">
                <a:solidFill>
                  <a:schemeClr val="dk2"/>
                </a:solidFill>
                <a:latin typeface="Arial"/>
                <a:ea typeface="Arial"/>
                <a:cs typeface="Arial"/>
                <a:sym typeface="Arial"/>
              </a:rPr>
              <a:t>contiguous</a:t>
            </a:r>
            <a:endParaRPr b="0" i="0" sz="1200" u="none" cap="none" strike="noStrike">
              <a:solidFill>
                <a:schemeClr val="dk2"/>
              </a:solidFill>
              <a:latin typeface="Arial"/>
              <a:ea typeface="Arial"/>
              <a:cs typeface="Arial"/>
              <a:sym typeface="Arial"/>
            </a:endParaRPr>
          </a:p>
          <a:p>
            <a:pPr indent="-304800" lvl="0" marL="457200" marR="0" rtl="0" algn="l">
              <a:lnSpc>
                <a:spcPct val="100000"/>
              </a:lnSpc>
              <a:spcBef>
                <a:spcPts val="0"/>
              </a:spcBef>
              <a:spcAft>
                <a:spcPts val="0"/>
              </a:spcAft>
              <a:buClr>
                <a:schemeClr val="dk2"/>
              </a:buClr>
              <a:buSzPts val="1200"/>
              <a:buFont typeface="Arial"/>
              <a:buChar char="●"/>
            </a:pPr>
            <a:r>
              <a:rPr b="0" i="0" lang="en-GB" sz="1200" u="none" cap="none" strike="noStrike">
                <a:solidFill>
                  <a:schemeClr val="dk2"/>
                </a:solidFill>
                <a:latin typeface="Arial"/>
                <a:ea typeface="Arial"/>
                <a:cs typeface="Arial"/>
                <a:sym typeface="Arial"/>
              </a:rPr>
              <a:t>next slot atomic</a:t>
            </a:r>
            <a:endParaRPr b="0" i="0" sz="1200" u="none" cap="none" strike="noStrike">
              <a:solidFill>
                <a:schemeClr val="dk2"/>
              </a:solidFill>
              <a:latin typeface="Arial"/>
              <a:ea typeface="Arial"/>
              <a:cs typeface="Arial"/>
              <a:sym typeface="Arial"/>
            </a:endParaRPr>
          </a:p>
          <a:p>
            <a:pPr indent="-304800" lvl="0" marL="457200" marR="0" rtl="0" algn="l">
              <a:lnSpc>
                <a:spcPct val="100000"/>
              </a:lnSpc>
              <a:spcBef>
                <a:spcPts val="0"/>
              </a:spcBef>
              <a:spcAft>
                <a:spcPts val="0"/>
              </a:spcAft>
              <a:buClr>
                <a:schemeClr val="dk2"/>
              </a:buClr>
              <a:buSzPts val="1200"/>
              <a:buFont typeface="Arial"/>
              <a:buChar char="●"/>
            </a:pPr>
            <a:r>
              <a:rPr b="0" i="0" lang="en-GB" sz="1200" u="none" cap="none" strike="noStrike">
                <a:solidFill>
                  <a:schemeClr val="dk2"/>
                </a:solidFill>
                <a:latin typeface="Arial"/>
                <a:ea typeface="Arial"/>
                <a:cs typeface="Arial"/>
                <a:sym typeface="Arial"/>
              </a:rPr>
              <a:t>no slot reuse</a:t>
            </a:r>
            <a:endParaRPr b="0" i="0" sz="1200" u="none" cap="none" strike="noStrike">
              <a:solidFill>
                <a:schemeClr val="dk2"/>
              </a:solidFill>
              <a:latin typeface="Arial"/>
              <a:ea typeface="Arial"/>
              <a:cs typeface="Arial"/>
              <a:sym typeface="Arial"/>
            </a:endParaRPr>
          </a:p>
          <a:p>
            <a:pPr indent="-304800" lvl="0" marL="457200" marR="0" rtl="0" algn="l">
              <a:lnSpc>
                <a:spcPct val="100000"/>
              </a:lnSpc>
              <a:spcBef>
                <a:spcPts val="0"/>
              </a:spcBef>
              <a:spcAft>
                <a:spcPts val="0"/>
              </a:spcAft>
              <a:buClr>
                <a:schemeClr val="dk2"/>
              </a:buClr>
              <a:buSzPts val="1200"/>
              <a:buFont typeface="Arial"/>
              <a:buChar char="●"/>
            </a:pPr>
            <a:r>
              <a:rPr b="0" i="0" lang="en-GB" sz="1200" u="none" cap="none" strike="noStrike">
                <a:solidFill>
                  <a:schemeClr val="dk2"/>
                </a:solidFill>
                <a:latin typeface="Arial"/>
                <a:ea typeface="Arial"/>
                <a:cs typeface="Arial"/>
                <a:sym typeface="Arial"/>
              </a:rPr>
              <a:t>different for e+/e-/gamma</a:t>
            </a:r>
            <a:endParaRPr b="0" i="0" sz="1200" u="none" cap="none" strike="noStrike">
              <a:solidFill>
                <a:schemeClr val="dk2"/>
              </a:solidFill>
              <a:latin typeface="Arial"/>
              <a:ea typeface="Arial"/>
              <a:cs typeface="Arial"/>
              <a:sym typeface="Arial"/>
            </a:endParaRPr>
          </a:p>
        </p:txBody>
      </p:sp>
      <p:cxnSp>
        <p:nvCxnSpPr>
          <p:cNvPr id="200" name="Google Shape;200;p27"/>
          <p:cNvCxnSpPr>
            <a:stCxn id="199" idx="3"/>
            <a:endCxn id="196" idx="1"/>
          </p:cNvCxnSpPr>
          <p:nvPr/>
        </p:nvCxnSpPr>
        <p:spPr>
          <a:xfrm>
            <a:off x="2352900" y="1760350"/>
            <a:ext cx="596700" cy="2700"/>
          </a:xfrm>
          <a:prstGeom prst="straightConnector1">
            <a:avLst/>
          </a:prstGeom>
          <a:noFill/>
          <a:ln cap="flat" cmpd="sng" w="9525">
            <a:solidFill>
              <a:schemeClr val="dk2"/>
            </a:solidFill>
            <a:prstDash val="solid"/>
            <a:round/>
            <a:headEnd len="sm" w="sm" type="none"/>
            <a:tailEnd len="med" w="med" type="triangle"/>
          </a:ln>
        </p:spPr>
      </p:cxnSp>
      <p:sp>
        <p:nvSpPr>
          <p:cNvPr id="201" name="Google Shape;201;p27"/>
          <p:cNvSpPr txBox="1"/>
          <p:nvPr/>
        </p:nvSpPr>
        <p:spPr>
          <a:xfrm>
            <a:off x="6367625" y="876300"/>
            <a:ext cx="22866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300" u="none" cap="none" strike="noStrike">
                <a:solidFill>
                  <a:schemeClr val="dk2"/>
                </a:solidFill>
                <a:latin typeface="Arial"/>
                <a:ea typeface="Arial"/>
                <a:cs typeface="Arial"/>
                <a:sym typeface="Arial"/>
              </a:rPr>
              <a:t>queue of track indices scheduled for the current step</a:t>
            </a:r>
            <a:endParaRPr b="0" i="0" sz="1300" u="none" cap="none" strike="noStrike">
              <a:solidFill>
                <a:schemeClr val="dk2"/>
              </a:solidFill>
              <a:latin typeface="Arial"/>
              <a:ea typeface="Arial"/>
              <a:cs typeface="Arial"/>
              <a:sym typeface="Arial"/>
            </a:endParaRPr>
          </a:p>
        </p:txBody>
      </p:sp>
      <p:cxnSp>
        <p:nvCxnSpPr>
          <p:cNvPr id="202" name="Google Shape;202;p27"/>
          <p:cNvCxnSpPr>
            <a:endCxn id="197" idx="3"/>
          </p:cNvCxnSpPr>
          <p:nvPr/>
        </p:nvCxnSpPr>
        <p:spPr>
          <a:xfrm flipH="1">
            <a:off x="5688425" y="1395850"/>
            <a:ext cx="679200" cy="175500"/>
          </a:xfrm>
          <a:prstGeom prst="straightConnector1">
            <a:avLst/>
          </a:prstGeom>
          <a:noFill/>
          <a:ln cap="flat" cmpd="sng" w="9525">
            <a:solidFill>
              <a:schemeClr val="dk2"/>
            </a:solidFill>
            <a:prstDash val="solid"/>
            <a:round/>
            <a:headEnd len="sm" w="sm" type="none"/>
            <a:tailEnd len="med" w="med" type="triangle"/>
          </a:ln>
        </p:spPr>
      </p:cxnSp>
      <p:sp>
        <p:nvSpPr>
          <p:cNvPr id="203" name="Google Shape;203;p27"/>
          <p:cNvSpPr txBox="1"/>
          <p:nvPr/>
        </p:nvSpPr>
        <p:spPr>
          <a:xfrm>
            <a:off x="6407958" y="1560711"/>
            <a:ext cx="1782600" cy="58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300" u="none" cap="none" strike="noStrike">
                <a:solidFill>
                  <a:schemeClr val="dk2"/>
                </a:solidFill>
                <a:latin typeface="Arial"/>
                <a:ea typeface="Arial"/>
                <a:cs typeface="Arial"/>
                <a:sym typeface="Arial"/>
              </a:rPr>
              <a:t>queue scheduled for the next step</a:t>
            </a:r>
            <a:endParaRPr b="0" i="0" sz="1300" u="none" cap="none" strike="noStrike">
              <a:solidFill>
                <a:schemeClr val="dk2"/>
              </a:solidFill>
              <a:latin typeface="Arial"/>
              <a:ea typeface="Arial"/>
              <a:cs typeface="Arial"/>
              <a:sym typeface="Arial"/>
            </a:endParaRPr>
          </a:p>
        </p:txBody>
      </p:sp>
      <p:cxnSp>
        <p:nvCxnSpPr>
          <p:cNvPr id="204" name="Google Shape;204;p27"/>
          <p:cNvCxnSpPr>
            <a:endCxn id="198" idx="3"/>
          </p:cNvCxnSpPr>
          <p:nvPr/>
        </p:nvCxnSpPr>
        <p:spPr>
          <a:xfrm rot="10800000">
            <a:off x="5688425" y="1954325"/>
            <a:ext cx="716400" cy="0"/>
          </a:xfrm>
          <a:prstGeom prst="straightConnector1">
            <a:avLst/>
          </a:prstGeom>
          <a:noFill/>
          <a:ln cap="flat" cmpd="sng" w="9525">
            <a:solidFill>
              <a:schemeClr val="dk2"/>
            </a:solidFill>
            <a:prstDash val="solid"/>
            <a:round/>
            <a:headEnd len="sm" w="sm" type="none"/>
            <a:tailEnd len="med" w="med" type="triangle"/>
          </a:ln>
        </p:spPr>
      </p:cxnSp>
      <p:grpSp>
        <p:nvGrpSpPr>
          <p:cNvPr id="205" name="Google Shape;205;p27"/>
          <p:cNvGrpSpPr/>
          <p:nvPr/>
        </p:nvGrpSpPr>
        <p:grpSpPr>
          <a:xfrm>
            <a:off x="653665" y="2657447"/>
            <a:ext cx="2254178" cy="523227"/>
            <a:chOff x="2846650" y="1365700"/>
            <a:chExt cx="2953200" cy="789300"/>
          </a:xfrm>
        </p:grpSpPr>
        <p:sp>
          <p:nvSpPr>
            <p:cNvPr id="206" name="Google Shape;206;p27"/>
            <p:cNvSpPr/>
            <p:nvPr/>
          </p:nvSpPr>
          <p:spPr>
            <a:xfrm>
              <a:off x="2846650" y="1365700"/>
              <a:ext cx="2953200" cy="789300"/>
            </a:xfrm>
            <a:prstGeom prst="rect">
              <a:avLst/>
            </a:prstGeom>
            <a:noFill/>
            <a:ln cap="flat" cmpd="sng" w="9525">
              <a:solidFill>
                <a:srgbClr val="98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07" name="Google Shape;207;p27"/>
            <p:cNvSpPr/>
            <p:nvPr/>
          </p:nvSpPr>
          <p:spPr>
            <a:xfrm>
              <a:off x="2949725" y="1438300"/>
              <a:ext cx="1160100" cy="649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electrons</a:t>
              </a:r>
              <a:endParaRPr b="0" i="0" sz="1100" u="none" cap="none" strike="noStrike">
                <a:solidFill>
                  <a:srgbClr val="000000"/>
                </a:solidFill>
                <a:latin typeface="Arial"/>
                <a:ea typeface="Arial"/>
                <a:cs typeface="Arial"/>
                <a:sym typeface="Arial"/>
              </a:endParaRPr>
            </a:p>
          </p:txBody>
        </p:sp>
        <p:sp>
          <p:nvSpPr>
            <p:cNvPr id="208" name="Google Shape;208;p27"/>
            <p:cNvSpPr/>
            <p:nvPr/>
          </p:nvSpPr>
          <p:spPr>
            <a:xfrm>
              <a:off x="4528325" y="1438300"/>
              <a:ext cx="1160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active </a:t>
              </a:r>
              <a:endParaRPr b="0" i="0" sz="1100" u="none" cap="none" strike="noStrike">
                <a:solidFill>
                  <a:srgbClr val="000000"/>
                </a:solidFill>
                <a:latin typeface="Arial"/>
                <a:ea typeface="Arial"/>
                <a:cs typeface="Arial"/>
                <a:sym typeface="Arial"/>
              </a:endParaRPr>
            </a:p>
          </p:txBody>
        </p:sp>
        <p:sp>
          <p:nvSpPr>
            <p:cNvPr id="209" name="Google Shape;209;p27"/>
            <p:cNvSpPr/>
            <p:nvPr/>
          </p:nvSpPr>
          <p:spPr>
            <a:xfrm>
              <a:off x="4528325" y="1821275"/>
              <a:ext cx="1160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next active </a:t>
              </a:r>
              <a:endParaRPr b="0" i="0" sz="1100" u="none" cap="none" strike="noStrike">
                <a:solidFill>
                  <a:srgbClr val="000000"/>
                </a:solidFill>
                <a:latin typeface="Arial"/>
                <a:ea typeface="Arial"/>
                <a:cs typeface="Arial"/>
                <a:sym typeface="Arial"/>
              </a:endParaRPr>
            </a:p>
          </p:txBody>
        </p:sp>
      </p:grpSp>
      <p:grpSp>
        <p:nvGrpSpPr>
          <p:cNvPr id="210" name="Google Shape;210;p27"/>
          <p:cNvGrpSpPr/>
          <p:nvPr/>
        </p:nvGrpSpPr>
        <p:grpSpPr>
          <a:xfrm>
            <a:off x="653665" y="3356147"/>
            <a:ext cx="2254178" cy="523227"/>
            <a:chOff x="2846650" y="1365700"/>
            <a:chExt cx="2953200" cy="789300"/>
          </a:xfrm>
        </p:grpSpPr>
        <p:sp>
          <p:nvSpPr>
            <p:cNvPr id="211" name="Google Shape;211;p27"/>
            <p:cNvSpPr/>
            <p:nvPr/>
          </p:nvSpPr>
          <p:spPr>
            <a:xfrm>
              <a:off x="2846650" y="1365700"/>
              <a:ext cx="2953200" cy="789300"/>
            </a:xfrm>
            <a:prstGeom prst="rect">
              <a:avLst/>
            </a:prstGeom>
            <a:noFill/>
            <a:ln cap="flat" cmpd="sng" w="9525">
              <a:solidFill>
                <a:srgbClr val="98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2" name="Google Shape;212;p27"/>
            <p:cNvSpPr/>
            <p:nvPr/>
          </p:nvSpPr>
          <p:spPr>
            <a:xfrm>
              <a:off x="2949725" y="1438300"/>
              <a:ext cx="1160100" cy="6492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positrons</a:t>
              </a:r>
              <a:endParaRPr b="0" i="0" sz="1100" u="none" cap="none" strike="noStrike">
                <a:solidFill>
                  <a:srgbClr val="000000"/>
                </a:solidFill>
                <a:latin typeface="Arial"/>
                <a:ea typeface="Arial"/>
                <a:cs typeface="Arial"/>
                <a:sym typeface="Arial"/>
              </a:endParaRPr>
            </a:p>
          </p:txBody>
        </p:sp>
        <p:sp>
          <p:nvSpPr>
            <p:cNvPr id="213" name="Google Shape;213;p27"/>
            <p:cNvSpPr/>
            <p:nvPr/>
          </p:nvSpPr>
          <p:spPr>
            <a:xfrm>
              <a:off x="4528325" y="1438300"/>
              <a:ext cx="1160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active </a:t>
              </a:r>
              <a:endParaRPr b="0" i="0" sz="1100" u="none" cap="none" strike="noStrike">
                <a:solidFill>
                  <a:srgbClr val="000000"/>
                </a:solidFill>
                <a:latin typeface="Arial"/>
                <a:ea typeface="Arial"/>
                <a:cs typeface="Arial"/>
                <a:sym typeface="Arial"/>
              </a:endParaRPr>
            </a:p>
          </p:txBody>
        </p:sp>
        <p:sp>
          <p:nvSpPr>
            <p:cNvPr id="214" name="Google Shape;214;p27"/>
            <p:cNvSpPr/>
            <p:nvPr/>
          </p:nvSpPr>
          <p:spPr>
            <a:xfrm>
              <a:off x="4528325" y="1821275"/>
              <a:ext cx="1160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next active </a:t>
              </a:r>
              <a:endParaRPr b="0" i="0" sz="1100" u="none" cap="none" strike="noStrike">
                <a:solidFill>
                  <a:srgbClr val="000000"/>
                </a:solidFill>
                <a:latin typeface="Arial"/>
                <a:ea typeface="Arial"/>
                <a:cs typeface="Arial"/>
                <a:sym typeface="Arial"/>
              </a:endParaRPr>
            </a:p>
          </p:txBody>
        </p:sp>
      </p:grpSp>
      <p:grpSp>
        <p:nvGrpSpPr>
          <p:cNvPr id="215" name="Google Shape;215;p27"/>
          <p:cNvGrpSpPr/>
          <p:nvPr/>
        </p:nvGrpSpPr>
        <p:grpSpPr>
          <a:xfrm>
            <a:off x="653665" y="4049497"/>
            <a:ext cx="2254178" cy="523227"/>
            <a:chOff x="2846650" y="1365700"/>
            <a:chExt cx="2953200" cy="789300"/>
          </a:xfrm>
        </p:grpSpPr>
        <p:sp>
          <p:nvSpPr>
            <p:cNvPr id="216" name="Google Shape;216;p27"/>
            <p:cNvSpPr/>
            <p:nvPr/>
          </p:nvSpPr>
          <p:spPr>
            <a:xfrm>
              <a:off x="2846650" y="1365700"/>
              <a:ext cx="2953200" cy="789300"/>
            </a:xfrm>
            <a:prstGeom prst="rect">
              <a:avLst/>
            </a:prstGeom>
            <a:noFill/>
            <a:ln cap="flat" cmpd="sng" w="9525">
              <a:solidFill>
                <a:srgbClr val="98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7" name="Google Shape;217;p27"/>
            <p:cNvSpPr/>
            <p:nvPr/>
          </p:nvSpPr>
          <p:spPr>
            <a:xfrm>
              <a:off x="2949725" y="1438300"/>
              <a:ext cx="1160100" cy="6492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gammas</a:t>
              </a:r>
              <a:endParaRPr b="0" i="0" sz="1100" u="none" cap="none" strike="noStrike">
                <a:solidFill>
                  <a:srgbClr val="000000"/>
                </a:solidFill>
                <a:latin typeface="Arial"/>
                <a:ea typeface="Arial"/>
                <a:cs typeface="Arial"/>
                <a:sym typeface="Arial"/>
              </a:endParaRPr>
            </a:p>
          </p:txBody>
        </p:sp>
        <p:sp>
          <p:nvSpPr>
            <p:cNvPr id="218" name="Google Shape;218;p27"/>
            <p:cNvSpPr/>
            <p:nvPr/>
          </p:nvSpPr>
          <p:spPr>
            <a:xfrm>
              <a:off x="4528325" y="1438300"/>
              <a:ext cx="1160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active </a:t>
              </a:r>
              <a:endParaRPr b="0" i="0" sz="1100" u="none" cap="none" strike="noStrike">
                <a:solidFill>
                  <a:srgbClr val="000000"/>
                </a:solidFill>
                <a:latin typeface="Arial"/>
                <a:ea typeface="Arial"/>
                <a:cs typeface="Arial"/>
                <a:sym typeface="Arial"/>
              </a:endParaRPr>
            </a:p>
          </p:txBody>
        </p:sp>
        <p:sp>
          <p:nvSpPr>
            <p:cNvPr id="219" name="Google Shape;219;p27"/>
            <p:cNvSpPr/>
            <p:nvPr/>
          </p:nvSpPr>
          <p:spPr>
            <a:xfrm>
              <a:off x="4528325" y="1821275"/>
              <a:ext cx="1160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next active </a:t>
              </a:r>
              <a:endParaRPr b="0" i="0" sz="1100" u="none" cap="none" strike="noStrike">
                <a:solidFill>
                  <a:srgbClr val="000000"/>
                </a:solidFill>
                <a:latin typeface="Arial"/>
                <a:ea typeface="Arial"/>
                <a:cs typeface="Arial"/>
                <a:sym typeface="Arial"/>
              </a:endParaRPr>
            </a:p>
          </p:txBody>
        </p:sp>
      </p:grpSp>
      <p:sp>
        <p:nvSpPr>
          <p:cNvPr id="220" name="Google Shape;220;p27"/>
          <p:cNvSpPr/>
          <p:nvPr/>
        </p:nvSpPr>
        <p:spPr>
          <a:xfrm>
            <a:off x="4108225" y="2703825"/>
            <a:ext cx="3290400" cy="430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TransportElectrons&lt;&lt;&lt;..., electronsStream&gt;&gt;&gt;</a:t>
            </a:r>
            <a:endParaRPr b="0" i="0" sz="1100" u="none" cap="none" strike="noStrike">
              <a:solidFill>
                <a:srgbClr val="000000"/>
              </a:solidFill>
              <a:latin typeface="Arial"/>
              <a:ea typeface="Arial"/>
              <a:cs typeface="Arial"/>
              <a:sym typeface="Arial"/>
            </a:endParaRPr>
          </a:p>
        </p:txBody>
      </p:sp>
      <p:sp>
        <p:nvSpPr>
          <p:cNvPr id="221" name="Google Shape;221;p27"/>
          <p:cNvSpPr/>
          <p:nvPr/>
        </p:nvSpPr>
        <p:spPr>
          <a:xfrm>
            <a:off x="4170300" y="3402500"/>
            <a:ext cx="3396300" cy="4305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TransportPositrons&lt;&lt;&lt;..., positronsStream&gt;&gt;&gt;</a:t>
            </a:r>
            <a:endParaRPr b="0" i="0" sz="1100" u="none" cap="none" strike="noStrike">
              <a:solidFill>
                <a:srgbClr val="000000"/>
              </a:solidFill>
              <a:latin typeface="Arial"/>
              <a:ea typeface="Arial"/>
              <a:cs typeface="Arial"/>
              <a:sym typeface="Arial"/>
            </a:endParaRPr>
          </a:p>
        </p:txBody>
      </p:sp>
      <p:sp>
        <p:nvSpPr>
          <p:cNvPr id="222" name="Google Shape;222;p27"/>
          <p:cNvSpPr/>
          <p:nvPr/>
        </p:nvSpPr>
        <p:spPr>
          <a:xfrm>
            <a:off x="4046150" y="4101175"/>
            <a:ext cx="3139500" cy="430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TransportGammas&lt;&lt;&lt;..., gammasStream&gt;&gt;&gt;</a:t>
            </a:r>
            <a:endParaRPr b="0" i="0" sz="1100" u="none" cap="none" strike="noStrike">
              <a:solidFill>
                <a:srgbClr val="000000"/>
              </a:solidFill>
              <a:latin typeface="Arial"/>
              <a:ea typeface="Arial"/>
              <a:cs typeface="Arial"/>
              <a:sym typeface="Arial"/>
            </a:endParaRPr>
          </a:p>
        </p:txBody>
      </p:sp>
      <p:cxnSp>
        <p:nvCxnSpPr>
          <p:cNvPr id="223" name="Google Shape;223;p27"/>
          <p:cNvCxnSpPr/>
          <p:nvPr/>
        </p:nvCxnSpPr>
        <p:spPr>
          <a:xfrm>
            <a:off x="7565150" y="2701791"/>
            <a:ext cx="0" cy="1853400"/>
          </a:xfrm>
          <a:prstGeom prst="straightConnector1">
            <a:avLst/>
          </a:prstGeom>
          <a:noFill/>
          <a:ln cap="flat" cmpd="sng" w="9525">
            <a:solidFill>
              <a:schemeClr val="dk2"/>
            </a:solidFill>
            <a:prstDash val="dash"/>
            <a:round/>
            <a:headEnd len="sm" w="sm" type="none"/>
            <a:tailEnd len="sm" w="sm" type="none"/>
          </a:ln>
        </p:spPr>
      </p:cxnSp>
      <p:sp>
        <p:nvSpPr>
          <p:cNvPr id="224" name="Google Shape;224;p27"/>
          <p:cNvSpPr txBox="1"/>
          <p:nvPr/>
        </p:nvSpPr>
        <p:spPr>
          <a:xfrm>
            <a:off x="6982475" y="4455475"/>
            <a:ext cx="1983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1" lang="en-GB" sz="1100" u="none" cap="none" strike="noStrike">
                <a:solidFill>
                  <a:srgbClr val="0000FF"/>
                </a:solidFill>
                <a:latin typeface="Arial"/>
                <a:ea typeface="Arial"/>
                <a:cs typeface="Arial"/>
                <a:sym typeface="Arial"/>
              </a:rPr>
              <a:t>events sync</a:t>
            </a:r>
            <a:endParaRPr b="0" i="1" sz="1100" u="none" cap="none" strike="noStrike">
              <a:solidFill>
                <a:srgbClr val="0000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1" lang="en-GB" sz="1100" u="none" cap="none" strike="noStrike">
                <a:solidFill>
                  <a:srgbClr val="0000FF"/>
                </a:solidFill>
                <a:latin typeface="Arial"/>
                <a:ea typeface="Arial"/>
                <a:cs typeface="Arial"/>
                <a:sym typeface="Arial"/>
              </a:rPr>
              <a:t>swap active/next queues</a:t>
            </a:r>
            <a:endParaRPr b="0" i="1" sz="1100" u="none" cap="none" strike="noStrike">
              <a:solidFill>
                <a:srgbClr val="0000FF"/>
              </a:solidFill>
              <a:latin typeface="Arial"/>
              <a:ea typeface="Arial"/>
              <a:cs typeface="Arial"/>
              <a:sym typeface="Arial"/>
            </a:endParaRPr>
          </a:p>
        </p:txBody>
      </p:sp>
      <p:sp>
        <p:nvSpPr>
          <p:cNvPr id="225" name="Google Shape;225;p27"/>
          <p:cNvSpPr txBox="1"/>
          <p:nvPr/>
        </p:nvSpPr>
        <p:spPr>
          <a:xfrm rot="-5400000">
            <a:off x="7047900" y="3093500"/>
            <a:ext cx="1557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copy to host (hits)</a:t>
            </a:r>
            <a:endParaRPr b="0" i="0" sz="1100" u="none" cap="none" strike="noStrike">
              <a:solidFill>
                <a:srgbClr val="000000"/>
              </a:solidFill>
              <a:latin typeface="Arial"/>
              <a:ea typeface="Arial"/>
              <a:cs typeface="Arial"/>
              <a:sym typeface="Arial"/>
            </a:endParaRPr>
          </a:p>
        </p:txBody>
      </p:sp>
      <p:cxnSp>
        <p:nvCxnSpPr>
          <p:cNvPr id="226" name="Google Shape;226;p27"/>
          <p:cNvCxnSpPr>
            <a:stCxn id="208" idx="3"/>
          </p:cNvCxnSpPr>
          <p:nvPr/>
        </p:nvCxnSpPr>
        <p:spPr>
          <a:xfrm>
            <a:off x="2822791" y="2793772"/>
            <a:ext cx="1283100" cy="0"/>
          </a:xfrm>
          <a:prstGeom prst="straightConnector1">
            <a:avLst/>
          </a:prstGeom>
          <a:noFill/>
          <a:ln cap="flat" cmpd="sng" w="9525">
            <a:solidFill>
              <a:schemeClr val="dk2"/>
            </a:solidFill>
            <a:prstDash val="solid"/>
            <a:round/>
            <a:headEnd len="sm" w="sm" type="none"/>
            <a:tailEnd len="med" w="med" type="triangle"/>
          </a:ln>
        </p:spPr>
      </p:cxnSp>
      <p:cxnSp>
        <p:nvCxnSpPr>
          <p:cNvPr id="227" name="Google Shape;227;p27"/>
          <p:cNvCxnSpPr>
            <a:stCxn id="213" idx="3"/>
          </p:cNvCxnSpPr>
          <p:nvPr/>
        </p:nvCxnSpPr>
        <p:spPr>
          <a:xfrm>
            <a:off x="2822791" y="3492472"/>
            <a:ext cx="1330800" cy="0"/>
          </a:xfrm>
          <a:prstGeom prst="straightConnector1">
            <a:avLst/>
          </a:prstGeom>
          <a:noFill/>
          <a:ln cap="flat" cmpd="sng" w="9525">
            <a:solidFill>
              <a:schemeClr val="dk2"/>
            </a:solidFill>
            <a:prstDash val="solid"/>
            <a:round/>
            <a:headEnd len="sm" w="sm" type="none"/>
            <a:tailEnd len="med" w="med" type="triangle"/>
          </a:ln>
        </p:spPr>
      </p:cxnSp>
      <p:cxnSp>
        <p:nvCxnSpPr>
          <p:cNvPr id="228" name="Google Shape;228;p27"/>
          <p:cNvCxnSpPr>
            <a:stCxn id="218" idx="3"/>
          </p:cNvCxnSpPr>
          <p:nvPr/>
        </p:nvCxnSpPr>
        <p:spPr>
          <a:xfrm>
            <a:off x="2822791" y="4185822"/>
            <a:ext cx="1245600" cy="0"/>
          </a:xfrm>
          <a:prstGeom prst="straightConnector1">
            <a:avLst/>
          </a:prstGeom>
          <a:noFill/>
          <a:ln cap="flat" cmpd="sng" w="9525">
            <a:solidFill>
              <a:schemeClr val="dk2"/>
            </a:solidFill>
            <a:prstDash val="solid"/>
            <a:round/>
            <a:headEnd len="sm" w="sm" type="none"/>
            <a:tailEnd len="med" w="med" type="triangle"/>
          </a:ln>
        </p:spPr>
      </p:cxnSp>
      <p:cxnSp>
        <p:nvCxnSpPr>
          <p:cNvPr id="229" name="Google Shape;229;p27"/>
          <p:cNvCxnSpPr>
            <a:stCxn id="220" idx="1"/>
            <a:endCxn id="209" idx="3"/>
          </p:cNvCxnSpPr>
          <p:nvPr/>
        </p:nvCxnSpPr>
        <p:spPr>
          <a:xfrm flipH="1">
            <a:off x="2822725" y="2919075"/>
            <a:ext cx="1285500" cy="128700"/>
          </a:xfrm>
          <a:prstGeom prst="straightConnector1">
            <a:avLst/>
          </a:prstGeom>
          <a:noFill/>
          <a:ln cap="flat" cmpd="sng" w="9525">
            <a:solidFill>
              <a:srgbClr val="0000FF"/>
            </a:solidFill>
            <a:prstDash val="solid"/>
            <a:round/>
            <a:headEnd len="sm" w="sm" type="none"/>
            <a:tailEnd len="med" w="med" type="triangle"/>
          </a:ln>
        </p:spPr>
      </p:cxnSp>
      <p:cxnSp>
        <p:nvCxnSpPr>
          <p:cNvPr id="230" name="Google Shape;230;p27"/>
          <p:cNvCxnSpPr>
            <a:stCxn id="221" idx="1"/>
            <a:endCxn id="209" idx="3"/>
          </p:cNvCxnSpPr>
          <p:nvPr/>
        </p:nvCxnSpPr>
        <p:spPr>
          <a:xfrm rot="10800000">
            <a:off x="2822700" y="3047750"/>
            <a:ext cx="1347600" cy="570000"/>
          </a:xfrm>
          <a:prstGeom prst="straightConnector1">
            <a:avLst/>
          </a:prstGeom>
          <a:noFill/>
          <a:ln cap="flat" cmpd="sng" w="9525">
            <a:solidFill>
              <a:srgbClr val="0000FF"/>
            </a:solidFill>
            <a:prstDash val="solid"/>
            <a:round/>
            <a:headEnd len="sm" w="sm" type="none"/>
            <a:tailEnd len="med" w="med" type="triangle"/>
          </a:ln>
        </p:spPr>
      </p:cxnSp>
      <p:sp>
        <p:nvSpPr>
          <p:cNvPr id="231" name="Google Shape;231;p27"/>
          <p:cNvSpPr txBox="1"/>
          <p:nvPr/>
        </p:nvSpPr>
        <p:spPr>
          <a:xfrm rot="536089">
            <a:off x="2976852" y="2959617"/>
            <a:ext cx="803551" cy="33859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FF"/>
                </a:solidFill>
                <a:latin typeface="Arial"/>
                <a:ea typeface="Arial"/>
                <a:cs typeface="Arial"/>
                <a:sym typeface="Arial"/>
              </a:rPr>
              <a:t>ionization</a:t>
            </a:r>
            <a:endParaRPr b="0" i="0" sz="1000" u="none" cap="none" strike="noStrike">
              <a:solidFill>
                <a:srgbClr val="0000FF"/>
              </a:solidFill>
              <a:latin typeface="Arial"/>
              <a:ea typeface="Arial"/>
              <a:cs typeface="Arial"/>
              <a:sym typeface="Arial"/>
            </a:endParaRPr>
          </a:p>
        </p:txBody>
      </p:sp>
      <p:cxnSp>
        <p:nvCxnSpPr>
          <p:cNvPr id="232" name="Google Shape;232;p27"/>
          <p:cNvCxnSpPr>
            <a:endCxn id="219" idx="3"/>
          </p:cNvCxnSpPr>
          <p:nvPr/>
        </p:nvCxnSpPr>
        <p:spPr>
          <a:xfrm flipH="1">
            <a:off x="2822791" y="2918996"/>
            <a:ext cx="1285500" cy="1520700"/>
          </a:xfrm>
          <a:prstGeom prst="straightConnector1">
            <a:avLst/>
          </a:prstGeom>
          <a:noFill/>
          <a:ln cap="flat" cmpd="sng" w="9525">
            <a:solidFill>
              <a:srgbClr val="9900FF"/>
            </a:solidFill>
            <a:prstDash val="solid"/>
            <a:round/>
            <a:headEnd len="sm" w="sm" type="none"/>
            <a:tailEnd len="med" w="med" type="triangle"/>
          </a:ln>
        </p:spPr>
      </p:cxnSp>
      <p:cxnSp>
        <p:nvCxnSpPr>
          <p:cNvPr id="233" name="Google Shape;233;p27"/>
          <p:cNvCxnSpPr>
            <a:endCxn id="219" idx="3"/>
          </p:cNvCxnSpPr>
          <p:nvPr/>
        </p:nvCxnSpPr>
        <p:spPr>
          <a:xfrm flipH="1">
            <a:off x="2822791" y="3617696"/>
            <a:ext cx="1347600" cy="822000"/>
          </a:xfrm>
          <a:prstGeom prst="straightConnector1">
            <a:avLst/>
          </a:prstGeom>
          <a:noFill/>
          <a:ln cap="flat" cmpd="sng" w="9525">
            <a:solidFill>
              <a:srgbClr val="9900FF"/>
            </a:solidFill>
            <a:prstDash val="solid"/>
            <a:round/>
            <a:headEnd len="sm" w="sm" type="none"/>
            <a:tailEnd len="med" w="med" type="triangle"/>
          </a:ln>
        </p:spPr>
      </p:cxnSp>
      <p:sp>
        <p:nvSpPr>
          <p:cNvPr id="234" name="Google Shape;234;p27"/>
          <p:cNvSpPr txBox="1"/>
          <p:nvPr/>
        </p:nvSpPr>
        <p:spPr>
          <a:xfrm rot="-2164821">
            <a:off x="3519070" y="3457594"/>
            <a:ext cx="548632" cy="33861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9900FF"/>
                </a:solidFill>
                <a:latin typeface="Arial"/>
                <a:ea typeface="Arial"/>
                <a:cs typeface="Arial"/>
                <a:sym typeface="Arial"/>
              </a:rPr>
              <a:t>brems</a:t>
            </a:r>
            <a:endParaRPr b="0" i="0" sz="1000" u="none" cap="none" strike="noStrike">
              <a:solidFill>
                <a:srgbClr val="9900FF"/>
              </a:solidFill>
              <a:latin typeface="Arial"/>
              <a:ea typeface="Arial"/>
              <a:cs typeface="Arial"/>
              <a:sym typeface="Arial"/>
            </a:endParaRPr>
          </a:p>
        </p:txBody>
      </p:sp>
      <p:cxnSp>
        <p:nvCxnSpPr>
          <p:cNvPr id="235" name="Google Shape;235;p27"/>
          <p:cNvCxnSpPr/>
          <p:nvPr/>
        </p:nvCxnSpPr>
        <p:spPr>
          <a:xfrm flipH="1">
            <a:off x="2822792" y="3679773"/>
            <a:ext cx="1347600" cy="822000"/>
          </a:xfrm>
          <a:prstGeom prst="straightConnector1">
            <a:avLst/>
          </a:prstGeom>
          <a:noFill/>
          <a:ln cap="flat" cmpd="sng" w="9525">
            <a:solidFill>
              <a:srgbClr val="6AA84F"/>
            </a:solidFill>
            <a:prstDash val="solid"/>
            <a:round/>
            <a:headEnd len="sm" w="sm" type="none"/>
            <a:tailEnd len="med" w="med" type="triangle"/>
          </a:ln>
        </p:spPr>
      </p:cxnSp>
      <p:sp>
        <p:nvSpPr>
          <p:cNvPr id="236" name="Google Shape;236;p27"/>
          <p:cNvSpPr txBox="1"/>
          <p:nvPr/>
        </p:nvSpPr>
        <p:spPr>
          <a:xfrm rot="-1704410">
            <a:off x="3595189" y="3686253"/>
            <a:ext cx="976817" cy="33867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38761D"/>
                </a:solidFill>
                <a:latin typeface="Arial"/>
                <a:ea typeface="Arial"/>
                <a:cs typeface="Arial"/>
                <a:sym typeface="Arial"/>
              </a:rPr>
              <a:t>annihilation</a:t>
            </a:r>
            <a:endParaRPr b="0" i="0" sz="1000" u="none" cap="none" strike="noStrike">
              <a:solidFill>
                <a:srgbClr val="38761D"/>
              </a:solidFill>
              <a:latin typeface="Arial"/>
              <a:ea typeface="Arial"/>
              <a:cs typeface="Arial"/>
              <a:sym typeface="Arial"/>
            </a:endParaRPr>
          </a:p>
        </p:txBody>
      </p:sp>
      <p:cxnSp>
        <p:nvCxnSpPr>
          <p:cNvPr id="237" name="Google Shape;237;p27"/>
          <p:cNvCxnSpPr>
            <a:endCxn id="214" idx="3"/>
          </p:cNvCxnSpPr>
          <p:nvPr/>
        </p:nvCxnSpPr>
        <p:spPr>
          <a:xfrm rot="10800000">
            <a:off x="2822791" y="3746346"/>
            <a:ext cx="1223400" cy="570000"/>
          </a:xfrm>
          <a:prstGeom prst="straightConnector1">
            <a:avLst/>
          </a:prstGeom>
          <a:noFill/>
          <a:ln cap="flat" cmpd="sng" w="9525">
            <a:solidFill>
              <a:srgbClr val="FF0000"/>
            </a:solidFill>
            <a:prstDash val="solid"/>
            <a:round/>
            <a:headEnd len="sm" w="sm" type="none"/>
            <a:tailEnd len="med" w="med" type="triangle"/>
          </a:ln>
        </p:spPr>
      </p:cxnSp>
      <p:cxnSp>
        <p:nvCxnSpPr>
          <p:cNvPr id="238" name="Google Shape;238;p27"/>
          <p:cNvCxnSpPr>
            <a:stCxn id="222" idx="1"/>
            <a:endCxn id="209" idx="3"/>
          </p:cNvCxnSpPr>
          <p:nvPr/>
        </p:nvCxnSpPr>
        <p:spPr>
          <a:xfrm rot="10800000">
            <a:off x="2822750" y="3047725"/>
            <a:ext cx="1223400" cy="1268700"/>
          </a:xfrm>
          <a:prstGeom prst="straightConnector1">
            <a:avLst/>
          </a:prstGeom>
          <a:noFill/>
          <a:ln cap="flat" cmpd="sng" w="9525">
            <a:solidFill>
              <a:srgbClr val="FF0000"/>
            </a:solidFill>
            <a:prstDash val="solid"/>
            <a:round/>
            <a:headEnd len="sm" w="sm" type="none"/>
            <a:tailEnd len="med" w="med" type="triangle"/>
          </a:ln>
        </p:spPr>
      </p:cxnSp>
      <p:sp>
        <p:nvSpPr>
          <p:cNvPr id="239" name="Google Shape;239;p27"/>
          <p:cNvSpPr txBox="1"/>
          <p:nvPr/>
        </p:nvSpPr>
        <p:spPr>
          <a:xfrm rot="1628337">
            <a:off x="2964959" y="3955140"/>
            <a:ext cx="803683" cy="338514"/>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FF0000"/>
                </a:solidFill>
                <a:latin typeface="Arial"/>
                <a:ea typeface="Arial"/>
                <a:cs typeface="Arial"/>
                <a:sym typeface="Arial"/>
              </a:rPr>
              <a:t>conversion</a:t>
            </a:r>
            <a:endParaRPr b="0" i="0" sz="1000" u="none" cap="none" strike="noStrike">
              <a:solidFill>
                <a:srgbClr val="FF0000"/>
              </a:solidFill>
              <a:latin typeface="Arial"/>
              <a:ea typeface="Arial"/>
              <a:cs typeface="Arial"/>
              <a:sym typeface="Arial"/>
            </a:endParaRPr>
          </a:p>
        </p:txBody>
      </p:sp>
      <p:cxnSp>
        <p:nvCxnSpPr>
          <p:cNvPr id="240" name="Google Shape;240;p27"/>
          <p:cNvCxnSpPr/>
          <p:nvPr/>
        </p:nvCxnSpPr>
        <p:spPr>
          <a:xfrm rot="10800000">
            <a:off x="2822750" y="3123925"/>
            <a:ext cx="1223400" cy="1268700"/>
          </a:xfrm>
          <a:prstGeom prst="straightConnector1">
            <a:avLst/>
          </a:prstGeom>
          <a:noFill/>
          <a:ln cap="flat" cmpd="sng" w="9525">
            <a:solidFill>
              <a:srgbClr val="A61C00"/>
            </a:solidFill>
            <a:prstDash val="solid"/>
            <a:round/>
            <a:headEnd len="sm" w="sm" type="none"/>
            <a:tailEnd len="med" w="med" type="triangle"/>
          </a:ln>
        </p:spPr>
      </p:cxnSp>
      <p:cxnSp>
        <p:nvCxnSpPr>
          <p:cNvPr id="241" name="Google Shape;241;p27"/>
          <p:cNvCxnSpPr/>
          <p:nvPr/>
        </p:nvCxnSpPr>
        <p:spPr>
          <a:xfrm rot="10800000">
            <a:off x="2822750" y="3200125"/>
            <a:ext cx="1223400" cy="1268700"/>
          </a:xfrm>
          <a:prstGeom prst="straightConnector1">
            <a:avLst/>
          </a:prstGeom>
          <a:noFill/>
          <a:ln cap="flat" cmpd="sng" w="9525">
            <a:solidFill>
              <a:srgbClr val="A61C00"/>
            </a:solidFill>
            <a:prstDash val="solid"/>
            <a:round/>
            <a:headEnd len="sm" w="sm" type="none"/>
            <a:tailEnd len="med" w="med" type="triangle"/>
          </a:ln>
        </p:spPr>
      </p:cxnSp>
      <p:sp>
        <p:nvSpPr>
          <p:cNvPr id="242" name="Google Shape;242;p27"/>
          <p:cNvSpPr txBox="1"/>
          <p:nvPr/>
        </p:nvSpPr>
        <p:spPr>
          <a:xfrm rot="2698208">
            <a:off x="2675376" y="3645231"/>
            <a:ext cx="1220820" cy="33856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990000"/>
                </a:solidFill>
                <a:latin typeface="Arial"/>
                <a:ea typeface="Arial"/>
                <a:cs typeface="Arial"/>
                <a:sym typeface="Arial"/>
              </a:rPr>
              <a:t>compton, photoel</a:t>
            </a:r>
            <a:endParaRPr b="0" i="0" sz="1000" u="none" cap="none" strike="noStrike">
              <a:solidFill>
                <a:srgbClr val="990000"/>
              </a:solidFill>
              <a:latin typeface="Arial"/>
              <a:ea typeface="Arial"/>
              <a:cs typeface="Arial"/>
              <a:sym typeface="Arial"/>
            </a:endParaRPr>
          </a:p>
        </p:txBody>
      </p:sp>
      <p:sp>
        <p:nvSpPr>
          <p:cNvPr id="243" name="Google Shape;243;p27"/>
          <p:cNvSpPr txBox="1"/>
          <p:nvPr/>
        </p:nvSpPr>
        <p:spPr>
          <a:xfrm>
            <a:off x="2907850" y="4510500"/>
            <a:ext cx="2953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1" lang="en-GB" sz="1100" u="none" cap="none" strike="noStrike">
                <a:solidFill>
                  <a:srgbClr val="0000FF"/>
                </a:solidFill>
                <a:latin typeface="Arial"/>
                <a:ea typeface="Arial"/>
                <a:cs typeface="Arial"/>
                <a:sym typeface="Arial"/>
              </a:rPr>
              <a:t>physics kernels populate the “next” queues (secondary tracks and surviving primaries)</a:t>
            </a:r>
            <a:endParaRPr b="0" i="1" sz="1100" u="none" cap="none" strike="noStrike">
              <a:solidFill>
                <a:srgbClr val="0000FF"/>
              </a:solidFill>
              <a:latin typeface="Arial"/>
              <a:ea typeface="Arial"/>
              <a:cs typeface="Arial"/>
              <a:sym typeface="Arial"/>
            </a:endParaRPr>
          </a:p>
        </p:txBody>
      </p:sp>
      <p:cxnSp>
        <p:nvCxnSpPr>
          <p:cNvPr id="244" name="Google Shape;244;p27"/>
          <p:cNvCxnSpPr/>
          <p:nvPr/>
        </p:nvCxnSpPr>
        <p:spPr>
          <a:xfrm>
            <a:off x="8174750" y="2701791"/>
            <a:ext cx="0" cy="1853400"/>
          </a:xfrm>
          <a:prstGeom prst="straightConnector1">
            <a:avLst/>
          </a:prstGeom>
          <a:noFill/>
          <a:ln cap="flat" cmpd="sng" w="9525">
            <a:solidFill>
              <a:schemeClr val="dk2"/>
            </a:solidFill>
            <a:prstDash val="dash"/>
            <a:round/>
            <a:headEnd len="sm" w="sm" type="none"/>
            <a:tailEnd len="sm" w="sm" type="none"/>
          </a:ln>
        </p:spPr>
      </p:cxnSp>
      <p:sp>
        <p:nvSpPr>
          <p:cNvPr id="245" name="Google Shape;245;p27"/>
          <p:cNvSpPr txBox="1"/>
          <p:nvPr/>
        </p:nvSpPr>
        <p:spPr>
          <a:xfrm>
            <a:off x="8174750" y="2806425"/>
            <a:ext cx="9372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next step</a:t>
            </a:r>
            <a:endParaRPr b="0" i="0" sz="1100" u="none" cap="none" strike="noStrike">
              <a:solidFill>
                <a:srgbClr val="000000"/>
              </a:solidFill>
              <a:latin typeface="Arial"/>
              <a:ea typeface="Arial"/>
              <a:cs typeface="Arial"/>
              <a:sym typeface="Arial"/>
            </a:endParaRPr>
          </a:p>
        </p:txBody>
      </p:sp>
      <p:sp>
        <p:nvSpPr>
          <p:cNvPr id="246" name="Google Shape;246;p27"/>
          <p:cNvSpPr txBox="1"/>
          <p:nvPr/>
        </p:nvSpPr>
        <p:spPr>
          <a:xfrm>
            <a:off x="3014700" y="2425425"/>
            <a:ext cx="42789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1" lang="en-GB" sz="1100" u="none" cap="none" strike="noStrike">
                <a:solidFill>
                  <a:srgbClr val="0000FF"/>
                </a:solidFill>
                <a:latin typeface="Arial"/>
                <a:ea typeface="Arial"/>
                <a:cs typeface="Arial"/>
                <a:sym typeface="Arial"/>
              </a:rPr>
              <a:t>scheduled on the content of the active queues, no “holes” </a:t>
            </a:r>
            <a:endParaRPr b="0" i="1" sz="1100" u="none" cap="none" strike="noStrike">
              <a:solidFill>
                <a:srgbClr val="0000FF"/>
              </a:solidFill>
              <a:latin typeface="Arial"/>
              <a:ea typeface="Arial"/>
              <a:cs typeface="Arial"/>
              <a:sym typeface="Arial"/>
            </a:endParaRPr>
          </a:p>
        </p:txBody>
      </p:sp>
      <p:sp>
        <p:nvSpPr>
          <p:cNvPr id="247" name="Google Shape;247;p27"/>
          <p:cNvSpPr txBox="1"/>
          <p:nvPr/>
        </p:nvSpPr>
        <p:spPr>
          <a:xfrm>
            <a:off x="1415675" y="2280413"/>
            <a:ext cx="9372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FF"/>
                </a:solidFill>
                <a:latin typeface="Arial"/>
                <a:ea typeface="Arial"/>
                <a:cs typeface="Arial"/>
                <a:sym typeface="Arial"/>
              </a:rPr>
              <a:t>Tracks</a:t>
            </a:r>
            <a:endParaRPr b="1" i="0" sz="1100" u="none" cap="none" strike="noStrike">
              <a:solidFill>
                <a:srgbClr val="0000FF"/>
              </a:solidFill>
              <a:latin typeface="Arial"/>
              <a:ea typeface="Arial"/>
              <a:cs typeface="Arial"/>
              <a:sym typeface="Arial"/>
            </a:endParaRPr>
          </a:p>
        </p:txBody>
      </p:sp>
      <p:sp>
        <p:nvSpPr>
          <p:cNvPr id="248" name="Google Shape;248;p27"/>
          <p:cNvSpPr txBox="1"/>
          <p:nvPr/>
        </p:nvSpPr>
        <p:spPr>
          <a:xfrm>
            <a:off x="5301875" y="2280425"/>
            <a:ext cx="15000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FF"/>
                </a:solidFill>
                <a:latin typeface="Arial"/>
                <a:ea typeface="Arial"/>
                <a:cs typeface="Arial"/>
                <a:sym typeface="Arial"/>
              </a:rPr>
              <a:t>Physics Kernels</a:t>
            </a:r>
            <a:endParaRPr b="1" i="0" sz="1100" u="none" cap="none" strike="noStrike">
              <a:solidFill>
                <a:srgbClr val="0000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8"/>
          <p:cNvSpPr txBox="1"/>
          <p:nvPr>
            <p:ph type="title"/>
          </p:nvPr>
        </p:nvSpPr>
        <p:spPr>
          <a:xfrm>
            <a:off x="311700" y="165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oneAdePT</a:t>
            </a:r>
            <a:endParaRPr b="1" sz="2500"/>
          </a:p>
        </p:txBody>
      </p:sp>
      <p:sp>
        <p:nvSpPr>
          <p:cNvPr id="254" name="Google Shape;25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55" name="Google Shape;255;p28"/>
          <p:cNvSpPr txBox="1"/>
          <p:nvPr/>
        </p:nvSpPr>
        <p:spPr>
          <a:xfrm>
            <a:off x="156150" y="737850"/>
            <a:ext cx="8831700" cy="3947100"/>
          </a:xfrm>
          <a:prstGeom prst="rect">
            <a:avLst/>
          </a:prstGeom>
          <a:noFill/>
          <a:ln>
            <a:noFill/>
          </a:ln>
        </p:spPr>
        <p:txBody>
          <a:bodyPr anchorCtr="0" anchor="t" bIns="91425" lIns="91425" spcFirstLastPara="1" rIns="91425" wrap="square" tIns="91425">
            <a:spAutoFit/>
          </a:bodyPr>
          <a:lstStyle/>
          <a:p>
            <a:pPr indent="-349250" lvl="0" marL="457200" rtl="0" algn="l">
              <a:lnSpc>
                <a:spcPct val="102000"/>
              </a:lnSpc>
              <a:spcBef>
                <a:spcPts val="0"/>
              </a:spcBef>
              <a:spcAft>
                <a:spcPts val="0"/>
              </a:spcAft>
              <a:buClr>
                <a:schemeClr val="dk2"/>
              </a:buClr>
              <a:buSzPts val="1900"/>
              <a:buFont typeface="Calibri"/>
              <a:buChar char="●"/>
            </a:pPr>
            <a:r>
              <a:rPr lang="en-GB" sz="2000">
                <a:solidFill>
                  <a:schemeClr val="dk2"/>
                </a:solidFill>
                <a:latin typeface="Calibri"/>
                <a:ea typeface="Calibri"/>
                <a:cs typeface="Calibri"/>
                <a:sym typeface="Calibri"/>
              </a:rPr>
              <a:t>The current AdePT code depends on </a:t>
            </a:r>
            <a:r>
              <a:rPr lang="en-GB" sz="2000">
                <a:solidFill>
                  <a:schemeClr val="dk2"/>
                </a:solidFill>
                <a:latin typeface="Calibri"/>
                <a:ea typeface="Calibri"/>
                <a:cs typeface="Calibri"/>
                <a:sym typeface="Calibri"/>
              </a:rPr>
              <a:t>external</a:t>
            </a:r>
            <a:r>
              <a:rPr lang="en-GB" sz="2000">
                <a:solidFill>
                  <a:schemeClr val="dk2"/>
                </a:solidFill>
                <a:latin typeface="Calibri"/>
                <a:ea typeface="Calibri"/>
                <a:cs typeface="Calibri"/>
                <a:sym typeface="Calibri"/>
              </a:rPr>
              <a:t> physics (G4HepEm) and geometry (VecGeom) libraries.</a:t>
            </a:r>
            <a:endParaRPr sz="2000">
              <a:solidFill>
                <a:schemeClr val="dk2"/>
              </a:solidFill>
              <a:latin typeface="Calibri"/>
              <a:ea typeface="Calibri"/>
              <a:cs typeface="Calibri"/>
              <a:sym typeface="Calibri"/>
            </a:endParaRPr>
          </a:p>
          <a:p>
            <a:pPr indent="-336550" lvl="1" marL="914400" rtl="0" algn="l">
              <a:lnSpc>
                <a:spcPct val="102000"/>
              </a:lnSpc>
              <a:spcBef>
                <a:spcPts val="0"/>
              </a:spcBef>
              <a:spcAft>
                <a:spcPts val="0"/>
              </a:spcAft>
              <a:buClr>
                <a:schemeClr val="dk2"/>
              </a:buClr>
              <a:buSzPts val="1700"/>
              <a:buFont typeface="Calibri"/>
              <a:buChar char="○"/>
            </a:pPr>
            <a:r>
              <a:rPr lang="en-GB" sz="1800">
                <a:solidFill>
                  <a:schemeClr val="dk2"/>
                </a:solidFill>
                <a:latin typeface="Calibri"/>
                <a:ea typeface="Calibri"/>
                <a:cs typeface="Calibri"/>
                <a:sym typeface="Calibri"/>
              </a:rPr>
              <a:t>Currently targeting the NVIDIA/CUDA platform </a:t>
            </a:r>
            <a:endParaRPr sz="1800">
              <a:solidFill>
                <a:schemeClr val="dk2"/>
              </a:solidFill>
              <a:latin typeface="Calibri"/>
              <a:ea typeface="Calibri"/>
              <a:cs typeface="Calibri"/>
              <a:sym typeface="Calibri"/>
            </a:endParaRPr>
          </a:p>
          <a:p>
            <a:pPr indent="-336550" lvl="1" marL="914400" rtl="0" algn="l">
              <a:lnSpc>
                <a:spcPct val="102000"/>
              </a:lnSpc>
              <a:spcBef>
                <a:spcPts val="0"/>
              </a:spcBef>
              <a:spcAft>
                <a:spcPts val="0"/>
              </a:spcAft>
              <a:buClr>
                <a:schemeClr val="dk2"/>
              </a:buClr>
              <a:buSzPts val="1700"/>
              <a:buFont typeface="Calibri"/>
              <a:buChar char="○"/>
            </a:pPr>
            <a:r>
              <a:rPr lang="en-GB" sz="1800">
                <a:solidFill>
                  <a:schemeClr val="dk2"/>
                </a:solidFill>
                <a:latin typeface="Calibri"/>
                <a:ea typeface="Calibri"/>
                <a:cs typeface="Calibri"/>
                <a:sym typeface="Calibri"/>
              </a:rPr>
              <a:t>In future: target various CPU and GPU targets starting from the same source</a:t>
            </a:r>
            <a:endParaRPr sz="2000">
              <a:solidFill>
                <a:schemeClr val="dk2"/>
              </a:solidFill>
              <a:latin typeface="Calibri"/>
              <a:ea typeface="Calibri"/>
              <a:cs typeface="Calibri"/>
              <a:sym typeface="Calibri"/>
            </a:endParaRPr>
          </a:p>
          <a:p>
            <a:pPr indent="-349250" lvl="0" marL="457200" rtl="0" algn="l">
              <a:lnSpc>
                <a:spcPct val="102000"/>
              </a:lnSpc>
              <a:spcBef>
                <a:spcPts val="0"/>
              </a:spcBef>
              <a:spcAft>
                <a:spcPts val="0"/>
              </a:spcAft>
              <a:buClr>
                <a:schemeClr val="dk2"/>
              </a:buClr>
              <a:buSzPts val="1900"/>
              <a:buFont typeface="Calibri"/>
              <a:buChar char="●"/>
            </a:pPr>
            <a:r>
              <a:rPr b="1" lang="en-GB" sz="2000">
                <a:solidFill>
                  <a:schemeClr val="dk2"/>
                </a:solidFill>
                <a:latin typeface="Calibri"/>
                <a:ea typeface="Calibri"/>
                <a:cs typeface="Calibri"/>
                <a:sym typeface="Calibri"/>
              </a:rPr>
              <a:t>oneAdePT</a:t>
            </a:r>
            <a:r>
              <a:rPr lang="en-GB" sz="2000">
                <a:solidFill>
                  <a:schemeClr val="dk2"/>
                </a:solidFill>
                <a:latin typeface="Calibri"/>
                <a:ea typeface="Calibri"/>
                <a:cs typeface="Calibri"/>
                <a:sym typeface="Calibri"/>
              </a:rPr>
              <a:t> is our attempt to port AdePT </a:t>
            </a:r>
            <a:r>
              <a:rPr lang="en-GB" sz="2000">
                <a:solidFill>
                  <a:schemeClr val="dk2"/>
                </a:solidFill>
                <a:latin typeface="Calibri"/>
                <a:ea typeface="Calibri"/>
                <a:cs typeface="Calibri"/>
                <a:sym typeface="Calibri"/>
              </a:rPr>
              <a:t>point in time </a:t>
            </a:r>
            <a:r>
              <a:rPr lang="en-GB" sz="2000" u="sng">
                <a:solidFill>
                  <a:schemeClr val="hlink"/>
                </a:solidFill>
                <a:latin typeface="Calibri"/>
                <a:ea typeface="Calibri"/>
                <a:cs typeface="Calibri"/>
                <a:sym typeface="Calibri"/>
                <a:hlinkClick r:id="rId3"/>
              </a:rPr>
              <a:t>snapshot</a:t>
            </a:r>
            <a:r>
              <a:rPr lang="en-GB" sz="2000">
                <a:solidFill>
                  <a:schemeClr val="dk2"/>
                </a:solidFill>
                <a:latin typeface="Calibri"/>
                <a:ea typeface="Calibri"/>
                <a:cs typeface="Calibri"/>
                <a:sym typeface="Calibri"/>
              </a:rPr>
              <a:t> to oneAPI.  It </a:t>
            </a:r>
            <a:r>
              <a:rPr lang="en-GB" sz="1800">
                <a:solidFill>
                  <a:schemeClr val="dk2"/>
                </a:solidFill>
                <a:latin typeface="Calibri"/>
                <a:ea typeface="Calibri"/>
                <a:cs typeface="Calibri"/>
                <a:sym typeface="Calibri"/>
              </a:rPr>
              <a:t>includes:</a:t>
            </a:r>
            <a:endParaRPr sz="1800">
              <a:solidFill>
                <a:schemeClr val="dk2"/>
              </a:solidFill>
              <a:latin typeface="Calibri"/>
              <a:ea typeface="Calibri"/>
              <a:cs typeface="Calibri"/>
              <a:sym typeface="Calibri"/>
            </a:endParaRPr>
          </a:p>
          <a:p>
            <a:pPr indent="-336550" lvl="2" marL="1371600" rtl="0" algn="l">
              <a:lnSpc>
                <a:spcPct val="102000"/>
              </a:lnSpc>
              <a:spcBef>
                <a:spcPts val="0"/>
              </a:spcBef>
              <a:spcAft>
                <a:spcPts val="0"/>
              </a:spcAft>
              <a:buClr>
                <a:schemeClr val="dk2"/>
              </a:buClr>
              <a:buSzPts val="1700"/>
              <a:buFont typeface="Calibri"/>
              <a:buChar char="■"/>
            </a:pPr>
            <a:r>
              <a:rPr lang="en-GB" sz="1800">
                <a:solidFill>
                  <a:schemeClr val="dk2"/>
                </a:solidFill>
                <a:latin typeface="Calibri"/>
                <a:ea typeface="Calibri"/>
                <a:cs typeface="Calibri"/>
                <a:sym typeface="Calibri"/>
              </a:rPr>
              <a:t>AdePT core utilities and particle transport </a:t>
            </a:r>
            <a:endParaRPr sz="1800">
              <a:solidFill>
                <a:schemeClr val="dk2"/>
              </a:solidFill>
              <a:latin typeface="Calibri"/>
              <a:ea typeface="Calibri"/>
              <a:cs typeface="Calibri"/>
              <a:sym typeface="Calibri"/>
            </a:endParaRPr>
          </a:p>
          <a:p>
            <a:pPr indent="-336550" lvl="2" marL="1371600" rtl="0" algn="l">
              <a:lnSpc>
                <a:spcPct val="102000"/>
              </a:lnSpc>
              <a:spcBef>
                <a:spcPts val="0"/>
              </a:spcBef>
              <a:spcAft>
                <a:spcPts val="0"/>
              </a:spcAft>
              <a:buClr>
                <a:schemeClr val="dk2"/>
              </a:buClr>
              <a:buSzPts val="1700"/>
              <a:buFont typeface="Calibri"/>
              <a:buChar char="■"/>
            </a:pPr>
            <a:r>
              <a:rPr lang="en-GB" sz="1800">
                <a:solidFill>
                  <a:schemeClr val="dk2"/>
                </a:solidFill>
                <a:latin typeface="Calibri"/>
                <a:ea typeface="Calibri"/>
                <a:cs typeface="Calibri"/>
                <a:sym typeface="Calibri"/>
              </a:rPr>
              <a:t>RUNLUX++ random number generator</a:t>
            </a:r>
            <a:endParaRPr sz="1800">
              <a:solidFill>
                <a:schemeClr val="dk2"/>
              </a:solidFill>
              <a:latin typeface="Calibri"/>
              <a:ea typeface="Calibri"/>
              <a:cs typeface="Calibri"/>
              <a:sym typeface="Calibri"/>
            </a:endParaRPr>
          </a:p>
          <a:p>
            <a:pPr indent="-336550" lvl="2" marL="1371600" rtl="0" algn="l">
              <a:lnSpc>
                <a:spcPct val="102000"/>
              </a:lnSpc>
              <a:spcBef>
                <a:spcPts val="0"/>
              </a:spcBef>
              <a:spcAft>
                <a:spcPts val="0"/>
              </a:spcAft>
              <a:buClr>
                <a:schemeClr val="dk2"/>
              </a:buClr>
              <a:buSzPts val="1700"/>
              <a:buFont typeface="Calibri"/>
              <a:buChar char="■"/>
            </a:pPr>
            <a:r>
              <a:rPr lang="en-GB" sz="1800">
                <a:solidFill>
                  <a:schemeClr val="dk2"/>
                </a:solidFill>
                <a:latin typeface="Calibri"/>
                <a:ea typeface="Calibri"/>
                <a:cs typeface="Calibri"/>
                <a:sym typeface="Calibri"/>
              </a:rPr>
              <a:t>magnetic field routines</a:t>
            </a:r>
            <a:endParaRPr sz="1800">
              <a:solidFill>
                <a:schemeClr val="dk2"/>
              </a:solidFill>
              <a:latin typeface="Calibri"/>
              <a:ea typeface="Calibri"/>
              <a:cs typeface="Calibri"/>
              <a:sym typeface="Calibri"/>
            </a:endParaRPr>
          </a:p>
          <a:p>
            <a:pPr indent="-336550" lvl="2" marL="1371600" rtl="0" algn="l">
              <a:lnSpc>
                <a:spcPct val="102000"/>
              </a:lnSpc>
              <a:spcBef>
                <a:spcPts val="0"/>
              </a:spcBef>
              <a:spcAft>
                <a:spcPts val="0"/>
              </a:spcAft>
              <a:buClr>
                <a:schemeClr val="dk2"/>
              </a:buClr>
              <a:buSzPts val="1700"/>
              <a:buFont typeface="Calibri"/>
              <a:buChar char="■"/>
            </a:pPr>
            <a:r>
              <a:rPr lang="en-GB" sz="1800">
                <a:solidFill>
                  <a:schemeClr val="dk2"/>
                </a:solidFill>
                <a:latin typeface="Calibri"/>
                <a:ea typeface="Calibri"/>
                <a:cs typeface="Calibri"/>
                <a:sym typeface="Calibri"/>
              </a:rPr>
              <a:t>G4HepEm library.</a:t>
            </a:r>
            <a:endParaRPr sz="1800">
              <a:solidFill>
                <a:schemeClr val="dk2"/>
              </a:solidFill>
              <a:latin typeface="Calibri"/>
              <a:ea typeface="Calibri"/>
              <a:cs typeface="Calibri"/>
              <a:sym typeface="Calibri"/>
            </a:endParaRPr>
          </a:p>
          <a:p>
            <a:pPr indent="-342900" lvl="0" marL="457200" rtl="0" algn="l">
              <a:lnSpc>
                <a:spcPct val="102000"/>
              </a:lnSpc>
              <a:spcBef>
                <a:spcPts val="0"/>
              </a:spcBef>
              <a:spcAft>
                <a:spcPts val="0"/>
              </a:spcAft>
              <a:buClr>
                <a:schemeClr val="dk2"/>
              </a:buClr>
              <a:buSzPts val="1800"/>
              <a:buFont typeface="Calibri"/>
              <a:buChar char="●"/>
            </a:pPr>
            <a:r>
              <a:rPr lang="en-GB" sz="1800">
                <a:solidFill>
                  <a:schemeClr val="dk2"/>
                </a:solidFill>
                <a:latin typeface="Calibri"/>
                <a:ea typeface="Calibri"/>
                <a:cs typeface="Calibri"/>
                <a:sym typeface="Calibri"/>
              </a:rPr>
              <a:t>The goal was to get experience in CUDA code migration to DPC++ and evaluation of DPC++ ability to use with legacy CUDA libraries (VecGeom).</a:t>
            </a:r>
            <a:endParaRPr sz="1800">
              <a:solidFill>
                <a:schemeClr val="dk2"/>
              </a:solidFill>
              <a:latin typeface="Calibri"/>
              <a:ea typeface="Calibri"/>
              <a:cs typeface="Calibri"/>
              <a:sym typeface="Calibri"/>
            </a:endParaRPr>
          </a:p>
          <a:p>
            <a:pPr indent="-342900" lvl="0" marL="457200" rtl="0" algn="l">
              <a:lnSpc>
                <a:spcPct val="102000"/>
              </a:lnSpc>
              <a:spcBef>
                <a:spcPts val="0"/>
              </a:spcBef>
              <a:spcAft>
                <a:spcPts val="0"/>
              </a:spcAft>
              <a:buClr>
                <a:schemeClr val="dk2"/>
              </a:buClr>
              <a:buSzPts val="1800"/>
              <a:buFont typeface="Calibri"/>
              <a:buChar char="●"/>
            </a:pPr>
            <a:r>
              <a:rPr lang="en-GB" sz="1600">
                <a:solidFill>
                  <a:schemeClr val="dk2"/>
                </a:solidFill>
                <a:latin typeface="Calibri"/>
                <a:ea typeface="Calibri"/>
                <a:cs typeface="Calibri"/>
                <a:sym typeface="Calibri"/>
              </a:rPr>
              <a:t>Source code: </a:t>
            </a:r>
            <a:r>
              <a:rPr lang="en-GB" sz="1600" u="sng">
                <a:solidFill>
                  <a:schemeClr val="hlink"/>
                </a:solidFill>
                <a:latin typeface="Calibri"/>
                <a:ea typeface="Calibri"/>
                <a:cs typeface="Calibri"/>
                <a:sym typeface="Calibri"/>
                <a:hlinkClick r:id="rId4"/>
              </a:rPr>
              <a:t>https://github.com/dosarudaniel/</a:t>
            </a:r>
            <a:r>
              <a:rPr lang="en-GB" sz="1600" u="sng">
                <a:solidFill>
                  <a:schemeClr val="accent5"/>
                </a:solidFill>
                <a:latin typeface="Calibri"/>
                <a:ea typeface="Calibri"/>
                <a:cs typeface="Calibri"/>
                <a:sym typeface="Calibri"/>
                <a:hlinkClick r:id="rId5">
                  <a:extLst>
                    <a:ext uri="{A12FA001-AC4F-418D-AE19-62706E023703}">
                      <ahyp:hlinkClr val="tx"/>
                    </a:ext>
                  </a:extLst>
                </a:hlinkClick>
              </a:rPr>
              <a:t>oneAdePT</a:t>
            </a:r>
            <a:r>
              <a:rPr lang="en-GB"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600"/>
              <a:buFont typeface="Arial"/>
              <a:buNone/>
            </a:pPr>
            <a:r>
              <a:rPr b="1" lang="en-GB" sz="2500"/>
              <a:t>M</a:t>
            </a:r>
            <a:r>
              <a:rPr b="1" lang="en-GB" sz="2500"/>
              <a:t>igration from CUDA to DPC++</a:t>
            </a:r>
            <a:endParaRPr b="1"/>
          </a:p>
        </p:txBody>
      </p:sp>
      <p:sp>
        <p:nvSpPr>
          <p:cNvPr id="261" name="Google Shape;261;p29"/>
          <p:cNvSpPr txBox="1"/>
          <p:nvPr>
            <p:ph idx="1" type="body"/>
          </p:nvPr>
        </p:nvSpPr>
        <p:spPr>
          <a:xfrm>
            <a:off x="311700" y="1312175"/>
            <a:ext cx="5124600" cy="3129900"/>
          </a:xfrm>
          <a:prstGeom prst="rect">
            <a:avLst/>
          </a:prstGeom>
        </p:spPr>
        <p:txBody>
          <a:bodyPr anchorCtr="0" anchor="t" bIns="91425" lIns="91425" spcFirstLastPara="1" rIns="91425" wrap="square" tIns="91425">
            <a:normAutofit/>
          </a:bodyPr>
          <a:lstStyle/>
          <a:p>
            <a:pPr indent="0" lvl="0" marL="0" rtl="0" algn="l">
              <a:lnSpc>
                <a:spcPct val="102000"/>
              </a:lnSpc>
              <a:spcBef>
                <a:spcPts val="0"/>
              </a:spcBef>
              <a:spcAft>
                <a:spcPts val="0"/>
              </a:spcAft>
              <a:buNone/>
            </a:pPr>
            <a:r>
              <a:rPr lang="en-GB" sz="1900">
                <a:latin typeface="Calibri"/>
                <a:ea typeface="Calibri"/>
                <a:cs typeface="Calibri"/>
                <a:sym typeface="Calibri"/>
              </a:rPr>
              <a:t>We used Intel® DPC++ Compatibility Tool (</a:t>
            </a:r>
            <a:r>
              <a:rPr lang="en-GB" sz="1900">
                <a:latin typeface="Calibri"/>
                <a:ea typeface="Calibri"/>
                <a:cs typeface="Calibri"/>
                <a:sym typeface="Calibri"/>
              </a:rPr>
              <a:t>dpct</a:t>
            </a:r>
            <a:r>
              <a:rPr lang="en-GB" sz="1900">
                <a:latin typeface="Calibri"/>
                <a:ea typeface="Calibri"/>
                <a:cs typeface="Calibri"/>
                <a:sym typeface="Calibri"/>
              </a:rPr>
              <a:t>) to bootstrap the porting process</a:t>
            </a:r>
            <a:endParaRPr sz="1900">
              <a:latin typeface="Calibri"/>
              <a:ea typeface="Calibri"/>
              <a:cs typeface="Calibri"/>
              <a:sym typeface="Calibri"/>
            </a:endParaRPr>
          </a:p>
          <a:p>
            <a:pPr indent="-349250" lvl="0" marL="457200" rtl="0" algn="l">
              <a:lnSpc>
                <a:spcPct val="102000"/>
              </a:lnSpc>
              <a:spcBef>
                <a:spcPts val="0"/>
              </a:spcBef>
              <a:spcAft>
                <a:spcPts val="0"/>
              </a:spcAft>
              <a:buClr>
                <a:schemeClr val="dk2"/>
              </a:buClr>
              <a:buSzPts val="1900"/>
              <a:buFont typeface="Calibri"/>
              <a:buChar char="●"/>
            </a:pPr>
            <a:r>
              <a:rPr lang="en-GB" sz="1900">
                <a:latin typeface="Calibri"/>
                <a:ea typeface="Calibri"/>
                <a:cs typeface="Calibri"/>
                <a:sym typeface="Calibri"/>
              </a:rPr>
              <a:t>There are some unavailable equivalent API’s in SYCL which we had to rewrite</a:t>
            </a:r>
            <a:endParaRPr sz="1900">
              <a:latin typeface="Calibri"/>
              <a:ea typeface="Calibri"/>
              <a:cs typeface="Calibri"/>
              <a:sym typeface="Calibri"/>
            </a:endParaRPr>
          </a:p>
          <a:p>
            <a:pPr indent="-349250" lvl="0" marL="457200" rtl="0" algn="l">
              <a:lnSpc>
                <a:spcPct val="102000"/>
              </a:lnSpc>
              <a:spcBef>
                <a:spcPts val="0"/>
              </a:spcBef>
              <a:spcAft>
                <a:spcPts val="0"/>
              </a:spcAft>
              <a:buClr>
                <a:schemeClr val="dk2"/>
              </a:buClr>
              <a:buSzPts val="1900"/>
              <a:buFont typeface="Calibri"/>
              <a:buChar char="●"/>
            </a:pPr>
            <a:r>
              <a:rPr lang="en-GB" sz="1900">
                <a:latin typeface="Calibri"/>
                <a:ea typeface="Calibri"/>
                <a:cs typeface="Calibri"/>
                <a:sym typeface="Calibri"/>
              </a:rPr>
              <a:t>But, the tool has useful diagnostics messages (+ centralized </a:t>
            </a:r>
            <a:r>
              <a:rPr lang="en-GB" sz="1900" u="sng">
                <a:solidFill>
                  <a:schemeClr val="accent5"/>
                </a:solidFill>
                <a:latin typeface="Calibri"/>
                <a:ea typeface="Calibri"/>
                <a:cs typeface="Calibri"/>
                <a:sym typeface="Calibri"/>
                <a:hlinkClick r:id="rId3">
                  <a:extLst>
                    <a:ext uri="{A12FA001-AC4F-418D-AE19-62706E023703}">
                      <ahyp:hlinkClr val="tx"/>
                    </a:ext>
                  </a:extLst>
                </a:hlinkClick>
              </a:rPr>
              <a:t>reference</a:t>
            </a:r>
            <a:r>
              <a:rPr lang="en-GB" sz="1900">
                <a:latin typeface="Calibri"/>
                <a:ea typeface="Calibri"/>
                <a:cs typeface="Calibri"/>
                <a:sym typeface="Calibri"/>
              </a:rPr>
              <a:t>)</a:t>
            </a:r>
            <a:endParaRPr sz="1900">
              <a:latin typeface="Calibri"/>
              <a:ea typeface="Calibri"/>
              <a:cs typeface="Calibri"/>
              <a:sym typeface="Calibri"/>
            </a:endParaRPr>
          </a:p>
          <a:p>
            <a:pPr indent="-349250" lvl="1" marL="914400" rtl="0" algn="l">
              <a:lnSpc>
                <a:spcPct val="102000"/>
              </a:lnSpc>
              <a:spcBef>
                <a:spcPts val="0"/>
              </a:spcBef>
              <a:spcAft>
                <a:spcPts val="0"/>
              </a:spcAft>
              <a:buClr>
                <a:schemeClr val="dk2"/>
              </a:buClr>
              <a:buSzPts val="1900"/>
              <a:buFont typeface="Calibri"/>
              <a:buChar char="○"/>
            </a:pPr>
            <a:r>
              <a:rPr lang="en-GB" sz="1900">
                <a:latin typeface="Calibri"/>
                <a:ea typeface="Calibri"/>
                <a:cs typeface="Calibri"/>
                <a:sym typeface="Calibri"/>
              </a:rPr>
              <a:t>Validating use of work-group sizes </a:t>
            </a:r>
            <a:endParaRPr sz="1900">
              <a:solidFill>
                <a:schemeClr val="dk1"/>
              </a:solidFill>
              <a:latin typeface="Calibri"/>
              <a:ea typeface="Calibri"/>
              <a:cs typeface="Calibri"/>
              <a:sym typeface="Calibri"/>
            </a:endParaRPr>
          </a:p>
        </p:txBody>
      </p:sp>
      <p:sp>
        <p:nvSpPr>
          <p:cNvPr id="262" name="Google Shape;26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63" name="Google Shape;263;p29"/>
          <p:cNvPicPr preferRelativeResize="0"/>
          <p:nvPr/>
        </p:nvPicPr>
        <p:blipFill>
          <a:blip r:embed="rId4">
            <a:alphaModFix/>
          </a:blip>
          <a:stretch>
            <a:fillRect/>
          </a:stretch>
        </p:blipFill>
        <p:spPr>
          <a:xfrm>
            <a:off x="5660650" y="1722538"/>
            <a:ext cx="3019424" cy="16984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0"/>
          <p:cNvSpPr txBox="1"/>
          <p:nvPr>
            <p:ph type="title"/>
          </p:nvPr>
        </p:nvSpPr>
        <p:spPr>
          <a:xfrm>
            <a:off x="-51950" y="109350"/>
            <a:ext cx="5195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120"/>
              <a:t>Intel® DPC++ Compatibility Tool in use</a:t>
            </a:r>
            <a:endParaRPr b="1" sz="2120"/>
          </a:p>
        </p:txBody>
      </p:sp>
      <p:sp>
        <p:nvSpPr>
          <p:cNvPr id="269" name="Google Shape;269;p30"/>
          <p:cNvSpPr txBox="1"/>
          <p:nvPr>
            <p:ph idx="1" type="body"/>
          </p:nvPr>
        </p:nvSpPr>
        <p:spPr>
          <a:xfrm>
            <a:off x="1872575" y="3194600"/>
            <a:ext cx="1230600" cy="4428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1200"/>
              </a:spcAft>
              <a:buNone/>
            </a:pPr>
            <a:r>
              <a:rPr b="1" lang="en-GB"/>
              <a:t>.cu</a:t>
            </a:r>
            <a:r>
              <a:rPr lang="en-GB"/>
              <a:t> file</a:t>
            </a:r>
            <a:endParaRPr/>
          </a:p>
        </p:txBody>
      </p:sp>
      <p:sp>
        <p:nvSpPr>
          <p:cNvPr id="270" name="Google Shape;270;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71" name="Google Shape;271;p30"/>
          <p:cNvPicPr preferRelativeResize="0"/>
          <p:nvPr/>
        </p:nvPicPr>
        <p:blipFill rotWithShape="1">
          <a:blip r:embed="rId3">
            <a:alphaModFix/>
          </a:blip>
          <a:srcRect b="0" l="11824" r="0" t="0"/>
          <a:stretch/>
        </p:blipFill>
        <p:spPr>
          <a:xfrm>
            <a:off x="5039750" y="109350"/>
            <a:ext cx="4104251" cy="4553875"/>
          </a:xfrm>
          <a:prstGeom prst="rect">
            <a:avLst/>
          </a:prstGeom>
          <a:noFill/>
          <a:ln>
            <a:noFill/>
          </a:ln>
        </p:spPr>
      </p:pic>
      <p:pic>
        <p:nvPicPr>
          <p:cNvPr id="272" name="Google Shape;272;p30"/>
          <p:cNvPicPr preferRelativeResize="0"/>
          <p:nvPr/>
        </p:nvPicPr>
        <p:blipFill rotWithShape="1">
          <a:blip r:embed="rId4">
            <a:alphaModFix/>
          </a:blip>
          <a:srcRect b="0" l="8700" r="0" t="0"/>
          <a:stretch/>
        </p:blipFill>
        <p:spPr>
          <a:xfrm>
            <a:off x="0" y="1615800"/>
            <a:ext cx="4975751" cy="1541000"/>
          </a:xfrm>
          <a:prstGeom prst="rect">
            <a:avLst/>
          </a:prstGeom>
          <a:noFill/>
          <a:ln>
            <a:noFill/>
          </a:ln>
        </p:spPr>
      </p:pic>
      <p:sp>
        <p:nvSpPr>
          <p:cNvPr id="273" name="Google Shape;273;p30"/>
          <p:cNvSpPr txBox="1"/>
          <p:nvPr>
            <p:ph idx="1" type="body"/>
          </p:nvPr>
        </p:nvSpPr>
        <p:spPr>
          <a:xfrm>
            <a:off x="6476575" y="4663225"/>
            <a:ext cx="1230600" cy="442800"/>
          </a:xfrm>
          <a:prstGeom prst="rect">
            <a:avLst/>
          </a:prstGeom>
        </p:spPr>
        <p:txBody>
          <a:bodyPr anchorCtr="0" anchor="t" bIns="91425" lIns="91425" spcFirstLastPara="1" rIns="91425" wrap="square" tIns="91425">
            <a:normAutofit fontScale="85000"/>
          </a:bodyPr>
          <a:lstStyle/>
          <a:p>
            <a:pPr indent="0" lvl="0" marL="0" rtl="0" algn="ctr">
              <a:spcBef>
                <a:spcPts val="0"/>
              </a:spcBef>
              <a:spcAft>
                <a:spcPts val="1200"/>
              </a:spcAft>
              <a:buNone/>
            </a:pPr>
            <a:r>
              <a:rPr b="1" lang="en-GB"/>
              <a:t>.dp.cpp</a:t>
            </a:r>
            <a:r>
              <a:rPr lang="en-GB"/>
              <a:t> file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1"/>
          <p:cNvSpPr txBox="1"/>
          <p:nvPr>
            <p:ph type="title"/>
          </p:nvPr>
        </p:nvSpPr>
        <p:spPr>
          <a:xfrm>
            <a:off x="295875" y="410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Compilation experience</a:t>
            </a:r>
            <a:endParaRPr b="1" sz="2500"/>
          </a:p>
        </p:txBody>
      </p:sp>
      <p:sp>
        <p:nvSpPr>
          <p:cNvPr id="279" name="Google Shape;279;p31"/>
          <p:cNvSpPr txBox="1"/>
          <p:nvPr>
            <p:ph idx="12" type="sldNum"/>
          </p:nvPr>
        </p:nvSpPr>
        <p:spPr>
          <a:xfrm>
            <a:off x="8456633" y="46285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80" name="Google Shape;280;p31"/>
          <p:cNvSpPr txBox="1"/>
          <p:nvPr/>
        </p:nvSpPr>
        <p:spPr>
          <a:xfrm>
            <a:off x="138675" y="1165025"/>
            <a:ext cx="8677800" cy="3366000"/>
          </a:xfrm>
          <a:prstGeom prst="rect">
            <a:avLst/>
          </a:prstGeom>
          <a:noFill/>
          <a:ln>
            <a:noFill/>
          </a:ln>
        </p:spPr>
        <p:txBody>
          <a:bodyPr anchorCtr="0" anchor="t" bIns="91425" lIns="91425" spcFirstLastPara="1" rIns="91425" wrap="square" tIns="91425">
            <a:spAutoFit/>
          </a:bodyPr>
          <a:lstStyle/>
          <a:p>
            <a:pPr indent="0" lvl="0" marL="0" rtl="0" algn="l">
              <a:lnSpc>
                <a:spcPct val="102000"/>
              </a:lnSpc>
              <a:spcBef>
                <a:spcPts val="0"/>
              </a:spcBef>
              <a:spcAft>
                <a:spcPts val="0"/>
              </a:spcAft>
              <a:buNone/>
            </a:pPr>
            <a:r>
              <a:rPr lang="en-GB" sz="1900">
                <a:solidFill>
                  <a:schemeClr val="dk2"/>
                </a:solidFill>
                <a:latin typeface="Calibri"/>
                <a:ea typeface="Calibri"/>
                <a:cs typeface="Calibri"/>
                <a:sym typeface="Calibri"/>
              </a:rPr>
              <a:t>U</a:t>
            </a:r>
            <a:r>
              <a:rPr lang="en-GB" sz="1900">
                <a:solidFill>
                  <a:schemeClr val="dk2"/>
                </a:solidFill>
                <a:latin typeface="Calibri"/>
                <a:ea typeface="Calibri"/>
                <a:cs typeface="Calibri"/>
                <a:sym typeface="Calibri"/>
              </a:rPr>
              <a:t>sed Intel’s </a:t>
            </a:r>
            <a:r>
              <a:rPr b="1" lang="en-GB" sz="1900">
                <a:solidFill>
                  <a:schemeClr val="dk2"/>
                </a:solidFill>
                <a:latin typeface="Calibri"/>
                <a:ea typeface="Calibri"/>
                <a:cs typeface="Calibri"/>
                <a:sym typeface="Calibri"/>
              </a:rPr>
              <a:t>open source</a:t>
            </a:r>
            <a:r>
              <a:rPr lang="en-GB" sz="1900">
                <a:solidFill>
                  <a:schemeClr val="dk2"/>
                </a:solidFill>
                <a:latin typeface="Calibri"/>
                <a:ea typeface="Calibri"/>
                <a:cs typeface="Calibri"/>
                <a:sym typeface="Calibri"/>
              </a:rPr>
              <a:t> DPC++ compiler (</a:t>
            </a:r>
            <a:r>
              <a:rPr lang="en-GB" sz="1900" u="sng">
                <a:solidFill>
                  <a:schemeClr val="hlink"/>
                </a:solidFill>
                <a:latin typeface="Calibri"/>
                <a:ea typeface="Calibri"/>
                <a:cs typeface="Calibri"/>
                <a:sym typeface="Calibri"/>
                <a:hlinkClick r:id="rId3"/>
              </a:rPr>
              <a:t>clang++</a:t>
            </a:r>
            <a:r>
              <a:rPr lang="en-GB" sz="1900">
                <a:solidFill>
                  <a:schemeClr val="dk2"/>
                </a:solidFill>
                <a:latin typeface="Calibri"/>
                <a:ea typeface="Calibri"/>
                <a:cs typeface="Calibri"/>
                <a:sym typeface="Calibri"/>
              </a:rPr>
              <a:t>) since we really needed to use the</a:t>
            </a:r>
            <a:r>
              <a:rPr lang="en-GB" sz="1900">
                <a:solidFill>
                  <a:schemeClr val="dk1"/>
                </a:solidFill>
                <a:highlight>
                  <a:srgbClr val="FFFFFF"/>
                </a:highlight>
                <a:latin typeface="Calibri"/>
                <a:ea typeface="Calibri"/>
                <a:cs typeface="Calibri"/>
                <a:sym typeface="Calibri"/>
              </a:rPr>
              <a:t> </a:t>
            </a:r>
            <a:r>
              <a:rPr lang="en-GB" sz="1900" u="sng">
                <a:solidFill>
                  <a:schemeClr val="hlink"/>
                </a:solidFill>
                <a:highlight>
                  <a:srgbClr val="FFFFFF"/>
                </a:highlight>
                <a:latin typeface="Calibri"/>
                <a:ea typeface="Calibri"/>
                <a:cs typeface="Calibri"/>
                <a:sym typeface="Calibri"/>
                <a:hlinkClick r:id="rId4"/>
              </a:rPr>
              <a:t>Codeplay contribution</a:t>
            </a:r>
            <a:r>
              <a:rPr lang="en-GB" sz="1900">
                <a:solidFill>
                  <a:schemeClr val="dk1"/>
                </a:solidFill>
                <a:highlight>
                  <a:srgbClr val="FFFFFF"/>
                </a:highlight>
                <a:latin typeface="Calibri"/>
                <a:ea typeface="Calibri"/>
                <a:cs typeface="Calibri"/>
                <a:sym typeface="Calibri"/>
              </a:rPr>
              <a:t> </a:t>
            </a:r>
            <a:r>
              <a:rPr lang="en-GB" sz="1900">
                <a:solidFill>
                  <a:schemeClr val="dk2"/>
                </a:solidFill>
                <a:highlight>
                  <a:srgbClr val="FFFFFF"/>
                </a:highlight>
                <a:latin typeface="Calibri"/>
                <a:ea typeface="Calibri"/>
                <a:cs typeface="Calibri"/>
                <a:sym typeface="Calibri"/>
              </a:rPr>
              <a:t>to DPC++ which adds support for NVIDIA GPUs</a:t>
            </a:r>
            <a:r>
              <a:rPr lang="en-GB" sz="1900">
                <a:solidFill>
                  <a:schemeClr val="dk2"/>
                </a:solidFill>
                <a:latin typeface="Calibri"/>
                <a:ea typeface="Calibri"/>
                <a:cs typeface="Calibri"/>
                <a:sym typeface="Calibri"/>
              </a:rPr>
              <a:t> </a:t>
            </a:r>
            <a:endParaRPr sz="1900">
              <a:solidFill>
                <a:schemeClr val="dk2"/>
              </a:solidFill>
              <a:latin typeface="Calibri"/>
              <a:ea typeface="Calibri"/>
              <a:cs typeface="Calibri"/>
              <a:sym typeface="Calibri"/>
            </a:endParaRPr>
          </a:p>
          <a:p>
            <a:pPr indent="-336550" lvl="1" marL="914400" rtl="0" algn="l">
              <a:lnSpc>
                <a:spcPct val="102000"/>
              </a:lnSpc>
              <a:spcBef>
                <a:spcPts val="0"/>
              </a:spcBef>
              <a:spcAft>
                <a:spcPts val="0"/>
              </a:spcAft>
              <a:buClr>
                <a:schemeClr val="dk2"/>
              </a:buClr>
              <a:buSzPts val="1700"/>
              <a:buFont typeface="Calibri"/>
              <a:buChar char="○"/>
            </a:pPr>
            <a:r>
              <a:rPr lang="en-GB" sz="1700">
                <a:solidFill>
                  <a:schemeClr val="dk2"/>
                </a:solidFill>
                <a:latin typeface="Calibri"/>
                <a:ea typeface="Calibri"/>
                <a:cs typeface="Calibri"/>
                <a:sym typeface="Calibri"/>
              </a:rPr>
              <a:t>Intel’s DPC++ does </a:t>
            </a:r>
            <a:r>
              <a:rPr b="1" lang="en-GB" sz="1700">
                <a:solidFill>
                  <a:schemeClr val="dk2"/>
                </a:solidFill>
                <a:latin typeface="Calibri"/>
                <a:ea typeface="Calibri"/>
                <a:cs typeface="Calibri"/>
                <a:sym typeface="Calibri"/>
              </a:rPr>
              <a:t>not</a:t>
            </a:r>
            <a:r>
              <a:rPr lang="en-GB" sz="1700">
                <a:solidFill>
                  <a:schemeClr val="dk2"/>
                </a:solidFill>
                <a:latin typeface="Calibri"/>
                <a:ea typeface="Calibri"/>
                <a:cs typeface="Calibri"/>
                <a:sym typeface="Calibri"/>
              </a:rPr>
              <a:t> have support for non-Intel target</a:t>
            </a:r>
            <a:endParaRPr sz="1700">
              <a:solidFill>
                <a:schemeClr val="dk2"/>
              </a:solidFill>
              <a:latin typeface="Calibri"/>
              <a:ea typeface="Calibri"/>
              <a:cs typeface="Calibri"/>
              <a:sym typeface="Calibri"/>
            </a:endParaRPr>
          </a:p>
          <a:p>
            <a:pPr indent="-336550" lvl="1" marL="914400" rtl="0" algn="l">
              <a:lnSpc>
                <a:spcPct val="102000"/>
              </a:lnSpc>
              <a:spcBef>
                <a:spcPts val="0"/>
              </a:spcBef>
              <a:spcAft>
                <a:spcPts val="0"/>
              </a:spcAft>
              <a:buClr>
                <a:schemeClr val="dk2"/>
              </a:buClr>
              <a:buSzPts val="1700"/>
              <a:buFont typeface="Calibri"/>
              <a:buChar char="○"/>
            </a:pPr>
            <a:r>
              <a:rPr lang="en-GB" sz="1700">
                <a:solidFill>
                  <a:schemeClr val="dk2"/>
                </a:solidFill>
                <a:latin typeface="Calibri"/>
                <a:ea typeface="Calibri"/>
                <a:cs typeface="Calibri"/>
                <a:sym typeface="Calibri"/>
              </a:rPr>
              <a:t>For our use case, support for CUDA BE in DPC++ is important</a:t>
            </a:r>
            <a:endParaRPr sz="1700">
              <a:solidFill>
                <a:schemeClr val="dk2"/>
              </a:solidFill>
              <a:latin typeface="Calibri"/>
              <a:ea typeface="Calibri"/>
              <a:cs typeface="Calibri"/>
              <a:sym typeface="Calibri"/>
            </a:endParaRPr>
          </a:p>
          <a:p>
            <a:pPr indent="0" lvl="0" marL="0" rtl="0" algn="l">
              <a:lnSpc>
                <a:spcPct val="102000"/>
              </a:lnSpc>
              <a:spcBef>
                <a:spcPts val="0"/>
              </a:spcBef>
              <a:spcAft>
                <a:spcPts val="0"/>
              </a:spcAft>
              <a:buNone/>
            </a:pPr>
            <a:r>
              <a:t/>
            </a:r>
            <a:endParaRPr sz="1700">
              <a:solidFill>
                <a:schemeClr val="dk2"/>
              </a:solidFill>
              <a:latin typeface="Calibri"/>
              <a:ea typeface="Calibri"/>
              <a:cs typeface="Calibri"/>
              <a:sym typeface="Calibri"/>
            </a:endParaRPr>
          </a:p>
          <a:p>
            <a:pPr indent="-330200" lvl="0" marL="457200" rtl="0" algn="l">
              <a:lnSpc>
                <a:spcPct val="102000"/>
              </a:lnSpc>
              <a:spcBef>
                <a:spcPts val="0"/>
              </a:spcBef>
              <a:spcAft>
                <a:spcPts val="0"/>
              </a:spcAft>
              <a:buClr>
                <a:schemeClr val="dk2"/>
              </a:buClr>
              <a:buSzPts val="1600"/>
              <a:buFont typeface="Calibri"/>
              <a:buChar char="●"/>
            </a:pPr>
            <a:r>
              <a:rPr lang="en-GB" sz="1900">
                <a:solidFill>
                  <a:schemeClr val="dk2"/>
                </a:solidFill>
                <a:latin typeface="Calibri"/>
                <a:ea typeface="Calibri"/>
                <a:cs typeface="Calibri"/>
                <a:sym typeface="Calibri"/>
              </a:rPr>
              <a:t>Helpful and enthusiastic SYCL developer</a:t>
            </a:r>
            <a:r>
              <a:rPr lang="en-GB" sz="1700">
                <a:solidFill>
                  <a:schemeClr val="dk2"/>
                </a:solidFill>
                <a:latin typeface="Calibri"/>
                <a:ea typeface="Calibri"/>
                <a:cs typeface="Calibri"/>
                <a:sym typeface="Calibri"/>
              </a:rPr>
              <a:t> </a:t>
            </a:r>
            <a:r>
              <a:rPr lang="en-GB" sz="1900" u="sng">
                <a:solidFill>
                  <a:schemeClr val="accent5"/>
                </a:solidFill>
                <a:latin typeface="Calibri"/>
                <a:ea typeface="Calibri"/>
                <a:cs typeface="Calibri"/>
                <a:sym typeface="Calibri"/>
                <a:hlinkClick r:id="rId5">
                  <a:extLst>
                    <a:ext uri="{A12FA001-AC4F-418D-AE19-62706E023703}">
                      <ahyp:hlinkClr val="tx"/>
                    </a:ext>
                  </a:extLst>
                </a:hlinkClick>
              </a:rPr>
              <a:t>community</a:t>
            </a:r>
            <a:endParaRPr sz="1900">
              <a:solidFill>
                <a:schemeClr val="dk2"/>
              </a:solidFill>
              <a:latin typeface="Calibri"/>
              <a:ea typeface="Calibri"/>
              <a:cs typeface="Calibri"/>
              <a:sym typeface="Calibri"/>
            </a:endParaRPr>
          </a:p>
          <a:p>
            <a:pPr indent="-330200" lvl="0" marL="457200" rtl="0" algn="l">
              <a:lnSpc>
                <a:spcPct val="102000"/>
              </a:lnSpc>
              <a:spcBef>
                <a:spcPts val="0"/>
              </a:spcBef>
              <a:spcAft>
                <a:spcPts val="0"/>
              </a:spcAft>
              <a:buClr>
                <a:schemeClr val="dk2"/>
              </a:buClr>
              <a:buSzPts val="1600"/>
              <a:buFont typeface="Calibri"/>
              <a:buChar char="●"/>
            </a:pPr>
            <a:r>
              <a:rPr lang="en-GB" sz="1900">
                <a:solidFill>
                  <a:schemeClr val="dk2"/>
                </a:solidFill>
                <a:latin typeface="Calibri"/>
                <a:ea typeface="Calibri"/>
                <a:cs typeface="Calibri"/>
                <a:sym typeface="Calibri"/>
              </a:rPr>
              <a:t>Complexity of the full software stack </a:t>
            </a:r>
            <a:endParaRPr sz="1900">
              <a:solidFill>
                <a:schemeClr val="dk2"/>
              </a:solidFill>
              <a:latin typeface="Calibri"/>
              <a:ea typeface="Calibri"/>
              <a:cs typeface="Calibri"/>
              <a:sym typeface="Calibri"/>
            </a:endParaRPr>
          </a:p>
          <a:p>
            <a:pPr indent="-330200" lvl="0" marL="457200" rtl="0" algn="l">
              <a:lnSpc>
                <a:spcPct val="102000"/>
              </a:lnSpc>
              <a:spcBef>
                <a:spcPts val="0"/>
              </a:spcBef>
              <a:spcAft>
                <a:spcPts val="0"/>
              </a:spcAft>
              <a:buClr>
                <a:schemeClr val="dk2"/>
              </a:buClr>
              <a:buSzPts val="1600"/>
              <a:buFont typeface="Calibri"/>
              <a:buChar char="●"/>
            </a:pPr>
            <a:r>
              <a:rPr lang="en-GB" sz="1900">
                <a:solidFill>
                  <a:schemeClr val="dk2"/>
                </a:solidFill>
                <a:latin typeface="Calibri"/>
                <a:ea typeface="Calibri"/>
                <a:cs typeface="Calibri"/>
                <a:sym typeface="Calibri"/>
              </a:rPr>
              <a:t>Documentation is hard to find (not centralized)</a:t>
            </a:r>
            <a:endParaRPr sz="1900">
              <a:solidFill>
                <a:schemeClr val="dk2"/>
              </a:solidFill>
              <a:latin typeface="Calibri"/>
              <a:ea typeface="Calibri"/>
              <a:cs typeface="Calibri"/>
              <a:sym typeface="Calibri"/>
            </a:endParaRPr>
          </a:p>
          <a:p>
            <a:pPr indent="-349250" lvl="0" marL="457200" rtl="0" algn="l">
              <a:lnSpc>
                <a:spcPct val="102000"/>
              </a:lnSpc>
              <a:spcBef>
                <a:spcPts val="0"/>
              </a:spcBef>
              <a:spcAft>
                <a:spcPts val="0"/>
              </a:spcAft>
              <a:buClr>
                <a:schemeClr val="dk2"/>
              </a:buClr>
              <a:buSzPts val="1900"/>
              <a:buFont typeface="Calibri"/>
              <a:buChar char="●"/>
            </a:pPr>
            <a:r>
              <a:rPr lang="en-GB" sz="1900">
                <a:solidFill>
                  <a:schemeClr val="dk2"/>
                </a:solidFill>
                <a:latin typeface="Calibri"/>
                <a:ea typeface="Calibri"/>
                <a:cs typeface="Calibri"/>
                <a:sym typeface="Calibri"/>
              </a:rPr>
              <a:t>User community not yet well established</a:t>
            </a:r>
            <a:endParaRPr sz="1900">
              <a:solidFill>
                <a:schemeClr val="dk2"/>
              </a:solidFill>
              <a:latin typeface="Calibri"/>
              <a:ea typeface="Calibri"/>
              <a:cs typeface="Calibri"/>
              <a:sym typeface="Calibri"/>
            </a:endParaRPr>
          </a:p>
          <a:p>
            <a:pPr indent="-349250" lvl="1" marL="914400" rtl="0" algn="l">
              <a:lnSpc>
                <a:spcPct val="102000"/>
              </a:lnSpc>
              <a:spcBef>
                <a:spcPts val="0"/>
              </a:spcBef>
              <a:spcAft>
                <a:spcPts val="0"/>
              </a:spcAft>
              <a:buClr>
                <a:schemeClr val="dk2"/>
              </a:buClr>
              <a:buSzPts val="1900"/>
              <a:buFont typeface="Calibri"/>
              <a:buChar char="○"/>
            </a:pPr>
            <a:r>
              <a:rPr lang="en-GB" sz="1900">
                <a:solidFill>
                  <a:schemeClr val="dk2"/>
                </a:solidFill>
                <a:latin typeface="Calibri"/>
                <a:ea typeface="Calibri"/>
                <a:cs typeface="Calibri"/>
                <a:sym typeface="Calibri"/>
              </a:rPr>
              <a:t>Few examples from other users</a:t>
            </a:r>
            <a:endParaRPr sz="1900">
              <a:solidFill>
                <a:schemeClr val="dk2"/>
              </a:solidFill>
              <a:latin typeface="Calibri"/>
              <a:ea typeface="Calibri"/>
              <a:cs typeface="Calibri"/>
              <a:sym typeface="Calibri"/>
            </a:endParaRPr>
          </a:p>
          <a:p>
            <a:pPr indent="-349250" lvl="0" marL="457200" rtl="0" algn="l">
              <a:lnSpc>
                <a:spcPct val="102000"/>
              </a:lnSpc>
              <a:spcBef>
                <a:spcPts val="0"/>
              </a:spcBef>
              <a:spcAft>
                <a:spcPts val="0"/>
              </a:spcAft>
              <a:buClr>
                <a:schemeClr val="dk2"/>
              </a:buClr>
              <a:buSzPts val="1900"/>
              <a:buFont typeface="Calibri"/>
              <a:buChar char="●"/>
            </a:pPr>
            <a:r>
              <a:rPr lang="en-GB" sz="1900">
                <a:solidFill>
                  <a:schemeClr val="dk2"/>
                </a:solidFill>
                <a:latin typeface="Calibri"/>
                <a:ea typeface="Calibri"/>
                <a:cs typeface="Calibri"/>
                <a:sym typeface="Calibri"/>
              </a:rPr>
              <a:t>Converted source compiled successfully</a:t>
            </a:r>
            <a:endParaRPr sz="1900">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311700" y="445025"/>
            <a:ext cx="42603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rgbClr val="000000"/>
                </a:solidFill>
              </a:rPr>
              <a:t>About me</a:t>
            </a:r>
            <a:endParaRPr b="1" sz="2800">
              <a:solidFill>
                <a:srgbClr val="000000"/>
              </a:solidFill>
            </a:endParaRPr>
          </a:p>
        </p:txBody>
      </p:sp>
      <p:pic>
        <p:nvPicPr>
          <p:cNvPr id="64" name="Google Shape;64;p14"/>
          <p:cNvPicPr preferRelativeResize="0"/>
          <p:nvPr/>
        </p:nvPicPr>
        <p:blipFill rotWithShape="1">
          <a:blip r:embed="rId3">
            <a:alphaModFix/>
          </a:blip>
          <a:srcRect b="20731" l="18161" r="40962" t="41018"/>
          <a:stretch/>
        </p:blipFill>
        <p:spPr>
          <a:xfrm>
            <a:off x="7153213" y="1611125"/>
            <a:ext cx="1213226" cy="1708201"/>
          </a:xfrm>
          <a:prstGeom prst="rect">
            <a:avLst/>
          </a:prstGeom>
          <a:noFill/>
          <a:ln>
            <a:noFill/>
          </a:ln>
        </p:spPr>
      </p:pic>
      <p:sp>
        <p:nvSpPr>
          <p:cNvPr id="65" name="Google Shape;65;p14"/>
          <p:cNvSpPr txBox="1"/>
          <p:nvPr/>
        </p:nvSpPr>
        <p:spPr>
          <a:xfrm>
            <a:off x="6811525" y="3225325"/>
            <a:ext cx="1896600" cy="7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u="sng">
                <a:solidFill>
                  <a:srgbClr val="1155CC"/>
                </a:solidFill>
                <a:hlinkClick r:id="rId4">
                  <a:extLst>
                    <a:ext uri="{A12FA001-AC4F-418D-AE19-62706E023703}">
                      <ahyp:hlinkClr val="tx"/>
                    </a:ext>
                  </a:extLst>
                </a:hlinkClick>
              </a:rPr>
              <a:t>dosarudaniel@gmail.com</a:t>
            </a:r>
            <a:endParaRPr>
              <a:solidFill>
                <a:srgbClr val="1155CC"/>
              </a:solidFill>
            </a:endParaRPr>
          </a:p>
          <a:p>
            <a:pPr indent="0" lvl="0" marL="0" rtl="0" algn="ctr">
              <a:spcBef>
                <a:spcPts val="0"/>
              </a:spcBef>
              <a:spcAft>
                <a:spcPts val="0"/>
              </a:spcAft>
              <a:buClr>
                <a:srgbClr val="000000"/>
              </a:buClr>
              <a:buSzPts val="1100"/>
              <a:buFont typeface="Arial"/>
              <a:buNone/>
            </a:pPr>
            <a:r>
              <a:rPr lang="en-GB" sz="900" u="sng">
                <a:solidFill>
                  <a:srgbClr val="1155CC"/>
                </a:solidFill>
                <a:hlinkClick r:id="rId5">
                  <a:extLst>
                    <a:ext uri="{A12FA001-AC4F-418D-AE19-62706E023703}">
                      <ahyp:hlinkClr val="tx"/>
                    </a:ext>
                  </a:extLst>
                </a:hlinkClick>
              </a:rPr>
              <a:t>Linkedin</a:t>
            </a:r>
            <a:r>
              <a:rPr lang="en-GB" sz="900">
                <a:solidFill>
                  <a:srgbClr val="000000"/>
                </a:solidFill>
              </a:rPr>
              <a:t>, </a:t>
            </a:r>
            <a:r>
              <a:rPr lang="en-GB" sz="900" u="sng">
                <a:solidFill>
                  <a:srgbClr val="1155CC"/>
                </a:solidFill>
                <a:hlinkClick r:id="rId6">
                  <a:extLst>
                    <a:ext uri="{A12FA001-AC4F-418D-AE19-62706E023703}">
                      <ahyp:hlinkClr val="tx"/>
                    </a:ext>
                  </a:extLst>
                </a:hlinkClick>
              </a:rPr>
              <a:t>Github</a:t>
            </a:r>
            <a:endParaRPr/>
          </a:p>
        </p:txBody>
      </p:sp>
      <p:sp>
        <p:nvSpPr>
          <p:cNvPr id="66" name="Google Shape;66;p14"/>
          <p:cNvSpPr txBox="1"/>
          <p:nvPr/>
        </p:nvSpPr>
        <p:spPr>
          <a:xfrm>
            <a:off x="311700" y="2114775"/>
            <a:ext cx="6278700" cy="2066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GB" sz="2000">
                <a:solidFill>
                  <a:schemeClr val="dk2"/>
                </a:solidFill>
              </a:rPr>
              <a:t>Master</a:t>
            </a:r>
            <a:r>
              <a:rPr lang="en-GB" sz="2000">
                <a:solidFill>
                  <a:schemeClr val="dk2"/>
                </a:solidFill>
              </a:rPr>
              <a:t> student in </a:t>
            </a:r>
            <a:r>
              <a:rPr lang="en-GB" sz="2000">
                <a:solidFill>
                  <a:schemeClr val="dk2"/>
                </a:solidFill>
                <a:highlight>
                  <a:srgbClr val="FFFFFF"/>
                </a:highlight>
              </a:rPr>
              <a:t>Computer Science at EPFL</a:t>
            </a:r>
            <a:endParaRPr sz="2000">
              <a:solidFill>
                <a:schemeClr val="dk2"/>
              </a:solidFill>
            </a:endParaRPr>
          </a:p>
          <a:p>
            <a:pPr indent="0" lvl="0" marL="457200" rtl="0" algn="l">
              <a:spcBef>
                <a:spcPts val="0"/>
              </a:spcBef>
              <a:spcAft>
                <a:spcPts val="0"/>
              </a:spcAft>
              <a:buNone/>
            </a:pPr>
            <a:r>
              <a:t/>
            </a:r>
            <a:endParaRPr sz="2000">
              <a:solidFill>
                <a:schemeClr val="dk2"/>
              </a:solidFill>
            </a:endParaRPr>
          </a:p>
          <a:p>
            <a:pPr indent="-355600" lvl="0" marL="457200" rtl="0" algn="l">
              <a:spcBef>
                <a:spcPts val="0"/>
              </a:spcBef>
              <a:spcAft>
                <a:spcPts val="0"/>
              </a:spcAft>
              <a:buClr>
                <a:schemeClr val="dk2"/>
              </a:buClr>
              <a:buSzPts val="2000"/>
              <a:buChar char="●"/>
            </a:pPr>
            <a:r>
              <a:rPr lang="en-GB" sz="2000">
                <a:solidFill>
                  <a:schemeClr val="dk2"/>
                </a:solidFill>
              </a:rPr>
              <a:t>Technical Student at CERN </a:t>
            </a:r>
            <a:endParaRPr sz="2000">
              <a:solidFill>
                <a:schemeClr val="dk2"/>
              </a:solidFill>
            </a:endParaRPr>
          </a:p>
          <a:p>
            <a:pPr indent="0" lvl="0" marL="457200" rtl="0" algn="l">
              <a:spcBef>
                <a:spcPts val="0"/>
              </a:spcBef>
              <a:spcAft>
                <a:spcPts val="0"/>
              </a:spcAft>
              <a:buNone/>
            </a:pPr>
            <a:r>
              <a:t/>
            </a:r>
            <a:endParaRPr sz="2000">
              <a:solidFill>
                <a:schemeClr val="dk2"/>
              </a:solidFill>
            </a:endParaRPr>
          </a:p>
          <a:p>
            <a:pPr indent="0" lvl="0" marL="0" rtl="0" algn="l">
              <a:lnSpc>
                <a:spcPct val="115000"/>
              </a:lnSpc>
              <a:spcBef>
                <a:spcPts val="0"/>
              </a:spcBef>
              <a:spcAft>
                <a:spcPts val="1600"/>
              </a:spcAft>
              <a:buNone/>
            </a:pPr>
            <a:r>
              <a:t/>
            </a:r>
            <a:endParaRPr sz="2000">
              <a:solidFill>
                <a:schemeClr val="dk2"/>
              </a:solidFill>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2500"/>
              <a:t>SYCL s</a:t>
            </a:r>
            <a:r>
              <a:rPr b="1" lang="en-GB" sz="2500"/>
              <a:t>tandard limitations</a:t>
            </a:r>
            <a:endParaRPr b="1" sz="2500"/>
          </a:p>
          <a:p>
            <a:pPr indent="0" lvl="0" marL="0" rtl="0" algn="l">
              <a:spcBef>
                <a:spcPts val="0"/>
              </a:spcBef>
              <a:spcAft>
                <a:spcPts val="0"/>
              </a:spcAft>
              <a:buNone/>
            </a:pPr>
            <a:r>
              <a:t/>
            </a:r>
            <a:endParaRPr b="1"/>
          </a:p>
        </p:txBody>
      </p:sp>
      <p:sp>
        <p:nvSpPr>
          <p:cNvPr id="286" name="Google Shape;286;p32"/>
          <p:cNvSpPr txBox="1"/>
          <p:nvPr>
            <p:ph idx="1" type="body"/>
          </p:nvPr>
        </p:nvSpPr>
        <p:spPr>
          <a:xfrm>
            <a:off x="311700" y="1406550"/>
            <a:ext cx="8520600" cy="2564400"/>
          </a:xfrm>
          <a:prstGeom prst="rect">
            <a:avLst/>
          </a:prstGeom>
        </p:spPr>
        <p:txBody>
          <a:bodyPr anchorCtr="0" anchor="t" bIns="91425" lIns="91425" spcFirstLastPara="1" rIns="91425" wrap="square" tIns="91425">
            <a:noAutofit/>
          </a:bodyPr>
          <a:lstStyle/>
          <a:p>
            <a:pPr indent="-342900" lvl="0" marL="914400" rtl="0" algn="l">
              <a:spcBef>
                <a:spcPts val="0"/>
              </a:spcBef>
              <a:spcAft>
                <a:spcPts val="0"/>
              </a:spcAft>
              <a:buSzPts val="1800"/>
              <a:buChar char="●"/>
            </a:pPr>
            <a:r>
              <a:rPr lang="en-GB"/>
              <a:t>SYCL kernel cannot </a:t>
            </a:r>
            <a:r>
              <a:rPr lang="en-GB"/>
              <a:t>call a virtual function</a:t>
            </a:r>
            <a:endParaRPr/>
          </a:p>
          <a:p>
            <a:pPr indent="-317500" lvl="1" marL="1371600" rtl="0" algn="l">
              <a:spcBef>
                <a:spcPts val="0"/>
              </a:spcBef>
              <a:spcAft>
                <a:spcPts val="0"/>
              </a:spcAft>
              <a:buSzPts val="1400"/>
              <a:buChar char="○"/>
            </a:pPr>
            <a:r>
              <a:rPr lang="en-GB" sz="1500"/>
              <a:t>Addressed by adding a non-virtual dispatch layer in AdePT </a:t>
            </a:r>
            <a:r>
              <a:rPr lang="en-GB" sz="1700">
                <a:solidFill>
                  <a:srgbClr val="202124"/>
                </a:solidFill>
                <a:highlight>
                  <a:schemeClr val="lt1"/>
                </a:highlight>
              </a:rPr>
              <a:t>✅</a:t>
            </a:r>
            <a:endParaRPr sz="1500"/>
          </a:p>
          <a:p>
            <a:pPr indent="-342900" lvl="0" marL="914400" rtl="0" algn="l">
              <a:spcBef>
                <a:spcPts val="0"/>
              </a:spcBef>
              <a:spcAft>
                <a:spcPts val="0"/>
              </a:spcAft>
              <a:buSzPts val="1800"/>
              <a:buChar char="●"/>
            </a:pPr>
            <a:r>
              <a:rPr lang="en-GB"/>
              <a:t>SYCL kernel cannot </a:t>
            </a:r>
            <a:r>
              <a:rPr lang="en-GB"/>
              <a:t>use a non-const global variable</a:t>
            </a:r>
            <a:endParaRPr/>
          </a:p>
          <a:p>
            <a:pPr indent="-317500" lvl="1" marL="1371600" rtl="0" algn="l">
              <a:spcBef>
                <a:spcPts val="0"/>
              </a:spcBef>
              <a:spcAft>
                <a:spcPts val="0"/>
              </a:spcAft>
              <a:buSzPts val="1400"/>
              <a:buChar char="○"/>
            </a:pPr>
            <a:r>
              <a:rPr lang="en-GB" sz="1500"/>
              <a:t>Added the variables as kernel parameters </a:t>
            </a:r>
            <a:r>
              <a:rPr lang="en-GB" sz="1700">
                <a:solidFill>
                  <a:srgbClr val="202124"/>
                </a:solidFill>
                <a:highlight>
                  <a:schemeClr val="lt1"/>
                </a:highlight>
              </a:rPr>
              <a:t>✅</a:t>
            </a:r>
            <a:endParaRPr sz="1500"/>
          </a:p>
          <a:p>
            <a:pPr indent="-342900" lvl="0" marL="914400" rtl="0" algn="l">
              <a:spcBef>
                <a:spcPts val="0"/>
              </a:spcBef>
              <a:spcAft>
                <a:spcPts val="0"/>
              </a:spcAft>
              <a:buSzPts val="1800"/>
              <a:buChar char="●"/>
            </a:pPr>
            <a:r>
              <a:rPr lang="en-GB"/>
              <a:t>SYCL kernel cannot </a:t>
            </a:r>
            <a:r>
              <a:rPr lang="en-GB"/>
              <a:t>call through a function pointer </a:t>
            </a:r>
            <a:endParaRPr/>
          </a:p>
          <a:p>
            <a:pPr indent="-317500" lvl="1" marL="1371600" rtl="0" algn="l">
              <a:spcBef>
                <a:spcPts val="0"/>
              </a:spcBef>
              <a:spcAft>
                <a:spcPts val="0"/>
              </a:spcAft>
              <a:buSzPts val="1400"/>
              <a:buChar char="○"/>
            </a:pPr>
            <a:r>
              <a:rPr lang="en-GB" sz="1500"/>
              <a:t>Some abstract classes were converted to concrete classes </a:t>
            </a:r>
            <a:r>
              <a:rPr lang="en-GB" sz="1700">
                <a:solidFill>
                  <a:srgbClr val="202124"/>
                </a:solidFill>
                <a:highlight>
                  <a:schemeClr val="lt1"/>
                </a:highlight>
              </a:rPr>
              <a:t>✅</a:t>
            </a:r>
            <a:endParaRPr sz="1700">
              <a:solidFill>
                <a:srgbClr val="202124"/>
              </a:solidFill>
              <a:highlight>
                <a:schemeClr val="lt1"/>
              </a:highlight>
            </a:endParaRPr>
          </a:p>
          <a:p>
            <a:pPr indent="-355600" lvl="0" marL="914400" rtl="0" algn="l">
              <a:spcBef>
                <a:spcPts val="0"/>
              </a:spcBef>
              <a:spcAft>
                <a:spcPts val="0"/>
              </a:spcAft>
              <a:buSzPts val="2000"/>
              <a:buChar char="●"/>
            </a:pPr>
            <a:r>
              <a:rPr lang="en-GB">
                <a:highlight>
                  <a:schemeClr val="lt1"/>
                </a:highlight>
              </a:rPr>
              <a:t>M</a:t>
            </a:r>
            <a:r>
              <a:rPr lang="en-GB">
                <a:highlight>
                  <a:schemeClr val="lt1"/>
                </a:highlight>
              </a:rPr>
              <a:t>ath functions in the kernel must be used from sycl:: namespace</a:t>
            </a:r>
            <a:endParaRPr>
              <a:highlight>
                <a:schemeClr val="lt1"/>
              </a:highlight>
            </a:endParaRPr>
          </a:p>
          <a:p>
            <a:pPr indent="-317500" lvl="1" marL="1371600" rtl="0" algn="l">
              <a:spcBef>
                <a:spcPts val="0"/>
              </a:spcBef>
              <a:spcAft>
                <a:spcPts val="0"/>
              </a:spcAft>
              <a:buSzPts val="1400"/>
              <a:buChar char="○"/>
            </a:pPr>
            <a:r>
              <a:rPr lang="en-GB" sz="1500">
                <a:highlight>
                  <a:schemeClr val="lt1"/>
                </a:highlight>
              </a:rPr>
              <a:t>Using preprocessor macros </a:t>
            </a:r>
            <a:r>
              <a:rPr lang="en-GB" sz="1700">
                <a:solidFill>
                  <a:srgbClr val="202124"/>
                </a:solidFill>
                <a:highlight>
                  <a:schemeClr val="lt1"/>
                </a:highlight>
              </a:rPr>
              <a:t>✅</a:t>
            </a:r>
            <a:endParaRPr sz="1700">
              <a:highlight>
                <a:schemeClr val="lt1"/>
              </a:highlight>
            </a:endParaRPr>
          </a:p>
        </p:txBody>
      </p:sp>
      <p:sp>
        <p:nvSpPr>
          <p:cNvPr id="287" name="Google Shape;28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3"/>
          <p:cNvSpPr txBox="1"/>
          <p:nvPr>
            <p:ph type="title"/>
          </p:nvPr>
        </p:nvSpPr>
        <p:spPr>
          <a:xfrm>
            <a:off x="311700" y="2806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Using m</a:t>
            </a:r>
            <a:r>
              <a:rPr b="1" lang="en-GB"/>
              <a:t>ath functions from std::</a:t>
            </a:r>
            <a:endParaRPr b="1"/>
          </a:p>
        </p:txBody>
      </p:sp>
      <p:sp>
        <p:nvSpPr>
          <p:cNvPr id="293" name="Google Shape;293;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94" name="Google Shape;294;p33"/>
          <p:cNvSpPr txBox="1"/>
          <p:nvPr/>
        </p:nvSpPr>
        <p:spPr>
          <a:xfrm>
            <a:off x="470575" y="920300"/>
            <a:ext cx="84528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t>Calling std:: math function in the SYCL kernel:</a:t>
            </a:r>
            <a:endParaRPr sz="1500"/>
          </a:p>
          <a:p>
            <a:pPr indent="0" lvl="0" marL="457200" rtl="0" algn="l">
              <a:spcBef>
                <a:spcPts val="0"/>
              </a:spcBef>
              <a:spcAft>
                <a:spcPts val="0"/>
              </a:spcAft>
              <a:buClr>
                <a:schemeClr val="dk1"/>
              </a:buClr>
              <a:buSzPts val="1100"/>
              <a:buFont typeface="Arial"/>
              <a:buNone/>
            </a:pPr>
            <a:r>
              <a:rPr b="1" lang="en-GB">
                <a:solidFill>
                  <a:srgbClr val="FF0000"/>
                </a:solidFill>
                <a:latin typeface="Courier New"/>
                <a:ea typeface="Courier New"/>
                <a:cs typeface="Courier New"/>
                <a:sym typeface="Courier New"/>
              </a:rPr>
              <a:t>fatal error</a:t>
            </a:r>
            <a:r>
              <a:rPr b="1" lang="en-GB">
                <a:latin typeface="Courier New"/>
                <a:ea typeface="Courier New"/>
                <a:cs typeface="Courier New"/>
                <a:sym typeface="Courier New"/>
              </a:rPr>
              <a:t>: error in backend: Undefined external symbol "log"</a:t>
            </a:r>
            <a:endParaRPr b="1">
              <a:latin typeface="Courier New"/>
              <a:ea typeface="Courier New"/>
              <a:cs typeface="Courier New"/>
              <a:sym typeface="Courier New"/>
            </a:endParaRPr>
          </a:p>
          <a:p>
            <a:pPr indent="0" lvl="0" marL="457200" rtl="0" algn="l">
              <a:spcBef>
                <a:spcPts val="0"/>
              </a:spcBef>
              <a:spcAft>
                <a:spcPts val="0"/>
              </a:spcAft>
              <a:buClr>
                <a:schemeClr val="dk1"/>
              </a:buClr>
              <a:buSzPts val="1100"/>
              <a:buFont typeface="Arial"/>
              <a:buNone/>
            </a:pPr>
            <a:r>
              <a:rPr b="1" lang="en-GB">
                <a:latin typeface="Courier New"/>
                <a:ea typeface="Courier New"/>
                <a:cs typeface="Courier New"/>
                <a:sym typeface="Courier New"/>
              </a:rPr>
              <a:t>clang-13: </a:t>
            </a:r>
            <a:r>
              <a:rPr b="1" lang="en-GB">
                <a:solidFill>
                  <a:srgbClr val="FF0000"/>
                </a:solidFill>
                <a:latin typeface="Courier New"/>
                <a:ea typeface="Courier New"/>
                <a:cs typeface="Courier New"/>
                <a:sym typeface="Courier New"/>
              </a:rPr>
              <a:t>error</a:t>
            </a:r>
            <a:r>
              <a:rPr b="1" lang="en-GB">
                <a:latin typeface="Courier New"/>
                <a:ea typeface="Courier New"/>
                <a:cs typeface="Courier New"/>
                <a:sym typeface="Courier New"/>
              </a:rPr>
              <a:t>: clang frontend command failed with exit code 70</a:t>
            </a:r>
            <a:endParaRPr b="1">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i="1" lang="en-GB" sz="1500"/>
              <a:t>or</a:t>
            </a:r>
            <a:endParaRPr i="1" sz="1500"/>
          </a:p>
          <a:p>
            <a:pPr indent="0" lvl="0" marL="457200" rtl="0" algn="l">
              <a:spcBef>
                <a:spcPts val="0"/>
              </a:spcBef>
              <a:spcAft>
                <a:spcPts val="0"/>
              </a:spcAft>
              <a:buClr>
                <a:schemeClr val="dk1"/>
              </a:buClr>
              <a:buSzPts val="1100"/>
              <a:buFont typeface="Arial"/>
              <a:buNone/>
            </a:pPr>
            <a:r>
              <a:rPr b="1" lang="en-GB">
                <a:latin typeface="Courier New"/>
                <a:ea typeface="Courier New"/>
                <a:cs typeface="Courier New"/>
                <a:sym typeface="Courier New"/>
              </a:rPr>
              <a:t>fatal error: error in backend: Cannot select: t53: f64 = fcos t52</a:t>
            </a:r>
            <a:endParaRPr b="1">
              <a:latin typeface="Courier New"/>
              <a:ea typeface="Courier New"/>
              <a:cs typeface="Courier New"/>
              <a:sym typeface="Courier New"/>
            </a:endParaRPr>
          </a:p>
          <a:p>
            <a:pPr indent="0" lvl="0" marL="457200" rtl="0" algn="l">
              <a:spcBef>
                <a:spcPts val="0"/>
              </a:spcBef>
              <a:spcAft>
                <a:spcPts val="0"/>
              </a:spcAft>
              <a:buClr>
                <a:schemeClr val="dk1"/>
              </a:buClr>
              <a:buSzPts val="1100"/>
              <a:buFont typeface="Arial"/>
              <a:buNone/>
            </a:pPr>
            <a:r>
              <a:rPr b="1" lang="en-GB">
                <a:latin typeface="Courier New"/>
                <a:ea typeface="Courier New"/>
                <a:cs typeface="Courier New"/>
                <a:sym typeface="Courier New"/>
              </a:rPr>
              <a:t>  t52: f64 = fdiv t51, t37</a:t>
            </a:r>
            <a:endParaRPr b="1">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b="1">
              <a:latin typeface="Courier New"/>
              <a:ea typeface="Courier New"/>
              <a:cs typeface="Courier New"/>
              <a:sym typeface="Courier New"/>
            </a:endParaRPr>
          </a:p>
          <a:p>
            <a:pPr indent="0" lvl="0" marL="0" rtl="0" algn="l">
              <a:spcBef>
                <a:spcPts val="0"/>
              </a:spcBef>
              <a:spcAft>
                <a:spcPts val="0"/>
              </a:spcAft>
              <a:buNone/>
            </a:pPr>
            <a:r>
              <a:t/>
            </a:r>
            <a:endParaRPr/>
          </a:p>
        </p:txBody>
      </p:sp>
      <p:sp>
        <p:nvSpPr>
          <p:cNvPr id="295" name="Google Shape;295;p33"/>
          <p:cNvSpPr txBox="1"/>
          <p:nvPr/>
        </p:nvSpPr>
        <p:spPr>
          <a:xfrm>
            <a:off x="3083575" y="4820400"/>
            <a:ext cx="3226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GB" sz="1200">
                <a:solidFill>
                  <a:schemeClr val="dk1"/>
                </a:solidFill>
                <a:latin typeface="Courier New"/>
                <a:ea typeface="Courier New"/>
                <a:cs typeface="Courier New"/>
                <a:sym typeface="Courier New"/>
              </a:rPr>
              <a:t>Reported on </a:t>
            </a:r>
            <a:r>
              <a:rPr b="1" lang="en-GB" sz="1200" u="sng">
                <a:solidFill>
                  <a:schemeClr val="accent5"/>
                </a:solidFill>
                <a:latin typeface="Courier New"/>
                <a:ea typeface="Courier New"/>
                <a:cs typeface="Courier New"/>
                <a:sym typeface="Courier New"/>
                <a:hlinkClick r:id="rId3">
                  <a:extLst>
                    <a:ext uri="{A12FA001-AC4F-418D-AE19-62706E023703}">
                      <ahyp:hlinkClr val="tx"/>
                    </a:ext>
                  </a:extLst>
                </a:hlinkClick>
              </a:rPr>
              <a:t>github</a:t>
            </a:r>
            <a:endParaRPr sz="900"/>
          </a:p>
        </p:txBody>
      </p:sp>
      <p:pic>
        <p:nvPicPr>
          <p:cNvPr id="296" name="Google Shape;296;p33"/>
          <p:cNvPicPr preferRelativeResize="0"/>
          <p:nvPr/>
        </p:nvPicPr>
        <p:blipFill>
          <a:blip r:embed="rId4">
            <a:alphaModFix/>
          </a:blip>
          <a:stretch>
            <a:fillRect/>
          </a:stretch>
        </p:blipFill>
        <p:spPr>
          <a:xfrm>
            <a:off x="925100" y="2699750"/>
            <a:ext cx="2658924" cy="971175"/>
          </a:xfrm>
          <a:prstGeom prst="rect">
            <a:avLst/>
          </a:prstGeom>
          <a:noFill/>
          <a:ln>
            <a:noFill/>
          </a:ln>
        </p:spPr>
      </p:pic>
      <p:pic>
        <p:nvPicPr>
          <p:cNvPr id="297" name="Google Shape;297;p33"/>
          <p:cNvPicPr preferRelativeResize="0"/>
          <p:nvPr/>
        </p:nvPicPr>
        <p:blipFill>
          <a:blip r:embed="rId5">
            <a:alphaModFix/>
          </a:blip>
          <a:stretch>
            <a:fillRect/>
          </a:stretch>
        </p:blipFill>
        <p:spPr>
          <a:xfrm>
            <a:off x="4841475" y="2119725"/>
            <a:ext cx="3424520" cy="2131217"/>
          </a:xfrm>
          <a:prstGeom prst="rect">
            <a:avLst/>
          </a:prstGeom>
          <a:noFill/>
          <a:ln>
            <a:noFill/>
          </a:ln>
        </p:spPr>
      </p:pic>
      <p:cxnSp>
        <p:nvCxnSpPr>
          <p:cNvPr id="298" name="Google Shape;298;p33"/>
          <p:cNvCxnSpPr>
            <a:stCxn id="296" idx="3"/>
            <a:endCxn id="297" idx="1"/>
          </p:cNvCxnSpPr>
          <p:nvPr/>
        </p:nvCxnSpPr>
        <p:spPr>
          <a:xfrm>
            <a:off x="3584024" y="3185338"/>
            <a:ext cx="1257600" cy="0"/>
          </a:xfrm>
          <a:prstGeom prst="straightConnector1">
            <a:avLst/>
          </a:prstGeom>
          <a:noFill/>
          <a:ln cap="flat" cmpd="sng" w="9525">
            <a:solidFill>
              <a:schemeClr val="dk2"/>
            </a:solidFill>
            <a:prstDash val="solid"/>
            <a:round/>
            <a:headEnd len="med" w="med" type="none"/>
            <a:tailEnd len="med" w="med" type="triangle"/>
          </a:ln>
        </p:spPr>
      </p:cxnSp>
      <p:sp>
        <p:nvSpPr>
          <p:cNvPr id="299" name="Google Shape;299;p33"/>
          <p:cNvSpPr txBox="1"/>
          <p:nvPr/>
        </p:nvSpPr>
        <p:spPr>
          <a:xfrm>
            <a:off x="877250" y="2389975"/>
            <a:ext cx="188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u="sng">
                <a:solidFill>
                  <a:schemeClr val="hlink"/>
                </a:solidFill>
                <a:hlinkClick r:id="rId6"/>
              </a:rPr>
              <a:t>test12.cpp</a:t>
            </a:r>
            <a:endParaRPr/>
          </a:p>
        </p:txBody>
      </p:sp>
      <p:sp>
        <p:nvSpPr>
          <p:cNvPr id="300" name="Google Shape;300;p33"/>
          <p:cNvSpPr txBox="1"/>
          <p:nvPr/>
        </p:nvSpPr>
        <p:spPr>
          <a:xfrm>
            <a:off x="340000" y="3730725"/>
            <a:ext cx="4139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rPr>
              <a:t>M</a:t>
            </a:r>
            <a:r>
              <a:rPr lang="en-GB" sz="1200">
                <a:solidFill>
                  <a:schemeClr val="dk1"/>
                </a:solidFill>
              </a:rPr>
              <a:t>ath functions which needed this hack:</a:t>
            </a:r>
            <a:endParaRPr sz="1200">
              <a:solidFill>
                <a:schemeClr val="dk1"/>
              </a:solidFill>
            </a:endParaRPr>
          </a:p>
          <a:p>
            <a:pPr indent="0" lvl="0" marL="0" rtl="0" algn="l">
              <a:spcBef>
                <a:spcPts val="0"/>
              </a:spcBef>
              <a:spcAft>
                <a:spcPts val="0"/>
              </a:spcAft>
              <a:buNone/>
            </a:pPr>
            <a:r>
              <a:rPr b="1" lang="en-GB" sz="1200">
                <a:solidFill>
                  <a:schemeClr val="dk1"/>
                </a:solidFill>
                <a:latin typeface="Courier New"/>
                <a:ea typeface="Courier New"/>
                <a:cs typeface="Courier New"/>
                <a:sym typeface="Courier New"/>
              </a:rPr>
              <a:t>log, exp, cos, sin, pow, frexp, ldexp, modf</a:t>
            </a:r>
            <a:endParaRPr b="1" sz="12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GB" sz="1200">
                <a:solidFill>
                  <a:schemeClr val="dk1"/>
                </a:solidFill>
              </a:rPr>
              <a:t>Other functions which did not need this hack:</a:t>
            </a:r>
            <a:endParaRPr sz="1200">
              <a:solidFill>
                <a:schemeClr val="dk1"/>
              </a:solidFill>
            </a:endParaRPr>
          </a:p>
          <a:p>
            <a:pPr indent="0" lvl="0" marL="0" rtl="0" algn="l">
              <a:spcBef>
                <a:spcPts val="0"/>
              </a:spcBef>
              <a:spcAft>
                <a:spcPts val="0"/>
              </a:spcAft>
              <a:buNone/>
            </a:pPr>
            <a:r>
              <a:rPr b="1" lang="en-GB" sz="1200">
                <a:solidFill>
                  <a:schemeClr val="dk1"/>
                </a:solidFill>
                <a:latin typeface="Courier New"/>
                <a:ea typeface="Courier New"/>
                <a:cs typeface="Courier New"/>
                <a:sym typeface="Courier New"/>
              </a:rPr>
              <a:t>abs, fabs, sqrt</a:t>
            </a:r>
            <a:endParaRPr b="1" sz="1200">
              <a:solidFill>
                <a:schemeClr val="dk1"/>
              </a:solidFill>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06" name="Google Shape;306;p34"/>
          <p:cNvSpPr/>
          <p:nvPr/>
        </p:nvSpPr>
        <p:spPr>
          <a:xfrm>
            <a:off x="1861250" y="3286225"/>
            <a:ext cx="2091600" cy="137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GB"/>
              <a:t>oneAdePT</a:t>
            </a:r>
            <a:endParaRPr/>
          </a:p>
          <a:p>
            <a:pPr indent="0" lvl="0" marL="0" rtl="0" algn="ctr">
              <a:spcBef>
                <a:spcPts val="0"/>
              </a:spcBef>
              <a:spcAft>
                <a:spcPts val="0"/>
              </a:spcAft>
              <a:buNone/>
            </a:pPr>
            <a:r>
              <a:rPr lang="en-GB"/>
              <a:t>SYCL application</a:t>
            </a:r>
            <a:endParaRPr/>
          </a:p>
        </p:txBody>
      </p:sp>
      <p:sp>
        <p:nvSpPr>
          <p:cNvPr id="307" name="Google Shape;307;p34"/>
          <p:cNvSpPr/>
          <p:nvPr/>
        </p:nvSpPr>
        <p:spPr>
          <a:xfrm>
            <a:off x="4826350" y="3241925"/>
            <a:ext cx="2091600" cy="1377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AdePT</a:t>
            </a:r>
            <a:br>
              <a:rPr lang="en-GB"/>
            </a:br>
            <a:r>
              <a:rPr lang="en-GB"/>
              <a:t>non </a:t>
            </a:r>
            <a:r>
              <a:rPr lang="en-GB"/>
              <a:t>SYCL application</a:t>
            </a:r>
            <a:endParaRPr/>
          </a:p>
        </p:txBody>
      </p:sp>
      <p:cxnSp>
        <p:nvCxnSpPr>
          <p:cNvPr id="308" name="Google Shape;308;p34"/>
          <p:cNvCxnSpPr>
            <a:stCxn id="309" idx="2"/>
            <a:endCxn id="306" idx="0"/>
          </p:cNvCxnSpPr>
          <p:nvPr/>
        </p:nvCxnSpPr>
        <p:spPr>
          <a:xfrm flipH="1">
            <a:off x="2907175" y="2411950"/>
            <a:ext cx="1530000" cy="874200"/>
          </a:xfrm>
          <a:prstGeom prst="straightConnector1">
            <a:avLst/>
          </a:prstGeom>
          <a:noFill/>
          <a:ln cap="flat" cmpd="sng" w="9525">
            <a:solidFill>
              <a:schemeClr val="dk2"/>
            </a:solidFill>
            <a:prstDash val="solid"/>
            <a:round/>
            <a:headEnd len="med" w="med" type="none"/>
            <a:tailEnd len="med" w="med" type="triangle"/>
          </a:ln>
        </p:spPr>
      </p:cxnSp>
      <p:sp>
        <p:nvSpPr>
          <p:cNvPr id="310" name="Google Shape;310;p34"/>
          <p:cNvSpPr/>
          <p:nvPr/>
        </p:nvSpPr>
        <p:spPr>
          <a:xfrm>
            <a:off x="3871975" y="1318575"/>
            <a:ext cx="1274950" cy="961650"/>
          </a:xfrm>
          <a:prstGeom prst="flowChartPunchedCar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G4HepEm</a:t>
            </a:r>
            <a:endParaRPr/>
          </a:p>
          <a:p>
            <a:pPr indent="0" lvl="0" marL="0" rtl="0" algn="ctr">
              <a:spcBef>
                <a:spcPts val="0"/>
              </a:spcBef>
              <a:spcAft>
                <a:spcPts val="0"/>
              </a:spcAft>
              <a:buNone/>
            </a:pPr>
            <a:r>
              <a:rPr lang="en-GB"/>
              <a:t>header files</a:t>
            </a:r>
            <a:endParaRPr/>
          </a:p>
        </p:txBody>
      </p:sp>
      <p:cxnSp>
        <p:nvCxnSpPr>
          <p:cNvPr id="311" name="Google Shape;311;p34"/>
          <p:cNvCxnSpPr>
            <a:stCxn id="309" idx="2"/>
            <a:endCxn id="307" idx="0"/>
          </p:cNvCxnSpPr>
          <p:nvPr/>
        </p:nvCxnSpPr>
        <p:spPr>
          <a:xfrm>
            <a:off x="4437175" y="2411950"/>
            <a:ext cx="1434900" cy="830100"/>
          </a:xfrm>
          <a:prstGeom prst="straightConnector1">
            <a:avLst/>
          </a:prstGeom>
          <a:noFill/>
          <a:ln cap="flat" cmpd="sng" w="9525">
            <a:solidFill>
              <a:schemeClr val="dk2"/>
            </a:solidFill>
            <a:prstDash val="solid"/>
            <a:round/>
            <a:headEnd len="med" w="med" type="none"/>
            <a:tailEnd len="med" w="med" type="triangle"/>
          </a:ln>
        </p:spPr>
      </p:cxnSp>
      <p:sp>
        <p:nvSpPr>
          <p:cNvPr id="309" name="Google Shape;309;p34"/>
          <p:cNvSpPr/>
          <p:nvPr/>
        </p:nvSpPr>
        <p:spPr>
          <a:xfrm>
            <a:off x="3799700" y="1450300"/>
            <a:ext cx="1274950" cy="961650"/>
          </a:xfrm>
          <a:prstGeom prst="flowChartPunchedCar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t>G4HepEm</a:t>
            </a:r>
            <a:endParaRPr/>
          </a:p>
          <a:p>
            <a:pPr indent="0" lvl="0" marL="0" rtl="0" algn="ctr">
              <a:spcBef>
                <a:spcPts val="0"/>
              </a:spcBef>
              <a:spcAft>
                <a:spcPts val="0"/>
              </a:spcAft>
              <a:buNone/>
            </a:pPr>
            <a:r>
              <a:rPr lang="en-GB"/>
              <a:t>header files</a:t>
            </a:r>
            <a:endParaRPr/>
          </a:p>
        </p:txBody>
      </p:sp>
      <p:sp>
        <p:nvSpPr>
          <p:cNvPr id="312" name="Google Shape;312;p34"/>
          <p:cNvSpPr txBox="1"/>
          <p:nvPr/>
        </p:nvSpPr>
        <p:spPr>
          <a:xfrm>
            <a:off x="638275" y="358475"/>
            <a:ext cx="6250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500"/>
              <a:t>Usage of std:: math function (context)</a:t>
            </a:r>
            <a:endParaRPr b="1" sz="2500"/>
          </a:p>
        </p:txBody>
      </p:sp>
      <p:sp>
        <p:nvSpPr>
          <p:cNvPr id="313" name="Google Shape;313;p34"/>
          <p:cNvSpPr txBox="1"/>
          <p:nvPr/>
        </p:nvSpPr>
        <p:spPr>
          <a:xfrm>
            <a:off x="5433600" y="1662425"/>
            <a:ext cx="160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a:t>
            </a:r>
            <a:r>
              <a:rPr lang="en-GB" strike="sngStrike"/>
              <a:t>std::</a:t>
            </a:r>
            <a:r>
              <a:rPr lang="en-GB"/>
              <a:t> math calls)</a:t>
            </a:r>
            <a:endParaRPr/>
          </a:p>
        </p:txBody>
      </p:sp>
      <p:sp>
        <p:nvSpPr>
          <p:cNvPr id="314" name="Google Shape;314;p34"/>
          <p:cNvSpPr txBox="1"/>
          <p:nvPr/>
        </p:nvSpPr>
        <p:spPr>
          <a:xfrm>
            <a:off x="1861250" y="3417875"/>
            <a:ext cx="2091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a:solidFill>
                  <a:schemeClr val="dk1"/>
                </a:solidFill>
              </a:rPr>
              <a:t>#preprocessor macros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5"/>
          <p:cNvSpPr txBox="1"/>
          <p:nvPr>
            <p:ph type="title"/>
          </p:nvPr>
        </p:nvSpPr>
        <p:spPr>
          <a:xfrm>
            <a:off x="311700" y="3207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Limitations: supporting a 3rd party library (1)</a:t>
            </a:r>
            <a:endParaRPr b="1"/>
          </a:p>
        </p:txBody>
      </p:sp>
      <p:sp>
        <p:nvSpPr>
          <p:cNvPr id="320" name="Google Shape;320;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21" name="Google Shape;321;p35"/>
          <p:cNvSpPr txBox="1"/>
          <p:nvPr/>
        </p:nvSpPr>
        <p:spPr>
          <a:xfrm>
            <a:off x="311700" y="4420225"/>
            <a:ext cx="759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22" name="Google Shape;322;p35"/>
          <p:cNvSpPr txBox="1"/>
          <p:nvPr/>
        </p:nvSpPr>
        <p:spPr>
          <a:xfrm>
            <a:off x="361590" y="2264188"/>
            <a:ext cx="109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test.cpp</a:t>
            </a:r>
            <a:endParaRPr/>
          </a:p>
        </p:txBody>
      </p:sp>
      <p:sp>
        <p:nvSpPr>
          <p:cNvPr id="323" name="Google Shape;323;p35"/>
          <p:cNvSpPr txBox="1"/>
          <p:nvPr/>
        </p:nvSpPr>
        <p:spPr>
          <a:xfrm>
            <a:off x="52041" y="1112363"/>
            <a:ext cx="124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basic_add</a:t>
            </a:r>
            <a:r>
              <a:rPr lang="en-GB"/>
              <a:t>.cu</a:t>
            </a:r>
            <a:endParaRPr/>
          </a:p>
        </p:txBody>
      </p:sp>
      <p:sp>
        <p:nvSpPr>
          <p:cNvPr id="324" name="Google Shape;324;p35"/>
          <p:cNvSpPr txBox="1"/>
          <p:nvPr/>
        </p:nvSpPr>
        <p:spPr>
          <a:xfrm>
            <a:off x="7863100" y="1688288"/>
            <a:ext cx="1243200" cy="400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rgbClr val="FF0000"/>
                </a:solidFill>
              </a:rPr>
              <a:t>basic_add</a:t>
            </a:r>
            <a:r>
              <a:rPr b="1" lang="en-GB">
                <a:solidFill>
                  <a:srgbClr val="FF0000"/>
                </a:solidFill>
              </a:rPr>
              <a:t>.o</a:t>
            </a:r>
            <a:endParaRPr b="1">
              <a:solidFill>
                <a:srgbClr val="FF0000"/>
              </a:solidFill>
            </a:endParaRPr>
          </a:p>
        </p:txBody>
      </p:sp>
      <p:cxnSp>
        <p:nvCxnSpPr>
          <p:cNvPr id="325" name="Google Shape;325;p35"/>
          <p:cNvCxnSpPr>
            <a:stCxn id="326" idx="3"/>
            <a:endCxn id="324" idx="1"/>
          </p:cNvCxnSpPr>
          <p:nvPr/>
        </p:nvCxnSpPr>
        <p:spPr>
          <a:xfrm>
            <a:off x="3899050" y="1888388"/>
            <a:ext cx="3964200" cy="0"/>
          </a:xfrm>
          <a:prstGeom prst="straightConnector1">
            <a:avLst/>
          </a:prstGeom>
          <a:noFill/>
          <a:ln cap="flat" cmpd="sng" w="9525">
            <a:solidFill>
              <a:schemeClr val="dk1"/>
            </a:solidFill>
            <a:prstDash val="solid"/>
            <a:round/>
            <a:headEnd len="med" w="med" type="none"/>
            <a:tailEnd len="med" w="med" type="triangle"/>
          </a:ln>
        </p:spPr>
      </p:cxnSp>
      <p:sp>
        <p:nvSpPr>
          <p:cNvPr id="327" name="Google Shape;327;p35"/>
          <p:cNvSpPr txBox="1"/>
          <p:nvPr/>
        </p:nvSpPr>
        <p:spPr>
          <a:xfrm>
            <a:off x="361600" y="3602950"/>
            <a:ext cx="8364300" cy="149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100">
                <a:solidFill>
                  <a:srgbClr val="222222"/>
                </a:solidFill>
                <a:highlight>
                  <a:srgbClr val="FFFFFF"/>
                </a:highlight>
              </a:rPr>
              <a:t>$ clang++ test.cpp </a:t>
            </a:r>
            <a:r>
              <a:rPr b="1" i="1" lang="en-GB" sz="1100">
                <a:solidFill>
                  <a:srgbClr val="FF0000"/>
                </a:solidFill>
                <a:highlight>
                  <a:srgbClr val="FFFFFF"/>
                </a:highlight>
              </a:rPr>
              <a:t>basic_add.o</a:t>
            </a:r>
            <a:r>
              <a:rPr i="1" lang="en-GB" sz="1100">
                <a:solidFill>
                  <a:srgbClr val="FF0000"/>
                </a:solidFill>
                <a:highlight>
                  <a:srgbClr val="FFFFFF"/>
                </a:highlight>
              </a:rPr>
              <a:t> </a:t>
            </a:r>
            <a:r>
              <a:rPr i="1" lang="en-GB" sz="1100">
                <a:solidFill>
                  <a:srgbClr val="222222"/>
                </a:solidFill>
                <a:highlight>
                  <a:srgbClr val="FFFFFF"/>
                </a:highlight>
              </a:rPr>
              <a:t>-fsycl -fsycl-unnamed-lambda -fsycl-targets=nvptx64-nvidia-cuda-sycldevice</a:t>
            </a:r>
            <a:endParaRPr i="1" sz="1100">
              <a:solidFill>
                <a:srgbClr val="222222"/>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l">
              <a:lnSpc>
                <a:spcPct val="135714"/>
              </a:lnSpc>
              <a:spcBef>
                <a:spcPts val="0"/>
              </a:spcBef>
              <a:spcAft>
                <a:spcPts val="0"/>
              </a:spcAft>
              <a:buNone/>
            </a:pPr>
            <a:r>
              <a:rPr b="1" lang="en-GB" sz="1200">
                <a:latin typeface="Courier New"/>
                <a:ea typeface="Courier New"/>
                <a:cs typeface="Courier New"/>
                <a:sym typeface="Courier New"/>
              </a:rPr>
              <a:t>Linking </a:t>
            </a:r>
            <a:r>
              <a:rPr b="1" lang="en-GB" sz="1200">
                <a:solidFill>
                  <a:srgbClr val="FF0000"/>
                </a:solidFill>
                <a:latin typeface="Courier New"/>
                <a:ea typeface="Courier New"/>
                <a:cs typeface="Courier New"/>
                <a:sym typeface="Courier New"/>
              </a:rPr>
              <a:t>error</a:t>
            </a:r>
            <a:r>
              <a:rPr b="1" lang="en-GB" sz="1200">
                <a:latin typeface="Courier New"/>
                <a:ea typeface="Courier New"/>
                <a:cs typeface="Courier New"/>
                <a:sym typeface="Courier New"/>
              </a:rPr>
              <a:t>: "ptxas fatal   : Unresolved extern function '_Z11my_add_testii'"</a:t>
            </a:r>
            <a:endParaRPr b="1" sz="1200">
              <a:latin typeface="Courier New"/>
              <a:ea typeface="Courier New"/>
              <a:cs typeface="Courier New"/>
              <a:sym typeface="Courier New"/>
            </a:endParaRPr>
          </a:p>
          <a:p>
            <a:pPr indent="0" lvl="0" marL="0" rtl="0" algn="l">
              <a:spcBef>
                <a:spcPts val="0"/>
              </a:spcBef>
              <a:spcAft>
                <a:spcPts val="0"/>
              </a:spcAft>
              <a:buNone/>
            </a:pPr>
            <a:r>
              <a:rPr lang="en-GB" sz="1200">
                <a:solidFill>
                  <a:srgbClr val="222222"/>
                </a:solidFill>
                <a:highlight>
                  <a:schemeClr val="lt1"/>
                </a:highlight>
              </a:rPr>
              <a:t>basic_add.o is not passed to ptxas and thus it can’t find required symbol. </a:t>
            </a:r>
            <a:endParaRPr b="1" sz="1200">
              <a:latin typeface="Courier New"/>
              <a:ea typeface="Courier New"/>
              <a:cs typeface="Courier New"/>
              <a:sym typeface="Courier New"/>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r">
              <a:spcBef>
                <a:spcPts val="0"/>
              </a:spcBef>
              <a:spcAft>
                <a:spcPts val="0"/>
              </a:spcAft>
              <a:buNone/>
            </a:pPr>
            <a:r>
              <a:rPr lang="en-GB" sz="1000">
                <a:solidFill>
                  <a:schemeClr val="dk1"/>
                </a:solidFill>
              </a:rPr>
              <a:t>Check the github discussion on this topic: </a:t>
            </a:r>
            <a:r>
              <a:rPr lang="en-GB" sz="1000" u="sng">
                <a:solidFill>
                  <a:schemeClr val="accent5"/>
                </a:solidFill>
                <a:hlinkClick r:id="rId3">
                  <a:extLst>
                    <a:ext uri="{A12FA001-AC4F-418D-AE19-62706E023703}">
                      <ahyp:hlinkClr val="tx"/>
                    </a:ext>
                  </a:extLst>
                </a:hlinkClick>
              </a:rPr>
              <a:t>https://github.com/intel/llvm/discussions/3627</a:t>
            </a:r>
            <a:r>
              <a:rPr lang="en-GB" sz="1000">
                <a:solidFill>
                  <a:schemeClr val="dk1"/>
                </a:solidFill>
              </a:rPr>
              <a:t> </a:t>
            </a:r>
            <a:endParaRPr sz="1000">
              <a:solidFill>
                <a:schemeClr val="dk1"/>
              </a:solidFill>
            </a:endParaRPr>
          </a:p>
          <a:p>
            <a:pPr indent="0" lvl="0" marL="0" rtl="0" algn="r">
              <a:spcBef>
                <a:spcPts val="0"/>
              </a:spcBef>
              <a:spcAft>
                <a:spcPts val="0"/>
              </a:spcAft>
              <a:buNone/>
            </a:pPr>
            <a:r>
              <a:rPr lang="en-GB" sz="1000">
                <a:solidFill>
                  <a:srgbClr val="222222"/>
                </a:solidFill>
                <a:highlight>
                  <a:schemeClr val="lt1"/>
                </a:highlight>
              </a:rPr>
              <a:t>Other compilation and linking trials described in this </a:t>
            </a:r>
            <a:r>
              <a:rPr lang="en-GB" sz="1000" u="sng">
                <a:solidFill>
                  <a:srgbClr val="1155CC"/>
                </a:solidFill>
                <a:highlight>
                  <a:schemeClr val="lt1"/>
                </a:highlight>
                <a:hlinkClick r:id="rId4">
                  <a:extLst>
                    <a:ext uri="{A12FA001-AC4F-418D-AE19-62706E023703}">
                      <ahyp:hlinkClr val="tx"/>
                    </a:ext>
                  </a:extLst>
                </a:hlinkClick>
              </a:rPr>
              <a:t>document</a:t>
            </a:r>
            <a:endParaRPr sz="1000"/>
          </a:p>
        </p:txBody>
      </p:sp>
      <p:pic>
        <p:nvPicPr>
          <p:cNvPr id="326" name="Google Shape;326;p35"/>
          <p:cNvPicPr preferRelativeResize="0"/>
          <p:nvPr/>
        </p:nvPicPr>
        <p:blipFill>
          <a:blip r:embed="rId5">
            <a:alphaModFix/>
          </a:blip>
          <a:stretch>
            <a:fillRect/>
          </a:stretch>
        </p:blipFill>
        <p:spPr>
          <a:xfrm>
            <a:off x="52050" y="1512575"/>
            <a:ext cx="3847000" cy="751625"/>
          </a:xfrm>
          <a:prstGeom prst="rect">
            <a:avLst/>
          </a:prstGeom>
          <a:noFill/>
          <a:ln>
            <a:noFill/>
          </a:ln>
        </p:spPr>
      </p:pic>
      <p:pic>
        <p:nvPicPr>
          <p:cNvPr id="328" name="Google Shape;328;p35"/>
          <p:cNvPicPr preferRelativeResize="0"/>
          <p:nvPr/>
        </p:nvPicPr>
        <p:blipFill>
          <a:blip r:embed="rId6">
            <a:alphaModFix/>
          </a:blip>
          <a:stretch>
            <a:fillRect/>
          </a:stretch>
        </p:blipFill>
        <p:spPr>
          <a:xfrm>
            <a:off x="443773" y="2566963"/>
            <a:ext cx="3779134" cy="1091750"/>
          </a:xfrm>
          <a:prstGeom prst="rect">
            <a:avLst/>
          </a:prstGeom>
          <a:noFill/>
          <a:ln>
            <a:noFill/>
          </a:ln>
        </p:spPr>
      </p:pic>
      <p:sp>
        <p:nvSpPr>
          <p:cNvPr id="329" name="Google Shape;329;p35"/>
          <p:cNvSpPr txBox="1"/>
          <p:nvPr/>
        </p:nvSpPr>
        <p:spPr>
          <a:xfrm>
            <a:off x="4085275" y="1588100"/>
            <a:ext cx="3591600" cy="3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GB" sz="1100">
                <a:solidFill>
                  <a:srgbClr val="222222"/>
                </a:solidFill>
                <a:highlight>
                  <a:schemeClr val="lt1"/>
                </a:highlight>
              </a:rPr>
              <a:t>$ clang++ -fgpu-rdc --cuda-gpu-arch=sm_75 field.cu -c</a:t>
            </a:r>
            <a:endParaRPr/>
          </a:p>
        </p:txBody>
      </p:sp>
      <p:sp>
        <p:nvSpPr>
          <p:cNvPr id="330" name="Google Shape;330;p35"/>
          <p:cNvSpPr txBox="1"/>
          <p:nvPr/>
        </p:nvSpPr>
        <p:spPr>
          <a:xfrm>
            <a:off x="1295250" y="862700"/>
            <a:ext cx="70230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500">
                <a:solidFill>
                  <a:schemeClr val="dk2"/>
                </a:solidFill>
                <a:highlight>
                  <a:schemeClr val="lt1"/>
                </a:highlight>
              </a:rPr>
              <a:t>No s</a:t>
            </a:r>
            <a:r>
              <a:rPr lang="en-GB" sz="1500">
                <a:solidFill>
                  <a:schemeClr val="dk2"/>
                </a:solidFill>
                <a:highlight>
                  <a:schemeClr val="lt1"/>
                </a:highlight>
              </a:rPr>
              <a:t>upport for 3rd party libraries: cuda compiled libraries - current blocker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6"/>
          <p:cNvSpPr txBox="1"/>
          <p:nvPr>
            <p:ph type="title"/>
          </p:nvPr>
        </p:nvSpPr>
        <p:spPr>
          <a:xfrm>
            <a:off x="340100" y="32125"/>
            <a:ext cx="8520600" cy="91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GB"/>
              <a:t>Limitations: supporting a 3rd party library (2)</a:t>
            </a:r>
            <a:endParaRPr b="1"/>
          </a:p>
          <a:p>
            <a:pPr indent="0" lvl="0" marL="0" rtl="0" algn="l">
              <a:spcBef>
                <a:spcPts val="0"/>
              </a:spcBef>
              <a:spcAft>
                <a:spcPts val="0"/>
              </a:spcAft>
              <a:buNone/>
            </a:pPr>
            <a:r>
              <a:rPr lang="en-GB" sz="1677">
                <a:solidFill>
                  <a:schemeClr val="dk2"/>
                </a:solidFill>
              </a:rPr>
              <a:t>Trying to use a cpp wrapper:compiling</a:t>
            </a:r>
            <a:endParaRPr sz="1677">
              <a:solidFill>
                <a:schemeClr val="dk2"/>
              </a:solidFill>
            </a:endParaRPr>
          </a:p>
        </p:txBody>
      </p:sp>
      <p:sp>
        <p:nvSpPr>
          <p:cNvPr id="336" name="Google Shape;336;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37" name="Google Shape;337;p36"/>
          <p:cNvSpPr txBox="1"/>
          <p:nvPr/>
        </p:nvSpPr>
        <p:spPr>
          <a:xfrm>
            <a:off x="7222650" y="1527150"/>
            <a:ext cx="31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8" name="Google Shape;338;p36"/>
          <p:cNvPicPr preferRelativeResize="0"/>
          <p:nvPr/>
        </p:nvPicPr>
        <p:blipFill rotWithShape="1">
          <a:blip r:embed="rId3">
            <a:alphaModFix/>
          </a:blip>
          <a:srcRect b="0" l="5240" r="0" t="0"/>
          <a:stretch/>
        </p:blipFill>
        <p:spPr>
          <a:xfrm>
            <a:off x="883325" y="1246725"/>
            <a:ext cx="3460225" cy="799082"/>
          </a:xfrm>
          <a:prstGeom prst="rect">
            <a:avLst/>
          </a:prstGeom>
          <a:noFill/>
          <a:ln>
            <a:noFill/>
          </a:ln>
        </p:spPr>
      </p:pic>
      <p:sp>
        <p:nvSpPr>
          <p:cNvPr id="339" name="Google Shape;339;p36"/>
          <p:cNvSpPr txBox="1"/>
          <p:nvPr/>
        </p:nvSpPr>
        <p:spPr>
          <a:xfrm>
            <a:off x="340100" y="2069375"/>
            <a:ext cx="31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test.cpp</a:t>
            </a:r>
            <a:endParaRPr/>
          </a:p>
        </p:txBody>
      </p:sp>
      <p:sp>
        <p:nvSpPr>
          <p:cNvPr id="340" name="Google Shape;340;p36"/>
          <p:cNvSpPr txBox="1"/>
          <p:nvPr/>
        </p:nvSpPr>
        <p:spPr>
          <a:xfrm>
            <a:off x="883325" y="943225"/>
            <a:ext cx="31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basic_add.cu</a:t>
            </a:r>
            <a:endParaRPr/>
          </a:p>
        </p:txBody>
      </p:sp>
      <p:sp>
        <p:nvSpPr>
          <p:cNvPr id="341" name="Google Shape;341;p36"/>
          <p:cNvSpPr txBox="1"/>
          <p:nvPr/>
        </p:nvSpPr>
        <p:spPr>
          <a:xfrm>
            <a:off x="4987200" y="1374613"/>
            <a:ext cx="1591800" cy="338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114300" rtl="0" algn="l">
              <a:lnSpc>
                <a:spcPct val="130769"/>
              </a:lnSpc>
              <a:spcBef>
                <a:spcPts val="0"/>
              </a:spcBef>
              <a:spcAft>
                <a:spcPts val="0"/>
              </a:spcAft>
              <a:buNone/>
            </a:pPr>
            <a:r>
              <a:rPr lang="en-GB" sz="1000">
                <a:solidFill>
                  <a:schemeClr val="dk1"/>
                </a:solidFill>
              </a:rPr>
              <a:t>nvcc -dc basic_add.cu</a:t>
            </a:r>
            <a:endParaRPr/>
          </a:p>
        </p:txBody>
      </p:sp>
      <p:cxnSp>
        <p:nvCxnSpPr>
          <p:cNvPr id="342" name="Google Shape;342;p36"/>
          <p:cNvCxnSpPr>
            <a:stCxn id="338" idx="3"/>
            <a:endCxn id="343" idx="1"/>
          </p:cNvCxnSpPr>
          <p:nvPr/>
        </p:nvCxnSpPr>
        <p:spPr>
          <a:xfrm flipH="1" rot="10800000">
            <a:off x="4343550" y="1625266"/>
            <a:ext cx="2931300" cy="21000"/>
          </a:xfrm>
          <a:prstGeom prst="straightConnector1">
            <a:avLst/>
          </a:prstGeom>
          <a:noFill/>
          <a:ln cap="flat" cmpd="sng" w="9525">
            <a:solidFill>
              <a:schemeClr val="dk2"/>
            </a:solidFill>
            <a:prstDash val="solid"/>
            <a:round/>
            <a:headEnd len="med" w="med" type="none"/>
            <a:tailEnd len="med" w="med" type="triangle"/>
          </a:ln>
        </p:spPr>
      </p:cxnSp>
      <p:sp>
        <p:nvSpPr>
          <p:cNvPr id="343" name="Google Shape;343;p36"/>
          <p:cNvSpPr txBox="1"/>
          <p:nvPr/>
        </p:nvSpPr>
        <p:spPr>
          <a:xfrm>
            <a:off x="7274775" y="1425238"/>
            <a:ext cx="1184400" cy="400200"/>
          </a:xfrm>
          <a:prstGeom prst="rect">
            <a:avLst/>
          </a:prstGeom>
          <a:noFill/>
          <a:ln cap="flat" cmpd="sng" w="9525">
            <a:solidFill>
              <a:srgbClr val="6A995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t>basic_add.o</a:t>
            </a:r>
            <a:endParaRPr/>
          </a:p>
        </p:txBody>
      </p:sp>
      <p:sp>
        <p:nvSpPr>
          <p:cNvPr id="344" name="Google Shape;344;p36"/>
          <p:cNvSpPr txBox="1"/>
          <p:nvPr/>
        </p:nvSpPr>
        <p:spPr>
          <a:xfrm>
            <a:off x="188125" y="4445425"/>
            <a:ext cx="841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 clang++ -c test.cpp -o test.o -fsycl -fsycl-targets=nvptx64-nvidia-cuda-sycldevice -fsycl-unnamed-lambda</a:t>
            </a:r>
            <a:endParaRPr sz="900">
              <a:latin typeface="Courier New"/>
              <a:ea typeface="Courier New"/>
              <a:cs typeface="Courier New"/>
              <a:sym typeface="Courier New"/>
            </a:endParaRPr>
          </a:p>
          <a:p>
            <a:pPr indent="0" lvl="0" marL="0" rtl="0" algn="l">
              <a:spcBef>
                <a:spcPts val="0"/>
              </a:spcBef>
              <a:spcAft>
                <a:spcPts val="0"/>
              </a:spcAft>
              <a:buNone/>
            </a:pPr>
            <a:r>
              <a:t/>
            </a:r>
            <a:endParaRPr sz="900">
              <a:latin typeface="Courier New"/>
              <a:ea typeface="Courier New"/>
              <a:cs typeface="Courier New"/>
              <a:sym typeface="Courier New"/>
            </a:endParaRPr>
          </a:p>
        </p:txBody>
      </p:sp>
      <p:cxnSp>
        <p:nvCxnSpPr>
          <p:cNvPr id="345" name="Google Shape;345;p36"/>
          <p:cNvCxnSpPr>
            <a:endCxn id="346" idx="2"/>
          </p:cNvCxnSpPr>
          <p:nvPr/>
        </p:nvCxnSpPr>
        <p:spPr>
          <a:xfrm flipH="1" rot="10800000">
            <a:off x="7588575" y="3444438"/>
            <a:ext cx="278400" cy="1158300"/>
          </a:xfrm>
          <a:prstGeom prst="straightConnector1">
            <a:avLst/>
          </a:prstGeom>
          <a:noFill/>
          <a:ln cap="flat" cmpd="sng" w="9525">
            <a:solidFill>
              <a:schemeClr val="dk2"/>
            </a:solidFill>
            <a:prstDash val="solid"/>
            <a:round/>
            <a:headEnd len="med" w="med" type="none"/>
            <a:tailEnd len="med" w="med" type="triangle"/>
          </a:ln>
        </p:spPr>
      </p:cxnSp>
      <p:sp>
        <p:nvSpPr>
          <p:cNvPr id="346" name="Google Shape;346;p36"/>
          <p:cNvSpPr txBox="1"/>
          <p:nvPr/>
        </p:nvSpPr>
        <p:spPr>
          <a:xfrm>
            <a:off x="7445325" y="3044238"/>
            <a:ext cx="843300" cy="400200"/>
          </a:xfrm>
          <a:prstGeom prst="rect">
            <a:avLst/>
          </a:prstGeom>
          <a:noFill/>
          <a:ln cap="flat" cmpd="sng" w="9525">
            <a:solidFill>
              <a:srgbClr val="6A995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test.o</a:t>
            </a:r>
            <a:endParaRPr/>
          </a:p>
        </p:txBody>
      </p:sp>
      <p:sp>
        <p:nvSpPr>
          <p:cNvPr id="347" name="Google Shape;347;p36"/>
          <p:cNvSpPr txBox="1"/>
          <p:nvPr/>
        </p:nvSpPr>
        <p:spPr>
          <a:xfrm>
            <a:off x="1411375" y="4831475"/>
            <a:ext cx="5972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000"/>
              <a:t>Suggested idea </a:t>
            </a:r>
            <a:r>
              <a:rPr lang="en-GB" sz="1000" u="sng">
                <a:solidFill>
                  <a:schemeClr val="accent5"/>
                </a:solidFill>
                <a:hlinkClick r:id="rId4">
                  <a:extLst>
                    <a:ext uri="{A12FA001-AC4F-418D-AE19-62706E023703}">
                      <ahyp:hlinkClr val="tx"/>
                    </a:ext>
                  </a:extLst>
                </a:hlinkClick>
              </a:rPr>
              <a:t>https://stackoverflow.com/a/64527623</a:t>
            </a:r>
            <a:r>
              <a:rPr lang="en-GB" sz="1000">
                <a:solidFill>
                  <a:schemeClr val="dk1"/>
                </a:solidFill>
              </a:rPr>
              <a:t> </a:t>
            </a:r>
            <a:endParaRPr sz="1000"/>
          </a:p>
        </p:txBody>
      </p:sp>
      <p:pic>
        <p:nvPicPr>
          <p:cNvPr id="348" name="Google Shape;348;p36"/>
          <p:cNvPicPr preferRelativeResize="0"/>
          <p:nvPr/>
        </p:nvPicPr>
        <p:blipFill rotWithShape="1">
          <a:blip r:embed="rId5">
            <a:alphaModFix/>
          </a:blip>
          <a:srcRect b="0" l="0" r="0" t="18599"/>
          <a:stretch/>
        </p:blipFill>
        <p:spPr>
          <a:xfrm>
            <a:off x="369925" y="2394274"/>
            <a:ext cx="5281151" cy="2043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7"/>
          <p:cNvSpPr txBox="1"/>
          <p:nvPr>
            <p:ph type="title"/>
          </p:nvPr>
        </p:nvSpPr>
        <p:spPr>
          <a:xfrm>
            <a:off x="340100" y="32125"/>
            <a:ext cx="8520600" cy="91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Limitations: supporting a 3rd party library (3)</a:t>
            </a:r>
            <a:endParaRPr b="1"/>
          </a:p>
          <a:p>
            <a:pPr indent="0" lvl="0" marL="0" rtl="0" algn="l">
              <a:spcBef>
                <a:spcPts val="0"/>
              </a:spcBef>
              <a:spcAft>
                <a:spcPts val="0"/>
              </a:spcAft>
              <a:buClr>
                <a:schemeClr val="dk1"/>
              </a:buClr>
              <a:buSzPct val="65562"/>
              <a:buFont typeface="Arial"/>
              <a:buNone/>
            </a:pPr>
            <a:r>
              <a:rPr lang="en-GB" sz="1677">
                <a:solidFill>
                  <a:schemeClr val="dk2"/>
                </a:solidFill>
              </a:rPr>
              <a:t>Trying to use a cpp wrapper:compiling</a:t>
            </a:r>
            <a:endParaRPr sz="2200"/>
          </a:p>
        </p:txBody>
      </p:sp>
      <p:sp>
        <p:nvSpPr>
          <p:cNvPr id="354" name="Google Shape;354;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55" name="Google Shape;355;p37"/>
          <p:cNvSpPr txBox="1"/>
          <p:nvPr/>
        </p:nvSpPr>
        <p:spPr>
          <a:xfrm>
            <a:off x="7222650" y="1527150"/>
            <a:ext cx="31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56" name="Google Shape;356;p37"/>
          <p:cNvPicPr preferRelativeResize="0"/>
          <p:nvPr/>
        </p:nvPicPr>
        <p:blipFill>
          <a:blip r:embed="rId3">
            <a:alphaModFix/>
          </a:blip>
          <a:stretch>
            <a:fillRect/>
          </a:stretch>
        </p:blipFill>
        <p:spPr>
          <a:xfrm>
            <a:off x="883325" y="1246725"/>
            <a:ext cx="3460230" cy="757225"/>
          </a:xfrm>
          <a:prstGeom prst="rect">
            <a:avLst/>
          </a:prstGeom>
          <a:noFill/>
          <a:ln>
            <a:noFill/>
          </a:ln>
        </p:spPr>
      </p:pic>
      <p:sp>
        <p:nvSpPr>
          <p:cNvPr id="357" name="Google Shape;357;p37"/>
          <p:cNvSpPr txBox="1"/>
          <p:nvPr/>
        </p:nvSpPr>
        <p:spPr>
          <a:xfrm>
            <a:off x="340100" y="2069375"/>
            <a:ext cx="31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test.cpp</a:t>
            </a:r>
            <a:endParaRPr/>
          </a:p>
        </p:txBody>
      </p:sp>
      <p:sp>
        <p:nvSpPr>
          <p:cNvPr id="358" name="Google Shape;358;p37"/>
          <p:cNvSpPr txBox="1"/>
          <p:nvPr/>
        </p:nvSpPr>
        <p:spPr>
          <a:xfrm>
            <a:off x="883325" y="943225"/>
            <a:ext cx="311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basic_add.cu</a:t>
            </a:r>
            <a:endParaRPr/>
          </a:p>
        </p:txBody>
      </p:sp>
      <p:sp>
        <p:nvSpPr>
          <p:cNvPr id="359" name="Google Shape;359;p37"/>
          <p:cNvSpPr txBox="1"/>
          <p:nvPr/>
        </p:nvSpPr>
        <p:spPr>
          <a:xfrm>
            <a:off x="4987200" y="1374613"/>
            <a:ext cx="1591800" cy="338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114300" rtl="0" algn="l">
              <a:lnSpc>
                <a:spcPct val="130769"/>
              </a:lnSpc>
              <a:spcBef>
                <a:spcPts val="0"/>
              </a:spcBef>
              <a:spcAft>
                <a:spcPts val="0"/>
              </a:spcAft>
              <a:buNone/>
            </a:pPr>
            <a:r>
              <a:rPr lang="en-GB" sz="1000">
                <a:solidFill>
                  <a:schemeClr val="dk1"/>
                </a:solidFill>
              </a:rPr>
              <a:t>nvcc -dc basic_add.cu</a:t>
            </a:r>
            <a:endParaRPr/>
          </a:p>
        </p:txBody>
      </p:sp>
      <p:cxnSp>
        <p:nvCxnSpPr>
          <p:cNvPr id="360" name="Google Shape;360;p37"/>
          <p:cNvCxnSpPr>
            <a:stCxn id="356" idx="3"/>
            <a:endCxn id="361" idx="1"/>
          </p:cNvCxnSpPr>
          <p:nvPr/>
        </p:nvCxnSpPr>
        <p:spPr>
          <a:xfrm>
            <a:off x="4343555" y="1625337"/>
            <a:ext cx="2931300" cy="0"/>
          </a:xfrm>
          <a:prstGeom prst="straightConnector1">
            <a:avLst/>
          </a:prstGeom>
          <a:noFill/>
          <a:ln cap="flat" cmpd="sng" w="9525">
            <a:solidFill>
              <a:schemeClr val="dk2"/>
            </a:solidFill>
            <a:prstDash val="solid"/>
            <a:round/>
            <a:headEnd len="med" w="med" type="none"/>
            <a:tailEnd len="med" w="med" type="triangle"/>
          </a:ln>
        </p:spPr>
      </p:cxnSp>
      <p:sp>
        <p:nvSpPr>
          <p:cNvPr id="361" name="Google Shape;361;p37"/>
          <p:cNvSpPr txBox="1"/>
          <p:nvPr/>
        </p:nvSpPr>
        <p:spPr>
          <a:xfrm>
            <a:off x="7274775" y="1425238"/>
            <a:ext cx="1184400" cy="400200"/>
          </a:xfrm>
          <a:prstGeom prst="rect">
            <a:avLst/>
          </a:prstGeom>
          <a:noFill/>
          <a:ln cap="flat" cmpd="sng" w="9525">
            <a:solidFill>
              <a:srgbClr val="6A995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t>basic_add.o</a:t>
            </a:r>
            <a:endParaRPr/>
          </a:p>
        </p:txBody>
      </p:sp>
      <p:sp>
        <p:nvSpPr>
          <p:cNvPr id="362" name="Google Shape;362;p37"/>
          <p:cNvSpPr txBox="1"/>
          <p:nvPr/>
        </p:nvSpPr>
        <p:spPr>
          <a:xfrm>
            <a:off x="188125" y="4445425"/>
            <a:ext cx="841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 clang++ -c test.cpp -o test.o -fsycl -fsycl-targets=nvptx64-nvidia-cuda-sycldevice -fsycl-unnamed-lambda</a:t>
            </a:r>
            <a:endParaRPr sz="900">
              <a:latin typeface="Courier New"/>
              <a:ea typeface="Courier New"/>
              <a:cs typeface="Courier New"/>
              <a:sym typeface="Courier New"/>
            </a:endParaRPr>
          </a:p>
          <a:p>
            <a:pPr indent="0" lvl="0" marL="0" rtl="0" algn="l">
              <a:spcBef>
                <a:spcPts val="0"/>
              </a:spcBef>
              <a:spcAft>
                <a:spcPts val="0"/>
              </a:spcAft>
              <a:buNone/>
            </a:pPr>
            <a:r>
              <a:t/>
            </a:r>
            <a:endParaRPr sz="900">
              <a:latin typeface="Courier New"/>
              <a:ea typeface="Courier New"/>
              <a:cs typeface="Courier New"/>
              <a:sym typeface="Courier New"/>
            </a:endParaRPr>
          </a:p>
        </p:txBody>
      </p:sp>
      <p:cxnSp>
        <p:nvCxnSpPr>
          <p:cNvPr id="363" name="Google Shape;363;p37"/>
          <p:cNvCxnSpPr>
            <a:endCxn id="364" idx="2"/>
          </p:cNvCxnSpPr>
          <p:nvPr/>
        </p:nvCxnSpPr>
        <p:spPr>
          <a:xfrm flipH="1" rot="10800000">
            <a:off x="7588575" y="3444438"/>
            <a:ext cx="278400" cy="1158300"/>
          </a:xfrm>
          <a:prstGeom prst="straightConnector1">
            <a:avLst/>
          </a:prstGeom>
          <a:noFill/>
          <a:ln cap="flat" cmpd="sng" w="9525">
            <a:solidFill>
              <a:schemeClr val="dk2"/>
            </a:solidFill>
            <a:prstDash val="solid"/>
            <a:round/>
            <a:headEnd len="med" w="med" type="none"/>
            <a:tailEnd len="med" w="med" type="triangle"/>
          </a:ln>
        </p:spPr>
      </p:cxnSp>
      <p:sp>
        <p:nvSpPr>
          <p:cNvPr id="364" name="Google Shape;364;p37"/>
          <p:cNvSpPr txBox="1"/>
          <p:nvPr/>
        </p:nvSpPr>
        <p:spPr>
          <a:xfrm>
            <a:off x="7445325" y="3044238"/>
            <a:ext cx="843300" cy="400200"/>
          </a:xfrm>
          <a:prstGeom prst="rect">
            <a:avLst/>
          </a:prstGeom>
          <a:noFill/>
          <a:ln cap="flat" cmpd="sng" w="9525">
            <a:solidFill>
              <a:srgbClr val="6A995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test.o</a:t>
            </a:r>
            <a:endParaRPr/>
          </a:p>
        </p:txBody>
      </p:sp>
      <p:sp>
        <p:nvSpPr>
          <p:cNvPr id="365" name="Google Shape;365;p37"/>
          <p:cNvSpPr txBox="1"/>
          <p:nvPr/>
        </p:nvSpPr>
        <p:spPr>
          <a:xfrm>
            <a:off x="1411375" y="4777250"/>
            <a:ext cx="5972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000"/>
              <a:t>Suggested idea </a:t>
            </a:r>
            <a:r>
              <a:rPr lang="en-GB" sz="1000" u="sng">
                <a:solidFill>
                  <a:schemeClr val="accent5"/>
                </a:solidFill>
                <a:hlinkClick r:id="rId4">
                  <a:extLst>
                    <a:ext uri="{A12FA001-AC4F-418D-AE19-62706E023703}">
                      <ahyp:hlinkClr val="tx"/>
                    </a:ext>
                  </a:extLst>
                </a:hlinkClick>
              </a:rPr>
              <a:t>https://stackoverflow.com/a/64527623</a:t>
            </a:r>
            <a:r>
              <a:rPr lang="en-GB" sz="1000">
                <a:solidFill>
                  <a:schemeClr val="dk1"/>
                </a:solidFill>
              </a:rPr>
              <a:t> </a:t>
            </a:r>
            <a:endParaRPr sz="1000"/>
          </a:p>
        </p:txBody>
      </p:sp>
      <p:pic>
        <p:nvPicPr>
          <p:cNvPr id="366" name="Google Shape;366;p37"/>
          <p:cNvPicPr preferRelativeResize="0"/>
          <p:nvPr/>
        </p:nvPicPr>
        <p:blipFill>
          <a:blip r:embed="rId5">
            <a:alphaModFix/>
          </a:blip>
          <a:stretch>
            <a:fillRect/>
          </a:stretch>
        </p:blipFill>
        <p:spPr>
          <a:xfrm>
            <a:off x="340111" y="2396050"/>
            <a:ext cx="5318764" cy="2043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8"/>
          <p:cNvSpPr txBox="1"/>
          <p:nvPr>
            <p:ph type="title"/>
          </p:nvPr>
        </p:nvSpPr>
        <p:spPr>
          <a:xfrm>
            <a:off x="333375" y="2555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Limitations: supporting a 3rd party library (4)</a:t>
            </a:r>
            <a:endParaRPr b="1"/>
          </a:p>
          <a:p>
            <a:pPr indent="0" lvl="0" marL="0" rtl="0" algn="l">
              <a:spcBef>
                <a:spcPts val="0"/>
              </a:spcBef>
              <a:spcAft>
                <a:spcPts val="0"/>
              </a:spcAft>
              <a:buClr>
                <a:schemeClr val="dk1"/>
              </a:buClr>
              <a:buSzPct val="50000"/>
              <a:buFont typeface="Arial"/>
              <a:buNone/>
            </a:pPr>
            <a:r>
              <a:rPr lang="en-GB" sz="2200"/>
              <a:t>Trying to  use a cpp wrapper:compiling</a:t>
            </a:r>
            <a:endParaRPr sz="2200"/>
          </a:p>
          <a:p>
            <a:pPr indent="0" lvl="0" marL="0" rtl="0" algn="l">
              <a:spcBef>
                <a:spcPts val="0"/>
              </a:spcBef>
              <a:spcAft>
                <a:spcPts val="0"/>
              </a:spcAft>
              <a:buNone/>
            </a:pPr>
            <a:r>
              <a:t/>
            </a:r>
            <a:endParaRPr/>
          </a:p>
        </p:txBody>
      </p:sp>
      <p:sp>
        <p:nvSpPr>
          <p:cNvPr id="372" name="Google Shape;372;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73" name="Google Shape;373;p38"/>
          <p:cNvSpPr txBox="1"/>
          <p:nvPr/>
        </p:nvSpPr>
        <p:spPr>
          <a:xfrm>
            <a:off x="489175" y="1782575"/>
            <a:ext cx="1184400" cy="400200"/>
          </a:xfrm>
          <a:prstGeom prst="rect">
            <a:avLst/>
          </a:prstGeom>
          <a:noFill/>
          <a:ln cap="flat" cmpd="sng" w="9525">
            <a:solidFill>
              <a:srgbClr val="6A995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basic_add.o</a:t>
            </a:r>
            <a:endParaRPr/>
          </a:p>
        </p:txBody>
      </p:sp>
      <p:sp>
        <p:nvSpPr>
          <p:cNvPr id="374" name="Google Shape;374;p38"/>
          <p:cNvSpPr txBox="1"/>
          <p:nvPr/>
        </p:nvSpPr>
        <p:spPr>
          <a:xfrm>
            <a:off x="34350" y="3066450"/>
            <a:ext cx="8986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 clang++ test.o add.dlink.o basic_add.o -o test -fsycl -fsycl-targets=nvptx64-nvidia-cuda-sycldevice </a:t>
            </a:r>
            <a:r>
              <a:rPr lang="en-GB" sz="900">
                <a:solidFill>
                  <a:schemeClr val="dk1"/>
                </a:solidFill>
                <a:latin typeface="Courier New"/>
                <a:ea typeface="Courier New"/>
                <a:cs typeface="Courier New"/>
                <a:sym typeface="Courier New"/>
              </a:rPr>
              <a:t>-fsycl-unnamed-lambda -L/usr/local/cuda-11.1/targets/x86_64-linux/lib/ -lcudart</a:t>
            </a:r>
            <a:endParaRPr sz="900">
              <a:latin typeface="Courier New"/>
              <a:ea typeface="Courier New"/>
              <a:cs typeface="Courier New"/>
              <a:sym typeface="Courier New"/>
            </a:endParaRPr>
          </a:p>
        </p:txBody>
      </p:sp>
      <p:sp>
        <p:nvSpPr>
          <p:cNvPr id="375" name="Google Shape;375;p38"/>
          <p:cNvSpPr txBox="1"/>
          <p:nvPr/>
        </p:nvSpPr>
        <p:spPr>
          <a:xfrm>
            <a:off x="4725700" y="2296300"/>
            <a:ext cx="1184400" cy="400200"/>
          </a:xfrm>
          <a:prstGeom prst="rect">
            <a:avLst/>
          </a:prstGeom>
          <a:noFill/>
          <a:ln cap="flat" cmpd="sng" w="9525">
            <a:solidFill>
              <a:srgbClr val="38761D"/>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test.o</a:t>
            </a:r>
            <a:endParaRPr/>
          </a:p>
        </p:txBody>
      </p:sp>
      <p:sp>
        <p:nvSpPr>
          <p:cNvPr id="376" name="Google Shape;376;p38"/>
          <p:cNvSpPr txBox="1"/>
          <p:nvPr/>
        </p:nvSpPr>
        <p:spPr>
          <a:xfrm>
            <a:off x="7509250" y="1982675"/>
            <a:ext cx="812100" cy="400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test</a:t>
            </a:r>
            <a:endParaRPr/>
          </a:p>
        </p:txBody>
      </p:sp>
      <p:sp>
        <p:nvSpPr>
          <p:cNvPr id="377" name="Google Shape;377;p38"/>
          <p:cNvSpPr txBox="1"/>
          <p:nvPr/>
        </p:nvSpPr>
        <p:spPr>
          <a:xfrm>
            <a:off x="469725" y="3823600"/>
            <a:ext cx="8247900" cy="650700"/>
          </a:xfrm>
          <a:prstGeom prst="rect">
            <a:avLst/>
          </a:prstGeom>
          <a:noFill/>
          <a:ln>
            <a:noFill/>
          </a:ln>
        </p:spPr>
        <p:txBody>
          <a:bodyPr anchorCtr="0" anchor="t" bIns="91425" lIns="91425" spcFirstLastPara="1" rIns="91425" wrap="square" tIns="91425">
            <a:spAutoFit/>
          </a:bodyPr>
          <a:lstStyle/>
          <a:p>
            <a:pPr indent="0" lvl="0" marL="0" rtl="0" algn="l">
              <a:lnSpc>
                <a:spcPct val="135714"/>
              </a:lnSpc>
              <a:spcBef>
                <a:spcPts val="0"/>
              </a:spcBef>
              <a:spcAft>
                <a:spcPts val="0"/>
              </a:spcAft>
              <a:buClr>
                <a:schemeClr val="dk1"/>
              </a:buClr>
              <a:buSzPts val="1100"/>
              <a:buFont typeface="Arial"/>
              <a:buNone/>
            </a:pPr>
            <a:r>
              <a:rPr b="1" lang="en-GB" sz="1200">
                <a:latin typeface="Courier New"/>
                <a:ea typeface="Courier New"/>
                <a:cs typeface="Courier New"/>
                <a:sym typeface="Courier New"/>
              </a:rPr>
              <a:t>Linking </a:t>
            </a:r>
            <a:r>
              <a:rPr b="1" lang="en-GB" sz="1200">
                <a:solidFill>
                  <a:srgbClr val="FF0000"/>
                </a:solidFill>
                <a:latin typeface="Courier New"/>
                <a:ea typeface="Courier New"/>
                <a:cs typeface="Courier New"/>
                <a:sym typeface="Courier New"/>
              </a:rPr>
              <a:t>error</a:t>
            </a:r>
            <a:r>
              <a:rPr b="1" lang="en-GB" sz="1200">
                <a:latin typeface="Courier New"/>
                <a:ea typeface="Courier New"/>
                <a:cs typeface="Courier New"/>
                <a:sym typeface="Courier New"/>
              </a:rPr>
              <a:t>: "ptxas fatal   : Unresolved extern function '_Z11my_add_testii'"</a:t>
            </a:r>
            <a:endParaRPr b="1" sz="1350">
              <a:solidFill>
                <a:srgbClr val="6A9955"/>
              </a:solidFill>
              <a:highlight>
                <a:srgbClr val="1E1E1E"/>
              </a:highlight>
              <a:latin typeface="Courier New"/>
              <a:ea typeface="Courier New"/>
              <a:cs typeface="Courier New"/>
              <a:sym typeface="Courier New"/>
            </a:endParaRPr>
          </a:p>
          <a:p>
            <a:pPr indent="0" lvl="0" marL="0" rtl="0" algn="l">
              <a:spcBef>
                <a:spcPts val="0"/>
              </a:spcBef>
              <a:spcAft>
                <a:spcPts val="0"/>
              </a:spcAft>
              <a:buNone/>
            </a:pPr>
            <a:r>
              <a:t/>
            </a:r>
            <a:endParaRPr/>
          </a:p>
        </p:txBody>
      </p:sp>
      <p:sp>
        <p:nvSpPr>
          <p:cNvPr id="378" name="Google Shape;378;p38"/>
          <p:cNvSpPr txBox="1"/>
          <p:nvPr/>
        </p:nvSpPr>
        <p:spPr>
          <a:xfrm>
            <a:off x="1881275" y="1703550"/>
            <a:ext cx="2636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t>nvcc -dlink -o add.dlink.o basic_add.o</a:t>
            </a:r>
            <a:endParaRPr sz="1000"/>
          </a:p>
        </p:txBody>
      </p:sp>
      <p:sp>
        <p:nvSpPr>
          <p:cNvPr id="379" name="Google Shape;379;p38"/>
          <p:cNvSpPr txBox="1"/>
          <p:nvPr/>
        </p:nvSpPr>
        <p:spPr>
          <a:xfrm>
            <a:off x="4725700" y="1747238"/>
            <a:ext cx="1184400" cy="400200"/>
          </a:xfrm>
          <a:prstGeom prst="rect">
            <a:avLst/>
          </a:prstGeom>
          <a:noFill/>
          <a:ln cap="flat" cmpd="sng" w="9525">
            <a:solidFill>
              <a:srgbClr val="6A9955"/>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add.dlink</a:t>
            </a:r>
            <a:r>
              <a:rPr lang="en-GB"/>
              <a:t>.o</a:t>
            </a:r>
            <a:endParaRPr/>
          </a:p>
        </p:txBody>
      </p:sp>
      <p:cxnSp>
        <p:nvCxnSpPr>
          <p:cNvPr id="380" name="Google Shape;380;p38"/>
          <p:cNvCxnSpPr>
            <a:stCxn id="373" idx="3"/>
            <a:endCxn id="379" idx="1"/>
          </p:cNvCxnSpPr>
          <p:nvPr/>
        </p:nvCxnSpPr>
        <p:spPr>
          <a:xfrm flipH="1" rot="10800000">
            <a:off x="1673575" y="1947275"/>
            <a:ext cx="3052200" cy="35400"/>
          </a:xfrm>
          <a:prstGeom prst="straightConnector1">
            <a:avLst/>
          </a:prstGeom>
          <a:noFill/>
          <a:ln cap="flat" cmpd="sng" w="9525">
            <a:solidFill>
              <a:schemeClr val="dk2"/>
            </a:solidFill>
            <a:prstDash val="solid"/>
            <a:round/>
            <a:headEnd len="med" w="med" type="none"/>
            <a:tailEnd len="med" w="med" type="triangle"/>
          </a:ln>
        </p:spPr>
      </p:cxnSp>
      <p:cxnSp>
        <p:nvCxnSpPr>
          <p:cNvPr id="381" name="Google Shape;381;p38"/>
          <p:cNvCxnSpPr>
            <a:stCxn id="379" idx="3"/>
            <a:endCxn id="376" idx="1"/>
          </p:cNvCxnSpPr>
          <p:nvPr/>
        </p:nvCxnSpPr>
        <p:spPr>
          <a:xfrm>
            <a:off x="5910100" y="1947338"/>
            <a:ext cx="1599300" cy="235500"/>
          </a:xfrm>
          <a:prstGeom prst="curvedConnector3">
            <a:avLst>
              <a:gd fmla="val 49995" name="adj1"/>
            </a:avLst>
          </a:prstGeom>
          <a:noFill/>
          <a:ln cap="flat" cmpd="sng" w="9525">
            <a:solidFill>
              <a:schemeClr val="dk2"/>
            </a:solidFill>
            <a:prstDash val="solid"/>
            <a:round/>
            <a:headEnd len="med" w="med" type="none"/>
            <a:tailEnd len="med" w="med" type="stealth"/>
          </a:ln>
        </p:spPr>
      </p:cxnSp>
      <p:cxnSp>
        <p:nvCxnSpPr>
          <p:cNvPr id="382" name="Google Shape;382;p38"/>
          <p:cNvCxnSpPr>
            <a:stCxn id="375" idx="3"/>
            <a:endCxn id="376" idx="1"/>
          </p:cNvCxnSpPr>
          <p:nvPr/>
        </p:nvCxnSpPr>
        <p:spPr>
          <a:xfrm flipH="1" rot="10800000">
            <a:off x="5910100" y="2182900"/>
            <a:ext cx="1599300" cy="313500"/>
          </a:xfrm>
          <a:prstGeom prst="curvedConnector3">
            <a:avLst>
              <a:gd fmla="val 49995" name="adj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Attempting to use</a:t>
            </a:r>
            <a:r>
              <a:rPr b="1" lang="en-GB"/>
              <a:t> interop_task  </a:t>
            </a:r>
            <a:endParaRPr b="1"/>
          </a:p>
        </p:txBody>
      </p:sp>
      <p:sp>
        <p:nvSpPr>
          <p:cNvPr id="388" name="Google Shape;388;p39"/>
          <p:cNvSpPr txBox="1"/>
          <p:nvPr>
            <p:ph idx="1" type="body"/>
          </p:nvPr>
        </p:nvSpPr>
        <p:spPr>
          <a:xfrm>
            <a:off x="311700" y="1573550"/>
            <a:ext cx="8520600" cy="3483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u="sng">
                <a:solidFill>
                  <a:schemeClr val="hlink"/>
                </a:solidFill>
                <a:hlinkClick r:id="rId3"/>
              </a:rPr>
              <a:t>Source code</a:t>
            </a:r>
            <a:r>
              <a:rPr lang="en-GB"/>
              <a:t> </a:t>
            </a:r>
            <a:endParaRPr/>
          </a:p>
        </p:txBody>
      </p:sp>
      <p:sp>
        <p:nvSpPr>
          <p:cNvPr id="389" name="Google Shape;389;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390" name="Google Shape;390;p39"/>
          <p:cNvPicPr preferRelativeResize="0"/>
          <p:nvPr/>
        </p:nvPicPr>
        <p:blipFill rotWithShape="1">
          <a:blip r:embed="rId4">
            <a:alphaModFix/>
          </a:blip>
          <a:srcRect b="0" l="4616" r="0" t="0"/>
          <a:stretch/>
        </p:blipFill>
        <p:spPr>
          <a:xfrm>
            <a:off x="127925" y="2106575"/>
            <a:ext cx="4926050" cy="1674375"/>
          </a:xfrm>
          <a:prstGeom prst="rect">
            <a:avLst/>
          </a:prstGeom>
          <a:noFill/>
          <a:ln>
            <a:noFill/>
          </a:ln>
        </p:spPr>
      </p:pic>
      <p:pic>
        <p:nvPicPr>
          <p:cNvPr id="391" name="Google Shape;391;p39"/>
          <p:cNvPicPr preferRelativeResize="0"/>
          <p:nvPr/>
        </p:nvPicPr>
        <p:blipFill rotWithShape="1">
          <a:blip r:embed="rId5">
            <a:alphaModFix/>
          </a:blip>
          <a:srcRect b="0" l="7313" r="0" t="0"/>
          <a:stretch/>
        </p:blipFill>
        <p:spPr>
          <a:xfrm>
            <a:off x="3762975" y="2428300"/>
            <a:ext cx="4926050" cy="2483150"/>
          </a:xfrm>
          <a:prstGeom prst="rect">
            <a:avLst/>
          </a:prstGeom>
          <a:noFill/>
          <a:ln>
            <a:noFill/>
          </a:ln>
        </p:spPr>
      </p:pic>
      <p:cxnSp>
        <p:nvCxnSpPr>
          <p:cNvPr id="392" name="Google Shape;392;p39"/>
          <p:cNvCxnSpPr/>
          <p:nvPr/>
        </p:nvCxnSpPr>
        <p:spPr>
          <a:xfrm>
            <a:off x="3145750" y="2924025"/>
            <a:ext cx="1120800" cy="1407600"/>
          </a:xfrm>
          <a:prstGeom prst="straightConnector1">
            <a:avLst/>
          </a:prstGeom>
          <a:noFill/>
          <a:ln cap="flat" cmpd="sng" w="9525">
            <a:solidFill>
              <a:schemeClr val="dk2"/>
            </a:solidFill>
            <a:prstDash val="solid"/>
            <a:round/>
            <a:headEnd len="med" w="med" type="none"/>
            <a:tailEnd len="med" w="med" type="triangle"/>
          </a:ln>
        </p:spPr>
      </p:cxnSp>
      <p:sp>
        <p:nvSpPr>
          <p:cNvPr id="393" name="Google Shape;393;p39"/>
          <p:cNvSpPr txBox="1"/>
          <p:nvPr/>
        </p:nvSpPr>
        <p:spPr>
          <a:xfrm>
            <a:off x="783300" y="1252900"/>
            <a:ext cx="757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Note:</a:t>
            </a:r>
            <a:r>
              <a:rPr lang="en-GB" sz="1050">
                <a:solidFill>
                  <a:srgbClr val="555555"/>
                </a:solidFill>
                <a:highlight>
                  <a:srgbClr val="FFFFFF"/>
                </a:highlight>
                <a:latin typeface="Roboto"/>
                <a:ea typeface="Roboto"/>
                <a:cs typeface="Roboto"/>
                <a:sym typeface="Roboto"/>
              </a:rPr>
              <a:t> </a:t>
            </a:r>
            <a:r>
              <a:rPr lang="en-GB" sz="1100">
                <a:solidFill>
                  <a:srgbClr val="222222"/>
                </a:solidFill>
              </a:rPr>
              <a:t>The </a:t>
            </a:r>
            <a:r>
              <a:rPr b="1" i="1" lang="en-GB" sz="1100">
                <a:solidFill>
                  <a:srgbClr val="222222"/>
                </a:solidFill>
              </a:rPr>
              <a:t>interop_task</a:t>
            </a:r>
            <a:r>
              <a:rPr lang="en-GB" sz="1100">
                <a:solidFill>
                  <a:srgbClr val="222222"/>
                </a:solidFill>
              </a:rPr>
              <a:t> and </a:t>
            </a:r>
            <a:r>
              <a:rPr b="1" i="1" lang="en-GB" sz="1100">
                <a:solidFill>
                  <a:srgbClr val="222222"/>
                </a:solidFill>
              </a:rPr>
              <a:t>host_task</a:t>
            </a:r>
            <a:r>
              <a:rPr lang="en-GB" sz="1100">
                <a:solidFill>
                  <a:srgbClr val="222222"/>
                </a:solidFill>
              </a:rPr>
              <a:t> commands are only callable from the command group scope.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0"/>
          <p:cNvSpPr txBox="1"/>
          <p:nvPr>
            <p:ph type="title"/>
          </p:nvPr>
        </p:nvSpPr>
        <p:spPr>
          <a:xfrm>
            <a:off x="311700" y="1827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Conclusion</a:t>
            </a:r>
            <a:endParaRPr b="1"/>
          </a:p>
        </p:txBody>
      </p:sp>
      <p:sp>
        <p:nvSpPr>
          <p:cNvPr id="399" name="Google Shape;399;p40"/>
          <p:cNvSpPr txBox="1"/>
          <p:nvPr>
            <p:ph idx="1" type="body"/>
          </p:nvPr>
        </p:nvSpPr>
        <p:spPr>
          <a:xfrm>
            <a:off x="172050" y="944100"/>
            <a:ext cx="8786400" cy="40032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GB" sz="2100">
                <a:solidFill>
                  <a:schemeClr val="dk1"/>
                </a:solidFill>
                <a:latin typeface="Calibri"/>
                <a:ea typeface="Calibri"/>
                <a:cs typeface="Calibri"/>
                <a:sym typeface="Calibri"/>
              </a:rPr>
              <a:t>Experience in porting particle transport simulation (within the context of AdePT) showed that </a:t>
            </a:r>
            <a:r>
              <a:rPr lang="en-GB" sz="2100">
                <a:solidFill>
                  <a:schemeClr val="dk1"/>
                </a:solidFill>
                <a:latin typeface="Calibri"/>
                <a:ea typeface="Calibri"/>
                <a:cs typeface="Calibri"/>
                <a:sym typeface="Calibri"/>
              </a:rPr>
              <a:t>SYCL has a potential to be very useful towards support for heterogeneous platforms</a:t>
            </a:r>
            <a:endParaRPr>
              <a:solidFill>
                <a:schemeClr val="dk1"/>
              </a:solidFill>
            </a:endParaRPr>
          </a:p>
          <a:p>
            <a:pPr indent="-317182" lvl="0" marL="457200" rtl="0" algn="l">
              <a:spcBef>
                <a:spcPts val="1200"/>
              </a:spcBef>
              <a:spcAft>
                <a:spcPts val="0"/>
              </a:spcAft>
              <a:buClr>
                <a:schemeClr val="dk1"/>
              </a:buClr>
              <a:buSzPct val="100000"/>
              <a:buChar char="●"/>
            </a:pPr>
            <a:r>
              <a:rPr lang="en-GB">
                <a:solidFill>
                  <a:schemeClr val="dk1"/>
                </a:solidFill>
              </a:rPr>
              <a:t>oneAPI offers a large set of tools and flexibility for Intel devices </a:t>
            </a:r>
            <a:endParaRPr>
              <a:solidFill>
                <a:schemeClr val="dk1"/>
              </a:solidFill>
            </a:endParaRPr>
          </a:p>
          <a:p>
            <a:pPr indent="-317182" lvl="0" marL="457200" rtl="0" algn="l">
              <a:spcBef>
                <a:spcPts val="0"/>
              </a:spcBef>
              <a:spcAft>
                <a:spcPts val="0"/>
              </a:spcAft>
              <a:buClr>
                <a:schemeClr val="dk1"/>
              </a:buClr>
              <a:buSzPct val="100000"/>
              <a:buChar char="●"/>
            </a:pPr>
            <a:r>
              <a:rPr lang="en-GB">
                <a:solidFill>
                  <a:schemeClr val="dk1"/>
                </a:solidFill>
              </a:rPr>
              <a:t>The Intel® DPC++ Compatibility Tool is a great tool to start with CUDA code migration</a:t>
            </a:r>
            <a:endParaRPr>
              <a:solidFill>
                <a:schemeClr val="dk1"/>
              </a:solidFill>
            </a:endParaRPr>
          </a:p>
          <a:p>
            <a:pPr indent="0" lvl="0" marL="0" rtl="0" algn="l">
              <a:spcBef>
                <a:spcPts val="1200"/>
              </a:spcBef>
              <a:spcAft>
                <a:spcPts val="0"/>
              </a:spcAft>
              <a:buNone/>
            </a:pPr>
            <a:r>
              <a:rPr lang="en-GB">
                <a:solidFill>
                  <a:schemeClr val="dk1"/>
                </a:solidFill>
              </a:rPr>
              <a:t>Caveats:</a:t>
            </a:r>
            <a:endParaRPr>
              <a:solidFill>
                <a:schemeClr val="dk1"/>
              </a:solidFill>
            </a:endParaRPr>
          </a:p>
          <a:p>
            <a:pPr indent="-317182" lvl="0" marL="457200" rtl="0" algn="l">
              <a:spcBef>
                <a:spcPts val="1200"/>
              </a:spcBef>
              <a:spcAft>
                <a:spcPts val="0"/>
              </a:spcAft>
              <a:buClr>
                <a:schemeClr val="dk1"/>
              </a:buClr>
              <a:buSzPct val="100000"/>
              <a:buChar char="●"/>
            </a:pPr>
            <a:r>
              <a:rPr lang="en-GB">
                <a:solidFill>
                  <a:schemeClr val="dk1"/>
                </a:solidFill>
              </a:rPr>
              <a:t>N</a:t>
            </a:r>
            <a:r>
              <a:rPr lang="en-GB">
                <a:solidFill>
                  <a:schemeClr val="dk1"/>
                </a:solidFill>
              </a:rPr>
              <a:t>o compiler with full SYCL 2020 standard</a:t>
            </a:r>
            <a:r>
              <a:rPr lang="en-GB">
                <a:solidFill>
                  <a:schemeClr val="dk1"/>
                </a:solidFill>
              </a:rPr>
              <a:t> (rel. </a:t>
            </a:r>
            <a:r>
              <a:rPr lang="en-GB">
                <a:solidFill>
                  <a:schemeClr val="dk1"/>
                </a:solidFill>
              </a:rPr>
              <a:t>2021</a:t>
            </a:r>
            <a:r>
              <a:rPr lang="en-GB">
                <a:solidFill>
                  <a:schemeClr val="dk1"/>
                </a:solidFill>
              </a:rPr>
              <a:t>) support yet</a:t>
            </a:r>
            <a:endParaRPr>
              <a:solidFill>
                <a:schemeClr val="dk1"/>
              </a:solidFill>
            </a:endParaRPr>
          </a:p>
          <a:p>
            <a:pPr indent="-317182" lvl="0" marL="457200" rtl="0" algn="l">
              <a:spcBef>
                <a:spcPts val="0"/>
              </a:spcBef>
              <a:spcAft>
                <a:spcPts val="0"/>
              </a:spcAft>
              <a:buClr>
                <a:schemeClr val="dk1"/>
              </a:buClr>
              <a:buSzPct val="100000"/>
              <a:buChar char="●"/>
            </a:pPr>
            <a:r>
              <a:rPr lang="en-GB">
                <a:solidFill>
                  <a:schemeClr val="dk1"/>
                </a:solidFill>
              </a:rPr>
              <a:t>SYCL does not integrate well with cuda environment, yet (especially with 3rd party libraries)</a:t>
            </a:r>
            <a:endParaRPr>
              <a:solidFill>
                <a:schemeClr val="accent1"/>
              </a:solidFill>
            </a:endParaRPr>
          </a:p>
          <a:p>
            <a:pPr indent="-317182" lvl="0" marL="457200" rtl="0" algn="l">
              <a:spcBef>
                <a:spcPts val="0"/>
              </a:spcBef>
              <a:spcAft>
                <a:spcPts val="0"/>
              </a:spcAft>
              <a:buClr>
                <a:schemeClr val="dk1"/>
              </a:buClr>
              <a:buSzPct val="100000"/>
              <a:buChar char="●"/>
            </a:pPr>
            <a:r>
              <a:rPr b="1" lang="en-GB">
                <a:solidFill>
                  <a:schemeClr val="dk1"/>
                </a:solidFill>
                <a:latin typeface="Courier New"/>
                <a:ea typeface="Courier New"/>
                <a:cs typeface="Courier New"/>
                <a:sym typeface="Courier New"/>
              </a:rPr>
              <a:t>clang++</a:t>
            </a:r>
            <a:r>
              <a:rPr lang="en-GB">
                <a:solidFill>
                  <a:schemeClr val="dk1"/>
                </a:solidFill>
              </a:rPr>
              <a:t> compiler is still rapidly evolving </a:t>
            </a:r>
            <a:endParaRPr>
              <a:solidFill>
                <a:schemeClr val="dk1"/>
              </a:solidFill>
            </a:endParaRPr>
          </a:p>
          <a:p>
            <a:pPr indent="0" lvl="0" marL="0" rtl="0" algn="l">
              <a:spcBef>
                <a:spcPts val="1200"/>
              </a:spcBef>
              <a:spcAft>
                <a:spcPts val="0"/>
              </a:spcAft>
              <a:buNone/>
            </a:pPr>
            <a:r>
              <a:rPr lang="en-GB">
                <a:solidFill>
                  <a:schemeClr val="dk1"/>
                </a:solidFill>
              </a:rPr>
              <a:t>Suggestions:</a:t>
            </a:r>
            <a:endParaRPr sz="1900">
              <a:solidFill>
                <a:schemeClr val="dk1"/>
              </a:solidFill>
              <a:latin typeface="Calibri"/>
              <a:ea typeface="Calibri"/>
              <a:cs typeface="Calibri"/>
              <a:sym typeface="Calibri"/>
            </a:endParaRPr>
          </a:p>
          <a:p>
            <a:pPr indent="-317182" lvl="0" marL="457200" rtl="0" algn="l">
              <a:lnSpc>
                <a:spcPct val="102000"/>
              </a:lnSpc>
              <a:spcBef>
                <a:spcPts val="1200"/>
              </a:spcBef>
              <a:spcAft>
                <a:spcPts val="0"/>
              </a:spcAft>
              <a:buClr>
                <a:schemeClr val="dk1"/>
              </a:buClr>
              <a:buSzPct val="85714"/>
              <a:buFont typeface="Calibri"/>
              <a:buChar char="●"/>
            </a:pPr>
            <a:r>
              <a:rPr lang="en-GB" sz="2100">
                <a:solidFill>
                  <a:schemeClr val="dk1"/>
                </a:solidFill>
                <a:latin typeface="Calibri"/>
                <a:ea typeface="Calibri"/>
                <a:cs typeface="Calibri"/>
                <a:sym typeface="Calibri"/>
              </a:rPr>
              <a:t>Better organized documentation per compiler release + user examples would help building the critical mass and help users help themselves</a:t>
            </a:r>
            <a:endParaRPr sz="2100">
              <a:solidFill>
                <a:schemeClr val="dk1"/>
              </a:solidFill>
              <a:latin typeface="Calibri"/>
              <a:ea typeface="Calibri"/>
              <a:cs typeface="Calibri"/>
              <a:sym typeface="Calibri"/>
            </a:endParaRPr>
          </a:p>
          <a:p>
            <a:pPr indent="-331946" lvl="0" marL="457200" rtl="0" algn="l">
              <a:lnSpc>
                <a:spcPct val="102000"/>
              </a:lnSpc>
              <a:spcBef>
                <a:spcPts val="0"/>
              </a:spcBef>
              <a:spcAft>
                <a:spcPts val="0"/>
              </a:spcAft>
              <a:buClr>
                <a:schemeClr val="dk1"/>
              </a:buClr>
              <a:buSzPct val="100000"/>
              <a:buFont typeface="Calibri"/>
              <a:buChar char="●"/>
            </a:pPr>
            <a:r>
              <a:rPr lang="en-GB" sz="2100">
                <a:solidFill>
                  <a:schemeClr val="dk1"/>
                </a:solidFill>
                <a:latin typeface="Calibri"/>
                <a:ea typeface="Calibri"/>
                <a:cs typeface="Calibri"/>
                <a:sym typeface="Calibri"/>
              </a:rPr>
              <a:t>We would love to see: </a:t>
            </a:r>
            <a:endParaRPr sz="2100">
              <a:solidFill>
                <a:schemeClr val="dk1"/>
              </a:solidFill>
              <a:latin typeface="Calibri"/>
              <a:ea typeface="Calibri"/>
              <a:cs typeface="Calibri"/>
              <a:sym typeface="Calibri"/>
            </a:endParaRPr>
          </a:p>
          <a:p>
            <a:pPr indent="-331946" lvl="1" marL="914400" rtl="0" algn="l">
              <a:lnSpc>
                <a:spcPct val="102000"/>
              </a:lnSpc>
              <a:spcBef>
                <a:spcPts val="0"/>
              </a:spcBef>
              <a:spcAft>
                <a:spcPts val="0"/>
              </a:spcAft>
              <a:buClr>
                <a:schemeClr val="dk1"/>
              </a:buClr>
              <a:buSzPct val="100000"/>
              <a:buFont typeface="Calibri"/>
              <a:buChar char="○"/>
            </a:pPr>
            <a:r>
              <a:rPr lang="en-GB" sz="2100">
                <a:solidFill>
                  <a:schemeClr val="dk1"/>
                </a:solidFill>
                <a:latin typeface="Calibri"/>
                <a:ea typeface="Calibri"/>
                <a:cs typeface="Calibri"/>
                <a:sym typeface="Calibri"/>
              </a:rPr>
              <a:t>the plugin support extended to other targets in the future</a:t>
            </a:r>
            <a:endParaRPr sz="2100">
              <a:solidFill>
                <a:schemeClr val="dk1"/>
              </a:solidFill>
              <a:latin typeface="Calibri"/>
              <a:ea typeface="Calibri"/>
              <a:cs typeface="Calibri"/>
              <a:sym typeface="Calibri"/>
            </a:endParaRPr>
          </a:p>
          <a:p>
            <a:pPr indent="-331946" lvl="1" marL="914400" rtl="0" algn="l">
              <a:lnSpc>
                <a:spcPct val="102000"/>
              </a:lnSpc>
              <a:spcBef>
                <a:spcPts val="0"/>
              </a:spcBef>
              <a:spcAft>
                <a:spcPts val="0"/>
              </a:spcAft>
              <a:buClr>
                <a:schemeClr val="dk1"/>
              </a:buClr>
              <a:buSzPct val="100000"/>
              <a:buFont typeface="Calibri"/>
              <a:buChar char="○"/>
            </a:pPr>
            <a:r>
              <a:rPr lang="en-GB" sz="2100">
                <a:solidFill>
                  <a:schemeClr val="dk1"/>
                </a:solidFill>
                <a:latin typeface="Calibri"/>
                <a:ea typeface="Calibri"/>
                <a:cs typeface="Calibri"/>
                <a:sym typeface="Calibri"/>
              </a:rPr>
              <a:t>support for virtual function calls and 3rd party libraries</a:t>
            </a:r>
            <a:endParaRPr sz="2100">
              <a:solidFill>
                <a:schemeClr val="dk1"/>
              </a:solidFill>
              <a:latin typeface="Calibri"/>
              <a:ea typeface="Calibri"/>
              <a:cs typeface="Calibri"/>
              <a:sym typeface="Calibri"/>
            </a:endParaRPr>
          </a:p>
        </p:txBody>
      </p:sp>
      <p:sp>
        <p:nvSpPr>
          <p:cNvPr id="400" name="Google Shape;400;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Acknowledgements</a:t>
            </a:r>
            <a:endParaRPr b="1"/>
          </a:p>
        </p:txBody>
      </p:sp>
      <p:sp>
        <p:nvSpPr>
          <p:cNvPr id="406" name="Google Shape;406;p41"/>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u="sng">
                <a:solidFill>
                  <a:schemeClr val="hlink"/>
                </a:solidFill>
                <a:hlinkClick r:id="rId3"/>
              </a:rPr>
              <a:t>Predrag Buncic</a:t>
            </a:r>
            <a:r>
              <a:rPr lang="en-GB"/>
              <a:t>, CERN supervisor</a:t>
            </a:r>
            <a:endParaRPr/>
          </a:p>
          <a:p>
            <a:pPr indent="0" lvl="0" marL="0" rtl="0" algn="l">
              <a:spcBef>
                <a:spcPts val="1200"/>
              </a:spcBef>
              <a:spcAft>
                <a:spcPts val="0"/>
              </a:spcAft>
              <a:buNone/>
            </a:pPr>
            <a:r>
              <a:rPr lang="en-GB" u="sng">
                <a:solidFill>
                  <a:schemeClr val="hlink"/>
                </a:solidFill>
                <a:hlinkClick r:id="rId4"/>
              </a:rPr>
              <a:t>Igor Vorobstov</a:t>
            </a:r>
            <a:r>
              <a:rPr lang="en-GB"/>
              <a:t>, </a:t>
            </a:r>
            <a:r>
              <a:rPr lang="en-GB" u="sng">
                <a:solidFill>
                  <a:schemeClr val="hlink"/>
                </a:solidFill>
                <a:hlinkClick r:id="rId5"/>
              </a:rPr>
              <a:t>Klaus-Dieter Oertel</a:t>
            </a:r>
            <a:r>
              <a:rPr lang="en-GB"/>
              <a:t>, Intel</a:t>
            </a:r>
            <a:endParaRPr/>
          </a:p>
          <a:p>
            <a:pPr indent="0" lvl="0" marL="0" rtl="0" algn="l">
              <a:spcBef>
                <a:spcPts val="1200"/>
              </a:spcBef>
              <a:spcAft>
                <a:spcPts val="0"/>
              </a:spcAft>
              <a:buNone/>
            </a:pPr>
            <a:r>
              <a:rPr lang="en-GB" u="sng">
                <a:solidFill>
                  <a:schemeClr val="hlink"/>
                </a:solidFill>
                <a:hlinkClick r:id="rId6"/>
              </a:rPr>
              <a:t>Alexey Sachkov</a:t>
            </a:r>
            <a:r>
              <a:rPr lang="en-GB"/>
              <a:t>, </a:t>
            </a:r>
            <a:r>
              <a:rPr lang="en-GB" u="sng">
                <a:solidFill>
                  <a:schemeClr val="hlink"/>
                </a:solidFill>
                <a:hlinkClick r:id="rId7"/>
              </a:rPr>
              <a:t>Alexander Batashev</a:t>
            </a:r>
            <a:r>
              <a:rPr lang="en-GB"/>
              <a:t>, github community</a:t>
            </a:r>
            <a:endParaRPr/>
          </a:p>
          <a:p>
            <a:pPr indent="0" lvl="0" marL="0" rtl="0" algn="l">
              <a:spcBef>
                <a:spcPts val="1200"/>
              </a:spcBef>
              <a:spcAft>
                <a:spcPts val="0"/>
              </a:spcAft>
              <a:buNone/>
            </a:pPr>
            <a:r>
              <a:rPr lang="en-GB" u="sng">
                <a:solidFill>
                  <a:schemeClr val="hlink"/>
                </a:solidFill>
                <a:hlinkClick r:id="rId8"/>
              </a:rPr>
              <a:t>Ruyman Reyes</a:t>
            </a:r>
            <a:r>
              <a:rPr lang="en-GB"/>
              <a:t>, Codeplay </a:t>
            </a:r>
            <a:endParaRPr/>
          </a:p>
          <a:p>
            <a:pPr indent="0" lvl="0" marL="0" rtl="0" algn="l">
              <a:spcBef>
                <a:spcPts val="1200"/>
              </a:spcBef>
              <a:spcAft>
                <a:spcPts val="1200"/>
              </a:spcAft>
              <a:buNone/>
            </a:pPr>
            <a:r>
              <a:rPr lang="en-GB" u="sng">
                <a:solidFill>
                  <a:schemeClr val="hlink"/>
                </a:solidFill>
                <a:hlinkClick r:id="rId9"/>
              </a:rPr>
              <a:t>James Larus</a:t>
            </a:r>
            <a:r>
              <a:rPr lang="en-GB"/>
              <a:t>, EPFL supervisor</a:t>
            </a:r>
            <a:endParaRPr/>
          </a:p>
        </p:txBody>
      </p:sp>
      <p:sp>
        <p:nvSpPr>
          <p:cNvPr id="407" name="Google Shape;407;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Content</a:t>
            </a:r>
            <a:endParaRPr b="1"/>
          </a:p>
        </p:txBody>
      </p:sp>
      <p:sp>
        <p:nvSpPr>
          <p:cNvPr id="73" name="Google Shape;73;p15"/>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Background in High Energy Physics</a:t>
            </a:r>
            <a:endParaRPr/>
          </a:p>
          <a:p>
            <a:pPr indent="-342900" lvl="0" marL="457200" rtl="0" algn="l">
              <a:spcBef>
                <a:spcPts val="0"/>
              </a:spcBef>
              <a:spcAft>
                <a:spcPts val="0"/>
              </a:spcAft>
              <a:buSzPts val="1800"/>
              <a:buChar char="●"/>
            </a:pPr>
            <a:r>
              <a:rPr lang="en-GB"/>
              <a:t>Time scales and magnitude of computing problems</a:t>
            </a:r>
            <a:endParaRPr/>
          </a:p>
          <a:p>
            <a:pPr indent="-342900" lvl="0" marL="457200" rtl="0" algn="l">
              <a:spcBef>
                <a:spcPts val="0"/>
              </a:spcBef>
              <a:spcAft>
                <a:spcPts val="0"/>
              </a:spcAft>
              <a:buSzPts val="1800"/>
              <a:buChar char="●"/>
            </a:pPr>
            <a:r>
              <a:rPr lang="en-GB"/>
              <a:t>User experience in porting simulation code (AdePT project) to oneAPI</a:t>
            </a:r>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2"/>
          <p:cNvSpPr txBox="1"/>
          <p:nvPr>
            <p:ph type="title"/>
          </p:nvPr>
        </p:nvSpPr>
        <p:spPr>
          <a:xfrm>
            <a:off x="311700" y="277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Q&amp;A</a:t>
            </a:r>
            <a:endParaRPr b="1"/>
          </a:p>
        </p:txBody>
      </p:sp>
      <p:sp>
        <p:nvSpPr>
          <p:cNvPr id="413" name="Google Shape;413;p42"/>
          <p:cNvSpPr txBox="1"/>
          <p:nvPr>
            <p:ph idx="1" type="body"/>
          </p:nvPr>
        </p:nvSpPr>
        <p:spPr>
          <a:xfrm>
            <a:off x="311700" y="1001363"/>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GB"/>
              <a:t>Thank you!</a:t>
            </a:r>
            <a:endParaRPr/>
          </a:p>
        </p:txBody>
      </p:sp>
      <p:sp>
        <p:nvSpPr>
          <p:cNvPr id="414" name="Google Shape;414;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415" name="Google Shape;415;p42"/>
          <p:cNvSpPr txBox="1"/>
          <p:nvPr/>
        </p:nvSpPr>
        <p:spPr>
          <a:xfrm>
            <a:off x="575975" y="4781850"/>
            <a:ext cx="26700" cy="267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t/>
            </a:r>
            <a:endParaRPr/>
          </a:p>
        </p:txBody>
      </p:sp>
      <p:sp>
        <p:nvSpPr>
          <p:cNvPr id="416" name="Google Shape;416;p42"/>
          <p:cNvSpPr txBox="1"/>
          <p:nvPr/>
        </p:nvSpPr>
        <p:spPr>
          <a:xfrm>
            <a:off x="0" y="4568875"/>
            <a:ext cx="3054000" cy="563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chemeClr val="dk1"/>
              </a:buClr>
              <a:buSzPts val="688"/>
              <a:buFont typeface="Arial"/>
              <a:buNone/>
            </a:pPr>
            <a:r>
              <a:rPr lang="en-GB" sz="1537" u="sng">
                <a:solidFill>
                  <a:schemeClr val="hlink"/>
                </a:solidFill>
                <a:hlinkClick r:id="rId3"/>
              </a:rPr>
              <a:t>daniel-florin.dosaru@cern.ch</a:t>
            </a:r>
            <a:r>
              <a:rPr lang="en-GB" sz="1537">
                <a:solidFill>
                  <a:schemeClr val="dk2"/>
                </a:solidFil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0" name="Shape 420"/>
        <p:cNvGrpSpPr/>
        <p:nvPr/>
      </p:nvGrpSpPr>
      <p:grpSpPr>
        <a:xfrm>
          <a:off x="0" y="0"/>
          <a:ext cx="0" cy="0"/>
          <a:chOff x="0" y="0"/>
          <a:chExt cx="0" cy="0"/>
        </a:xfrm>
      </p:grpSpPr>
      <p:sp>
        <p:nvSpPr>
          <p:cNvPr id="421" name="Google Shape;421;p43"/>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GB"/>
              <a:t>Backup slides</a:t>
            </a:r>
            <a:endParaRPr/>
          </a:p>
        </p:txBody>
      </p:sp>
      <p:sp>
        <p:nvSpPr>
          <p:cNvPr id="422" name="Google Shape;422;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6" name="Shape 426"/>
        <p:cNvGrpSpPr/>
        <p:nvPr/>
      </p:nvGrpSpPr>
      <p:grpSpPr>
        <a:xfrm>
          <a:off x="0" y="0"/>
          <a:ext cx="0" cy="0"/>
          <a:chOff x="0" y="0"/>
          <a:chExt cx="0" cy="0"/>
        </a:xfrm>
      </p:grpSpPr>
      <p:sp>
        <p:nvSpPr>
          <p:cNvPr id="427" name="Google Shape;427;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Converting the RanluxppDouble random generator</a:t>
            </a:r>
            <a:endParaRPr/>
          </a:p>
        </p:txBody>
      </p:sp>
      <p:sp>
        <p:nvSpPr>
          <p:cNvPr id="428" name="Google Shape;428;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Removed CUDA annotations</a:t>
            </a:r>
            <a:endParaRPr/>
          </a:p>
        </p:txBody>
      </p:sp>
      <p:pic>
        <p:nvPicPr>
          <p:cNvPr id="429" name="Google Shape;429;p44"/>
          <p:cNvPicPr preferRelativeResize="0"/>
          <p:nvPr/>
        </p:nvPicPr>
        <p:blipFill rotWithShape="1">
          <a:blip r:embed="rId3">
            <a:alphaModFix/>
          </a:blip>
          <a:srcRect b="0" l="4643" r="24035" t="12265"/>
          <a:stretch/>
        </p:blipFill>
        <p:spPr>
          <a:xfrm>
            <a:off x="209475" y="2148325"/>
            <a:ext cx="4295000" cy="1308925"/>
          </a:xfrm>
          <a:prstGeom prst="rect">
            <a:avLst/>
          </a:prstGeom>
          <a:noFill/>
          <a:ln>
            <a:noFill/>
          </a:ln>
        </p:spPr>
      </p:pic>
      <p:pic>
        <p:nvPicPr>
          <p:cNvPr id="430" name="Google Shape;430;p44"/>
          <p:cNvPicPr preferRelativeResize="0"/>
          <p:nvPr/>
        </p:nvPicPr>
        <p:blipFill rotWithShape="1">
          <a:blip r:embed="rId4">
            <a:alphaModFix/>
          </a:blip>
          <a:srcRect b="0" l="0" r="24568" t="0"/>
          <a:stretch/>
        </p:blipFill>
        <p:spPr>
          <a:xfrm>
            <a:off x="4572000" y="2187500"/>
            <a:ext cx="4295004" cy="1230575"/>
          </a:xfrm>
          <a:prstGeom prst="rect">
            <a:avLst/>
          </a:prstGeom>
          <a:noFill/>
          <a:ln>
            <a:noFill/>
          </a:ln>
        </p:spPr>
      </p:pic>
      <p:sp>
        <p:nvSpPr>
          <p:cNvPr id="431" name="Google Shape;431;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5" name="Shape 435"/>
        <p:cNvGrpSpPr/>
        <p:nvPr/>
      </p:nvGrpSpPr>
      <p:grpSpPr>
        <a:xfrm>
          <a:off x="0" y="0"/>
          <a:ext cx="0" cy="0"/>
          <a:chOff x="0" y="0"/>
          <a:chExt cx="0" cy="0"/>
        </a:xfrm>
      </p:grpSpPr>
      <p:sp>
        <p:nvSpPr>
          <p:cNvPr id="436" name="Google Shape;43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Atomic operations</a:t>
            </a:r>
            <a:endParaRPr/>
          </a:p>
        </p:txBody>
      </p:sp>
      <p:sp>
        <p:nvSpPr>
          <p:cNvPr id="437" name="Google Shape;437;p45"/>
          <p:cNvSpPr txBox="1"/>
          <p:nvPr>
            <p:ph idx="1" type="body"/>
          </p:nvPr>
        </p:nvSpPr>
        <p:spPr>
          <a:xfrm>
            <a:off x="348575" y="4372975"/>
            <a:ext cx="8520600" cy="453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GB"/>
              <a:t>Using sycl::ONEAPI::atomic_ref instead of std::atomic - </a:t>
            </a:r>
            <a:r>
              <a:rPr lang="en-GB" u="sng">
                <a:solidFill>
                  <a:schemeClr val="hlink"/>
                </a:solidFill>
                <a:hlinkClick r:id="rId3"/>
              </a:rPr>
              <a:t>full diff</a:t>
            </a:r>
            <a:endParaRPr/>
          </a:p>
        </p:txBody>
      </p:sp>
      <p:pic>
        <p:nvPicPr>
          <p:cNvPr id="438" name="Google Shape;438;p45"/>
          <p:cNvPicPr preferRelativeResize="0"/>
          <p:nvPr/>
        </p:nvPicPr>
        <p:blipFill>
          <a:blip r:embed="rId4">
            <a:alphaModFix/>
          </a:blip>
          <a:stretch>
            <a:fillRect/>
          </a:stretch>
        </p:blipFill>
        <p:spPr>
          <a:xfrm>
            <a:off x="92375" y="1574938"/>
            <a:ext cx="3998775" cy="2571475"/>
          </a:xfrm>
          <a:prstGeom prst="rect">
            <a:avLst/>
          </a:prstGeom>
          <a:noFill/>
          <a:ln>
            <a:noFill/>
          </a:ln>
        </p:spPr>
      </p:pic>
      <p:pic>
        <p:nvPicPr>
          <p:cNvPr id="439" name="Google Shape;439;p45"/>
          <p:cNvPicPr preferRelativeResize="0"/>
          <p:nvPr/>
        </p:nvPicPr>
        <p:blipFill>
          <a:blip r:embed="rId5">
            <a:alphaModFix/>
          </a:blip>
          <a:stretch>
            <a:fillRect/>
          </a:stretch>
        </p:blipFill>
        <p:spPr>
          <a:xfrm>
            <a:off x="4139375" y="1724300"/>
            <a:ext cx="5004625" cy="2289468"/>
          </a:xfrm>
          <a:prstGeom prst="rect">
            <a:avLst/>
          </a:prstGeom>
          <a:noFill/>
          <a:ln>
            <a:noFill/>
          </a:ln>
        </p:spPr>
      </p:pic>
      <p:sp>
        <p:nvSpPr>
          <p:cNvPr id="440" name="Google Shape;440;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4" name="Shape 444"/>
        <p:cNvGrpSpPr/>
        <p:nvPr/>
      </p:nvGrpSpPr>
      <p:grpSpPr>
        <a:xfrm>
          <a:off x="0" y="0"/>
          <a:ext cx="0" cy="0"/>
          <a:chOff x="0" y="0"/>
          <a:chExt cx="0" cy="0"/>
        </a:xfrm>
      </p:grpSpPr>
      <p:sp>
        <p:nvSpPr>
          <p:cNvPr id="445" name="Google Shape;445;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Pointer arithmetics</a:t>
            </a:r>
            <a:endParaRPr/>
          </a:p>
        </p:txBody>
      </p:sp>
      <p:sp>
        <p:nvSpPr>
          <p:cNvPr id="446" name="Google Shape;446;p46"/>
          <p:cNvSpPr txBox="1"/>
          <p:nvPr>
            <p:ph idx="1" type="body"/>
          </p:nvPr>
        </p:nvSpPr>
        <p:spPr>
          <a:xfrm>
            <a:off x="311700" y="1152475"/>
            <a:ext cx="85206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SYCL device code does not support function pointers in general</a:t>
            </a:r>
            <a:endParaRPr/>
          </a:p>
          <a:p>
            <a:pPr indent="-317500" lvl="1" marL="914400" rtl="0" algn="l">
              <a:spcBef>
                <a:spcPts val="1200"/>
              </a:spcBef>
              <a:spcAft>
                <a:spcPts val="0"/>
              </a:spcAft>
              <a:buSzPts val="1400"/>
              <a:buChar char="○"/>
            </a:pPr>
            <a:r>
              <a:rPr lang="en-GB" sz="1300"/>
              <a:t>A</a:t>
            </a:r>
            <a:r>
              <a:rPr lang="en-GB" sz="1300"/>
              <a:t>bstract classes were transformed in concrete classes</a:t>
            </a:r>
            <a:endParaRPr/>
          </a:p>
        </p:txBody>
      </p:sp>
      <p:sp>
        <p:nvSpPr>
          <p:cNvPr id="447" name="Google Shape;447;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1" name="Shape 451"/>
        <p:cNvGrpSpPr/>
        <p:nvPr/>
      </p:nvGrpSpPr>
      <p:grpSpPr>
        <a:xfrm>
          <a:off x="0" y="0"/>
          <a:ext cx="0" cy="0"/>
          <a:chOff x="0" y="0"/>
          <a:chExt cx="0" cy="0"/>
        </a:xfrm>
      </p:grpSpPr>
      <p:sp>
        <p:nvSpPr>
          <p:cNvPr id="452" name="Google Shape;452;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Virtual functions</a:t>
            </a:r>
            <a:endParaRPr/>
          </a:p>
        </p:txBody>
      </p:sp>
      <p:sp>
        <p:nvSpPr>
          <p:cNvPr id="453" name="Google Shape;453;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54" name="Google Shape;454;p47"/>
          <p:cNvPicPr preferRelativeResize="0"/>
          <p:nvPr/>
        </p:nvPicPr>
        <p:blipFill>
          <a:blip r:embed="rId3">
            <a:alphaModFix/>
          </a:blip>
          <a:stretch>
            <a:fillRect/>
          </a:stretch>
        </p:blipFill>
        <p:spPr>
          <a:xfrm>
            <a:off x="805500" y="3517200"/>
            <a:ext cx="6200450" cy="511650"/>
          </a:xfrm>
          <a:prstGeom prst="rect">
            <a:avLst/>
          </a:prstGeom>
          <a:noFill/>
          <a:ln>
            <a:noFill/>
          </a:ln>
        </p:spPr>
      </p:pic>
      <p:sp>
        <p:nvSpPr>
          <p:cNvPr id="455" name="Google Shape;455;p47"/>
          <p:cNvSpPr txBox="1"/>
          <p:nvPr/>
        </p:nvSpPr>
        <p:spPr>
          <a:xfrm>
            <a:off x="566250" y="3195750"/>
            <a:ext cx="4593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Courier New"/>
                <a:ea typeface="Courier New"/>
                <a:cs typeface="Courier New"/>
                <a:sym typeface="Courier New"/>
              </a:rPr>
              <a:t>class VPlacedVolume:</a:t>
            </a:r>
            <a:endParaRPr sz="1200">
              <a:latin typeface="Courier New"/>
              <a:ea typeface="Courier New"/>
              <a:cs typeface="Courier New"/>
              <a:sym typeface="Courier New"/>
            </a:endParaRPr>
          </a:p>
        </p:txBody>
      </p:sp>
      <p:sp>
        <p:nvSpPr>
          <p:cNvPr id="456" name="Google Shape;456;p47"/>
          <p:cNvSpPr txBox="1"/>
          <p:nvPr/>
        </p:nvSpPr>
        <p:spPr>
          <a:xfrm>
            <a:off x="510375" y="2348350"/>
            <a:ext cx="7520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Courier New"/>
                <a:ea typeface="Courier New"/>
                <a:cs typeface="Courier New"/>
                <a:sym typeface="Courier New"/>
              </a:rPr>
              <a:t>LoopNavigator.h:42:17: error: SYCL kernel cannot call a virtual function</a:t>
            </a:r>
            <a:endParaRPr sz="12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GB" sz="1200">
                <a:solidFill>
                  <a:schemeClr val="dk1"/>
                </a:solidFill>
                <a:latin typeface="Courier New"/>
                <a:ea typeface="Courier New"/>
                <a:cs typeface="Courier New"/>
                <a:sym typeface="Courier New"/>
              </a:rPr>
              <a:t>      if (!vol-&gt;UnplacedContains(point)) return nullptr;</a:t>
            </a:r>
            <a:endParaRPr sz="12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GB" sz="1200">
                <a:solidFill>
                  <a:schemeClr val="dk1"/>
                </a:solidFill>
                <a:latin typeface="Courier New"/>
                <a:ea typeface="Courier New"/>
                <a:cs typeface="Courier New"/>
                <a:sym typeface="Courier New"/>
              </a:rPr>
              <a:t>			 ^</a:t>
            </a:r>
            <a:endParaRPr sz="1200">
              <a:solidFill>
                <a:schemeClr val="dk1"/>
              </a:solidFill>
              <a:latin typeface="Courier New"/>
              <a:ea typeface="Courier New"/>
              <a:cs typeface="Courier New"/>
              <a:sym typeface="Courier New"/>
            </a:endParaRPr>
          </a:p>
        </p:txBody>
      </p:sp>
      <p:sp>
        <p:nvSpPr>
          <p:cNvPr id="457" name="Google Shape;457;p47"/>
          <p:cNvSpPr txBox="1"/>
          <p:nvPr/>
        </p:nvSpPr>
        <p:spPr>
          <a:xfrm>
            <a:off x="510375" y="2058275"/>
            <a:ext cx="459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FF0000"/>
                </a:solidFill>
              </a:rPr>
              <a:t>ERROR:</a:t>
            </a:r>
            <a:endParaRPr>
              <a:solidFill>
                <a:srgbClr val="FF0000"/>
              </a:solidFill>
            </a:endParaRPr>
          </a:p>
        </p:txBody>
      </p:sp>
      <p:sp>
        <p:nvSpPr>
          <p:cNvPr id="458" name="Google Shape;458;p47"/>
          <p:cNvSpPr txBox="1"/>
          <p:nvPr/>
        </p:nvSpPr>
        <p:spPr>
          <a:xfrm>
            <a:off x="510375" y="1452188"/>
            <a:ext cx="6709800" cy="461700"/>
          </a:xfrm>
          <a:prstGeom prst="rect">
            <a:avLst/>
          </a:prstGeom>
          <a:noFill/>
          <a:ln>
            <a:noFill/>
          </a:ln>
        </p:spPr>
        <p:txBody>
          <a:bodyPr anchorCtr="0" anchor="ctr" bIns="91425" lIns="91425" spcFirstLastPara="1" rIns="91425" wrap="square" tIns="91425">
            <a:spAutoFit/>
          </a:bodyPr>
          <a:lstStyle/>
          <a:p>
            <a:pPr indent="0" lvl="0" marL="0" marR="0" rtl="0" algn="l">
              <a:lnSpc>
                <a:spcPct val="115000"/>
              </a:lnSpc>
              <a:spcBef>
                <a:spcPts val="0"/>
              </a:spcBef>
              <a:spcAft>
                <a:spcPts val="1200"/>
              </a:spcAft>
              <a:buNone/>
            </a:pPr>
            <a:r>
              <a:rPr lang="en-GB" sz="1800">
                <a:solidFill>
                  <a:schemeClr val="dk2"/>
                </a:solidFill>
              </a:rPr>
              <a:t>SYCL device code does not support virtual function calls</a:t>
            </a:r>
            <a:endParaRPr sz="1800">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2" name="Shape 462"/>
        <p:cNvGrpSpPr/>
        <p:nvPr/>
      </p:nvGrpSpPr>
      <p:grpSpPr>
        <a:xfrm>
          <a:off x="0" y="0"/>
          <a:ext cx="0" cy="0"/>
          <a:chOff x="0" y="0"/>
          <a:chExt cx="0" cy="0"/>
        </a:xfrm>
      </p:grpSpPr>
      <p:sp>
        <p:nvSpPr>
          <p:cNvPr id="463" name="Google Shape;463;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Virtual functions</a:t>
            </a:r>
            <a:endParaRPr/>
          </a:p>
        </p:txBody>
      </p:sp>
      <p:sp>
        <p:nvSpPr>
          <p:cNvPr id="464" name="Google Shape;464;p48"/>
          <p:cNvSpPr txBox="1"/>
          <p:nvPr>
            <p:ph idx="1" type="body"/>
          </p:nvPr>
        </p:nvSpPr>
        <p:spPr>
          <a:xfrm>
            <a:off x="222600" y="3063900"/>
            <a:ext cx="4872000" cy="1893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GB" sz="1300"/>
              <a:t>Added a </a:t>
            </a:r>
            <a:r>
              <a:rPr lang="en-GB" sz="1300" u="sng">
                <a:solidFill>
                  <a:schemeClr val="hlink"/>
                </a:solidFill>
                <a:hlinkClick r:id="rId3"/>
              </a:rPr>
              <a:t>non-virtual dispatcher layer</a:t>
            </a:r>
            <a:r>
              <a:rPr lang="en-GB" sz="1300"/>
              <a:t> in AdepT</a:t>
            </a:r>
            <a:endParaRPr sz="1300"/>
          </a:p>
          <a:p>
            <a:pPr indent="0" lvl="0" marL="0" rtl="0" algn="l">
              <a:spcBef>
                <a:spcPts val="1200"/>
              </a:spcBef>
              <a:spcAft>
                <a:spcPts val="0"/>
              </a:spcAft>
              <a:buNone/>
            </a:pPr>
            <a:r>
              <a:t/>
            </a:r>
            <a:endParaRPr sz="1300"/>
          </a:p>
          <a:p>
            <a:pPr indent="0" lvl="0" marL="0" rtl="0" algn="l">
              <a:spcBef>
                <a:spcPts val="1200"/>
              </a:spcBef>
              <a:spcAft>
                <a:spcPts val="1200"/>
              </a:spcAft>
              <a:buNone/>
            </a:pPr>
            <a:r>
              <a:t/>
            </a:r>
            <a:endParaRPr sz="1300"/>
          </a:p>
        </p:txBody>
      </p:sp>
      <p:sp>
        <p:nvSpPr>
          <p:cNvPr id="465" name="Google Shape;465;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466" name="Google Shape;466;p48"/>
          <p:cNvSpPr txBox="1"/>
          <p:nvPr/>
        </p:nvSpPr>
        <p:spPr>
          <a:xfrm>
            <a:off x="4572000" y="2441250"/>
            <a:ext cx="1467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UnplacedVolume.h:</a:t>
            </a:r>
            <a:endParaRPr sz="900">
              <a:latin typeface="Courier New"/>
              <a:ea typeface="Courier New"/>
              <a:cs typeface="Courier New"/>
              <a:sym typeface="Courier New"/>
            </a:endParaRPr>
          </a:p>
        </p:txBody>
      </p:sp>
      <p:pic>
        <p:nvPicPr>
          <p:cNvPr id="467" name="Google Shape;467;p48"/>
          <p:cNvPicPr preferRelativeResize="0"/>
          <p:nvPr/>
        </p:nvPicPr>
        <p:blipFill>
          <a:blip r:embed="rId4">
            <a:alphaModFix/>
          </a:blip>
          <a:stretch>
            <a:fillRect/>
          </a:stretch>
        </p:blipFill>
        <p:spPr>
          <a:xfrm>
            <a:off x="908650" y="1325498"/>
            <a:ext cx="7326700" cy="1795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1" name="Shape 471"/>
        <p:cNvGrpSpPr/>
        <p:nvPr/>
      </p:nvGrpSpPr>
      <p:grpSpPr>
        <a:xfrm>
          <a:off x="0" y="0"/>
          <a:ext cx="0" cy="0"/>
          <a:chOff x="0" y="0"/>
          <a:chExt cx="0" cy="0"/>
        </a:xfrm>
      </p:grpSpPr>
      <p:sp>
        <p:nvSpPr>
          <p:cNvPr id="472" name="Google Shape;472;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Virtual functions</a:t>
            </a:r>
            <a:endParaRPr/>
          </a:p>
        </p:txBody>
      </p:sp>
      <p:sp>
        <p:nvSpPr>
          <p:cNvPr id="473" name="Google Shape;473;p49"/>
          <p:cNvSpPr txBox="1"/>
          <p:nvPr>
            <p:ph idx="1" type="body"/>
          </p:nvPr>
        </p:nvSpPr>
        <p:spPr>
          <a:xfrm>
            <a:off x="133525" y="2764350"/>
            <a:ext cx="4680300" cy="12720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GB" sz="1300"/>
              <a:t>Added support in VecGeom : VolumeTypes enum</a:t>
            </a:r>
            <a:endParaRPr sz="1300"/>
          </a:p>
          <a:p>
            <a:pPr indent="-311150" lvl="0" marL="457200" rtl="0" algn="l">
              <a:spcBef>
                <a:spcPts val="0"/>
              </a:spcBef>
              <a:spcAft>
                <a:spcPts val="0"/>
              </a:spcAft>
              <a:buSzPts val="1300"/>
              <a:buChar char="●"/>
            </a:pPr>
            <a:r>
              <a:rPr lang="en-GB" sz="1300"/>
              <a:t>Slower compared to virtual functions</a:t>
            </a:r>
            <a:endParaRPr sz="1300"/>
          </a:p>
          <a:p>
            <a:pPr indent="0" lvl="0" marL="0" rtl="0" algn="l">
              <a:spcBef>
                <a:spcPts val="1200"/>
              </a:spcBef>
              <a:spcAft>
                <a:spcPts val="0"/>
              </a:spcAft>
              <a:buNone/>
            </a:pPr>
            <a:r>
              <a:t/>
            </a:r>
            <a:endParaRPr sz="1300"/>
          </a:p>
          <a:p>
            <a:pPr indent="0" lvl="0" marL="0" rtl="0" algn="l">
              <a:spcBef>
                <a:spcPts val="1200"/>
              </a:spcBef>
              <a:spcAft>
                <a:spcPts val="1200"/>
              </a:spcAft>
              <a:buNone/>
            </a:pPr>
            <a:r>
              <a:t/>
            </a:r>
            <a:endParaRPr sz="1300"/>
          </a:p>
        </p:txBody>
      </p:sp>
      <p:sp>
        <p:nvSpPr>
          <p:cNvPr id="474" name="Google Shape;474;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75" name="Google Shape;475;p49"/>
          <p:cNvPicPr preferRelativeResize="0"/>
          <p:nvPr/>
        </p:nvPicPr>
        <p:blipFill>
          <a:blip r:embed="rId3">
            <a:alphaModFix/>
          </a:blip>
          <a:stretch>
            <a:fillRect/>
          </a:stretch>
        </p:blipFill>
        <p:spPr>
          <a:xfrm>
            <a:off x="4572000" y="352273"/>
            <a:ext cx="2542725" cy="2088975"/>
          </a:xfrm>
          <a:prstGeom prst="rect">
            <a:avLst/>
          </a:prstGeom>
          <a:noFill/>
          <a:ln cap="flat" cmpd="sng" w="9525">
            <a:solidFill>
              <a:schemeClr val="dk2"/>
            </a:solidFill>
            <a:prstDash val="solid"/>
            <a:round/>
            <a:headEnd len="sm" w="sm" type="none"/>
            <a:tailEnd len="sm" w="sm" type="none"/>
          </a:ln>
        </p:spPr>
      </p:pic>
      <p:sp>
        <p:nvSpPr>
          <p:cNvPr id="476" name="Google Shape;476;p49"/>
          <p:cNvSpPr txBox="1"/>
          <p:nvPr/>
        </p:nvSpPr>
        <p:spPr>
          <a:xfrm>
            <a:off x="4572000" y="73675"/>
            <a:ext cx="1467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VolumeTypes.h:</a:t>
            </a:r>
            <a:endParaRPr sz="900">
              <a:latin typeface="Courier New"/>
              <a:ea typeface="Courier New"/>
              <a:cs typeface="Courier New"/>
              <a:sym typeface="Courier New"/>
            </a:endParaRPr>
          </a:p>
        </p:txBody>
      </p:sp>
      <p:pic>
        <p:nvPicPr>
          <p:cNvPr id="477" name="Google Shape;477;p49"/>
          <p:cNvPicPr preferRelativeResize="0"/>
          <p:nvPr/>
        </p:nvPicPr>
        <p:blipFill>
          <a:blip r:embed="rId4">
            <a:alphaModFix/>
          </a:blip>
          <a:stretch>
            <a:fillRect/>
          </a:stretch>
        </p:blipFill>
        <p:spPr>
          <a:xfrm>
            <a:off x="4530325" y="2763050"/>
            <a:ext cx="2542725" cy="1010111"/>
          </a:xfrm>
          <a:prstGeom prst="rect">
            <a:avLst/>
          </a:prstGeom>
          <a:noFill/>
          <a:ln cap="flat" cmpd="sng" w="9525">
            <a:solidFill>
              <a:schemeClr val="dk2"/>
            </a:solidFill>
            <a:prstDash val="solid"/>
            <a:round/>
            <a:headEnd len="sm" w="sm" type="none"/>
            <a:tailEnd len="sm" w="sm" type="none"/>
          </a:ln>
        </p:spPr>
      </p:pic>
      <p:sp>
        <p:nvSpPr>
          <p:cNvPr id="478" name="Google Shape;478;p49"/>
          <p:cNvSpPr txBox="1"/>
          <p:nvPr/>
        </p:nvSpPr>
        <p:spPr>
          <a:xfrm>
            <a:off x="4572000" y="2441250"/>
            <a:ext cx="14673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Courier New"/>
                <a:ea typeface="Courier New"/>
                <a:cs typeface="Courier New"/>
                <a:sym typeface="Courier New"/>
              </a:rPr>
              <a:t>UnplacedVolume.h:</a:t>
            </a:r>
            <a:endParaRPr sz="900">
              <a:latin typeface="Courier New"/>
              <a:ea typeface="Courier New"/>
              <a:cs typeface="Courier New"/>
              <a:sym typeface="Courier New"/>
            </a:endParaRPr>
          </a:p>
        </p:txBody>
      </p:sp>
      <p:pic>
        <p:nvPicPr>
          <p:cNvPr id="479" name="Google Shape;479;p49"/>
          <p:cNvPicPr preferRelativeResize="0"/>
          <p:nvPr/>
        </p:nvPicPr>
        <p:blipFill>
          <a:blip r:embed="rId5">
            <a:alphaModFix/>
          </a:blip>
          <a:stretch>
            <a:fillRect/>
          </a:stretch>
        </p:blipFill>
        <p:spPr>
          <a:xfrm>
            <a:off x="4530325" y="3773150"/>
            <a:ext cx="2542726" cy="399392"/>
          </a:xfrm>
          <a:prstGeom prst="rect">
            <a:avLst/>
          </a:prstGeom>
          <a:noFill/>
          <a:ln cap="flat" cmpd="sng" w="9525">
            <a:solidFill>
              <a:schemeClr val="dk2"/>
            </a:solidFill>
            <a:prstDash val="solid"/>
            <a:round/>
            <a:headEnd len="sm" w="sm" type="none"/>
            <a:tailEnd len="sm" w="sm" type="none"/>
          </a:ln>
        </p:spPr>
      </p:pic>
      <p:pic>
        <p:nvPicPr>
          <p:cNvPr id="480" name="Google Shape;480;p49"/>
          <p:cNvPicPr preferRelativeResize="0"/>
          <p:nvPr/>
        </p:nvPicPr>
        <p:blipFill rotWithShape="1">
          <a:blip r:embed="rId6">
            <a:alphaModFix/>
          </a:blip>
          <a:srcRect b="0" l="979" r="-1917" t="42683"/>
          <a:stretch/>
        </p:blipFill>
        <p:spPr>
          <a:xfrm>
            <a:off x="6341775" y="2360738"/>
            <a:ext cx="2762075" cy="745125"/>
          </a:xfrm>
          <a:prstGeom prst="rect">
            <a:avLst/>
          </a:prstGeom>
          <a:noFill/>
          <a:ln cap="flat" cmpd="sng" w="9525">
            <a:solidFill>
              <a:schemeClr val="dk2"/>
            </a:solidFill>
            <a:prstDash val="solid"/>
            <a:round/>
            <a:headEnd len="sm" w="sm" type="none"/>
            <a:tailEnd len="sm" w="sm" type="none"/>
          </a:ln>
        </p:spPr>
      </p:pic>
      <p:sp>
        <p:nvSpPr>
          <p:cNvPr id="481" name="Google Shape;481;p49"/>
          <p:cNvSpPr txBox="1"/>
          <p:nvPr/>
        </p:nvSpPr>
        <p:spPr>
          <a:xfrm>
            <a:off x="7484150" y="1967151"/>
            <a:ext cx="16197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GB" sz="900">
                <a:latin typeface="Courier New"/>
                <a:ea typeface="Courier New"/>
                <a:cs typeface="Courier New"/>
                <a:sym typeface="Courier New"/>
              </a:rPr>
              <a:t>UnplacedTrapezoid.h:</a:t>
            </a:r>
            <a:endParaRPr sz="900">
              <a:latin typeface="Courier New"/>
              <a:ea typeface="Courier New"/>
              <a:cs typeface="Courier New"/>
              <a:sym typeface="Courier New"/>
            </a:endParaRPr>
          </a:p>
          <a:p>
            <a:pPr indent="0" lvl="0" marL="0" rtl="0" algn="r">
              <a:spcBef>
                <a:spcPts val="0"/>
              </a:spcBef>
              <a:spcAft>
                <a:spcPts val="0"/>
              </a:spcAft>
              <a:buNone/>
            </a:pPr>
            <a:r>
              <a:rPr lang="en-GB" sz="900"/>
              <a:t>constructor</a:t>
            </a:r>
            <a:endParaRPr sz="900"/>
          </a:p>
        </p:txBody>
      </p:sp>
      <p:sp>
        <p:nvSpPr>
          <p:cNvPr id="482" name="Google Shape;482;p49"/>
          <p:cNvSpPr txBox="1"/>
          <p:nvPr/>
        </p:nvSpPr>
        <p:spPr>
          <a:xfrm>
            <a:off x="5898775" y="4272300"/>
            <a:ext cx="1414800" cy="3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50" u="sng">
                <a:solidFill>
                  <a:schemeClr val="hlink"/>
                </a:solidFill>
                <a:hlinkClick r:id="rId7"/>
              </a:rPr>
              <a:t>jonas.hahnfeld@cern.ch</a:t>
            </a:r>
            <a:r>
              <a:rPr lang="en-GB" sz="850"/>
              <a:t> </a:t>
            </a:r>
            <a:endParaRPr sz="900">
              <a:latin typeface="Courier New"/>
              <a:ea typeface="Courier New"/>
              <a:cs typeface="Courier New"/>
              <a:sym typeface="Courier Ne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6" name="Shape 486"/>
        <p:cNvGrpSpPr/>
        <p:nvPr/>
      </p:nvGrpSpPr>
      <p:grpSpPr>
        <a:xfrm>
          <a:off x="0" y="0"/>
          <a:ext cx="0" cy="0"/>
          <a:chOff x="0" y="0"/>
          <a:chExt cx="0" cy="0"/>
        </a:xfrm>
      </p:grpSpPr>
      <p:sp>
        <p:nvSpPr>
          <p:cNvPr id="487" name="Google Shape;487;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RUNLUX++</a:t>
            </a:r>
            <a:endParaRPr b="1"/>
          </a:p>
        </p:txBody>
      </p:sp>
      <p:sp>
        <p:nvSpPr>
          <p:cNvPr id="488" name="Google Shape;488;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GB"/>
              <a:t>Generators with excellent quality and statistical properties: </a:t>
            </a:r>
            <a:endParaRPr/>
          </a:p>
          <a:p>
            <a:pPr indent="-325755" lvl="0" marL="457200" rtl="0" algn="l">
              <a:spcBef>
                <a:spcPts val="1200"/>
              </a:spcBef>
              <a:spcAft>
                <a:spcPts val="0"/>
              </a:spcAft>
              <a:buSzPct val="100000"/>
              <a:buChar char="●"/>
            </a:pPr>
            <a:r>
              <a:rPr lang="en-GB"/>
              <a:t>MIXMAX (1991 / 2015) </a:t>
            </a:r>
            <a:endParaRPr/>
          </a:p>
          <a:p>
            <a:pPr indent="-325755" lvl="0" marL="457200" rtl="0" algn="l">
              <a:spcBef>
                <a:spcPts val="0"/>
              </a:spcBef>
              <a:spcAft>
                <a:spcPts val="0"/>
              </a:spcAft>
              <a:buSzPct val="100000"/>
              <a:buChar char="●"/>
            </a:pPr>
            <a:r>
              <a:rPr lang="en-GB"/>
              <a:t>RANLUX (1993 / 1994) </a:t>
            </a:r>
            <a:endParaRPr/>
          </a:p>
          <a:p>
            <a:pPr indent="0" lvl="0" marL="0" rtl="0" algn="l">
              <a:spcBef>
                <a:spcPts val="1200"/>
              </a:spcBef>
              <a:spcAft>
                <a:spcPts val="0"/>
              </a:spcAft>
              <a:buNone/>
            </a:pPr>
            <a:r>
              <a:rPr lang="en-GB"/>
              <a:t>RANLUX: subtract-with-borrow generator with simple recursion</a:t>
            </a:r>
            <a:endParaRPr/>
          </a:p>
          <a:p>
            <a:pPr indent="-325755" lvl="0" marL="457200" rtl="0" algn="l">
              <a:spcBef>
                <a:spcPts val="1200"/>
              </a:spcBef>
              <a:spcAft>
                <a:spcPts val="0"/>
              </a:spcAft>
              <a:buSzPct val="100000"/>
              <a:buChar char="●"/>
            </a:pPr>
            <a:r>
              <a:rPr lang="en-GB"/>
              <a:t>Waste intermediate states to decorrelate generated numbers</a:t>
            </a:r>
            <a:endParaRPr/>
          </a:p>
          <a:p>
            <a:pPr indent="-325755" lvl="0" marL="457200" rtl="0" algn="l">
              <a:spcBef>
                <a:spcPts val="0"/>
              </a:spcBef>
              <a:spcAft>
                <a:spcPts val="0"/>
              </a:spcAft>
              <a:buSzPct val="100000"/>
              <a:buChar char="●"/>
            </a:pPr>
            <a:r>
              <a:rPr lang="en-GB"/>
              <a:t>Luxury level: higher quality with longer computing time </a:t>
            </a:r>
            <a:endParaRPr/>
          </a:p>
          <a:p>
            <a:pPr indent="0" lvl="0" marL="0" rtl="0" algn="l">
              <a:spcBef>
                <a:spcPts val="1200"/>
              </a:spcBef>
              <a:spcAft>
                <a:spcPts val="0"/>
              </a:spcAft>
              <a:buNone/>
            </a:pPr>
            <a:r>
              <a:rPr lang="en-GB"/>
              <a:t>RANLUX++: use the equivalent Linear Congruential Generator (LCG) </a:t>
            </a:r>
            <a:endParaRPr/>
          </a:p>
          <a:p>
            <a:pPr indent="-325755" lvl="0" marL="457200" rtl="0" algn="l">
              <a:spcBef>
                <a:spcPts val="1200"/>
              </a:spcBef>
              <a:spcAft>
                <a:spcPts val="0"/>
              </a:spcAft>
              <a:buSzPct val="100000"/>
              <a:buChar char="●"/>
            </a:pPr>
            <a:r>
              <a:rPr lang="en-GB"/>
              <a:t>Avoid computing unneeded intermediate results, much higher quality “for free”</a:t>
            </a:r>
            <a:endParaRPr/>
          </a:p>
          <a:p>
            <a:pPr indent="-325755" lvl="0" marL="457200" rtl="0" algn="l">
              <a:spcBef>
                <a:spcPts val="0"/>
              </a:spcBef>
              <a:spcAft>
                <a:spcPts val="0"/>
              </a:spcAft>
              <a:buSzPct val="100000"/>
              <a:buChar char="●"/>
            </a:pPr>
            <a:r>
              <a:rPr lang="en-GB"/>
              <a:t>Advantage: fast skipping of numbers / “jumping” in generated sequence</a:t>
            </a:r>
            <a:endParaRPr/>
          </a:p>
          <a:p>
            <a:pPr indent="0" lvl="0" marL="0" rtl="0" algn="l">
              <a:spcBef>
                <a:spcPts val="1200"/>
              </a:spcBef>
              <a:spcAft>
                <a:spcPts val="1200"/>
              </a:spcAft>
              <a:buNone/>
            </a:pPr>
            <a:r>
              <a:rPr lang="en-GB"/>
              <a:t>Paper: </a:t>
            </a:r>
            <a:r>
              <a:rPr i="1" lang="en-GB" u="sng">
                <a:solidFill>
                  <a:schemeClr val="hlink"/>
                </a:solidFill>
                <a:hlinkClick r:id="rId3"/>
              </a:rPr>
              <a:t>A Portable High-Quality Random Number Generator for Lattice Field Theory Simulations</a:t>
            </a:r>
            <a:r>
              <a:rPr lang="en-GB"/>
              <a:t> </a:t>
            </a:r>
            <a:endParaRPr/>
          </a:p>
        </p:txBody>
      </p:sp>
      <p:sp>
        <p:nvSpPr>
          <p:cNvPr id="489" name="Google Shape;489;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490" name="Google Shape;490;p50"/>
          <p:cNvSpPr txBox="1"/>
          <p:nvPr/>
        </p:nvSpPr>
        <p:spPr>
          <a:xfrm>
            <a:off x="2978250" y="4758600"/>
            <a:ext cx="31875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Slide from </a:t>
            </a:r>
            <a:r>
              <a:rPr lang="en-GB" sz="1300" u="sng">
                <a:solidFill>
                  <a:schemeClr val="hlink"/>
                </a:solidFill>
                <a:hlinkClick r:id="rId4"/>
              </a:rPr>
              <a:t>jonas.hahnfeld@cern.ch</a:t>
            </a:r>
            <a:r>
              <a:rPr lang="en-GB" sz="1300"/>
              <a:t> </a:t>
            </a:r>
            <a:endParaRPr sz="1300">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About CERN and </a:t>
            </a:r>
            <a:r>
              <a:rPr b="1" lang="en-GB" sz="2500"/>
              <a:t>Large Hadron Collider (LHC)</a:t>
            </a:r>
            <a:endParaRPr b="1" sz="2500"/>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81" name="Google Shape;81;p16"/>
          <p:cNvPicPr preferRelativeResize="0"/>
          <p:nvPr/>
        </p:nvPicPr>
        <p:blipFill rotWithShape="1">
          <a:blip r:embed="rId3">
            <a:alphaModFix/>
          </a:blip>
          <a:srcRect b="0" l="0" r="0" t="0"/>
          <a:stretch/>
        </p:blipFill>
        <p:spPr>
          <a:xfrm>
            <a:off x="2809048" y="1096316"/>
            <a:ext cx="5865192" cy="3332149"/>
          </a:xfrm>
          <a:prstGeom prst="rect">
            <a:avLst/>
          </a:prstGeom>
          <a:noFill/>
          <a:ln>
            <a:noFill/>
          </a:ln>
        </p:spPr>
      </p:pic>
      <p:sp>
        <p:nvSpPr>
          <p:cNvPr id="82" name="Google Shape;82;p16"/>
          <p:cNvSpPr txBox="1"/>
          <p:nvPr/>
        </p:nvSpPr>
        <p:spPr>
          <a:xfrm>
            <a:off x="143300" y="1096325"/>
            <a:ext cx="2560500" cy="3649500"/>
          </a:xfrm>
          <a:prstGeom prst="rect">
            <a:avLst/>
          </a:prstGeom>
          <a:noFill/>
          <a:ln>
            <a:noFill/>
          </a:ln>
        </p:spPr>
        <p:txBody>
          <a:bodyPr anchorCtr="0" anchor="t" bIns="91425" lIns="91425" spcFirstLastPara="1" rIns="91425" wrap="square" tIns="91425">
            <a:spAutoFit/>
          </a:bodyPr>
          <a:lstStyle/>
          <a:p>
            <a:pPr indent="-215900" lvl="1" marL="431800" rtl="0" algn="l">
              <a:lnSpc>
                <a:spcPct val="102000"/>
              </a:lnSpc>
              <a:spcBef>
                <a:spcPts val="0"/>
              </a:spcBef>
              <a:spcAft>
                <a:spcPts val="0"/>
              </a:spcAft>
              <a:buClr>
                <a:schemeClr val="dk2"/>
              </a:buClr>
              <a:buSzPts val="1008"/>
              <a:buChar char="•"/>
            </a:pPr>
            <a:r>
              <a:rPr lang="en-GB" sz="1600">
                <a:solidFill>
                  <a:schemeClr val="dk2"/>
                </a:solidFill>
                <a:latin typeface="Calibri"/>
                <a:ea typeface="Calibri"/>
                <a:cs typeface="Calibri"/>
                <a:sym typeface="Calibri"/>
              </a:rPr>
              <a:t>27 km circumference</a:t>
            </a:r>
            <a:endParaRPr>
              <a:solidFill>
                <a:schemeClr val="dk2"/>
              </a:solidFill>
            </a:endParaRPr>
          </a:p>
          <a:p>
            <a:pPr indent="-215900" lvl="1" marL="431800" rtl="0" algn="l">
              <a:lnSpc>
                <a:spcPct val="102000"/>
              </a:lnSpc>
              <a:spcBef>
                <a:spcPts val="1115"/>
              </a:spcBef>
              <a:spcAft>
                <a:spcPts val="0"/>
              </a:spcAft>
              <a:buClr>
                <a:schemeClr val="dk2"/>
              </a:buClr>
              <a:buSzPts val="1008"/>
              <a:buChar char="•"/>
            </a:pPr>
            <a:r>
              <a:rPr lang="en-GB" sz="1600">
                <a:solidFill>
                  <a:schemeClr val="dk2"/>
                </a:solidFill>
                <a:latin typeface="Calibri"/>
                <a:ea typeface="Calibri"/>
                <a:cs typeface="Calibri"/>
                <a:sym typeface="Calibri"/>
              </a:rPr>
              <a:t>Between 50 and 175 meters underground</a:t>
            </a:r>
            <a:endParaRPr>
              <a:solidFill>
                <a:schemeClr val="dk2"/>
              </a:solidFill>
            </a:endParaRPr>
          </a:p>
          <a:p>
            <a:pPr indent="-215900" lvl="1" marL="431800" rtl="0" algn="l">
              <a:lnSpc>
                <a:spcPct val="102000"/>
              </a:lnSpc>
              <a:spcBef>
                <a:spcPts val="1115"/>
              </a:spcBef>
              <a:spcAft>
                <a:spcPts val="0"/>
              </a:spcAft>
              <a:buClr>
                <a:schemeClr val="dk2"/>
              </a:buClr>
              <a:buSzPts val="1008"/>
              <a:buChar char="•"/>
            </a:pPr>
            <a:r>
              <a:rPr lang="en-GB" sz="1600">
                <a:solidFill>
                  <a:schemeClr val="dk2"/>
                </a:solidFill>
                <a:latin typeface="Calibri"/>
                <a:ea typeface="Calibri"/>
                <a:cs typeface="Calibri"/>
                <a:sym typeface="Calibri"/>
              </a:rPr>
              <a:t>The highest-energy and largest particle accelerator ever built</a:t>
            </a:r>
            <a:endParaRPr>
              <a:solidFill>
                <a:schemeClr val="dk2"/>
              </a:solidFill>
            </a:endParaRPr>
          </a:p>
          <a:p>
            <a:pPr indent="0" lvl="0" marL="914400" rtl="0" algn="l">
              <a:lnSpc>
                <a:spcPct val="102000"/>
              </a:lnSpc>
              <a:spcBef>
                <a:spcPts val="1115"/>
              </a:spcBef>
              <a:spcAft>
                <a:spcPts val="0"/>
              </a:spcAft>
              <a:buNone/>
            </a:pPr>
            <a:r>
              <a:t/>
            </a:r>
            <a:endParaRPr>
              <a:solidFill>
                <a:schemeClr val="dk2"/>
              </a:solidFill>
            </a:endParaRPr>
          </a:p>
          <a:p>
            <a:pPr indent="-215900" lvl="1" marL="431800" rtl="0" algn="l">
              <a:lnSpc>
                <a:spcPct val="102000"/>
              </a:lnSpc>
              <a:spcBef>
                <a:spcPts val="450"/>
              </a:spcBef>
              <a:spcAft>
                <a:spcPts val="0"/>
              </a:spcAft>
              <a:buClr>
                <a:schemeClr val="dk2"/>
              </a:buClr>
              <a:buSzPts val="832"/>
              <a:buChar char="•"/>
            </a:pPr>
            <a:r>
              <a:rPr b="1" lang="en-GB" sz="1600">
                <a:solidFill>
                  <a:schemeClr val="dk2"/>
                </a:solidFill>
                <a:latin typeface="Calibri"/>
                <a:ea typeface="Calibri"/>
                <a:cs typeface="Calibri"/>
                <a:sym typeface="Calibri"/>
              </a:rPr>
              <a:t>Rare phenomena are studied, </a:t>
            </a:r>
            <a:r>
              <a:rPr lang="en-GB" sz="1600">
                <a:solidFill>
                  <a:schemeClr val="dk2"/>
                </a:solidFill>
                <a:latin typeface="Calibri"/>
                <a:ea typeface="Calibri"/>
                <a:cs typeface="Calibri"/>
                <a:sym typeface="Calibri"/>
              </a:rPr>
              <a:t>huge quantities of recorded collisions (</a:t>
            </a:r>
            <a:r>
              <a:rPr lang="en-GB" sz="1600">
                <a:solidFill>
                  <a:schemeClr val="dk2"/>
                </a:solidFill>
                <a:latin typeface="Calibri"/>
                <a:ea typeface="Calibri"/>
                <a:cs typeface="Calibri"/>
                <a:sym typeface="Calibri"/>
              </a:rPr>
              <a:t>events</a:t>
            </a:r>
            <a:r>
              <a:rPr lang="en-GB" sz="1600">
                <a:solidFill>
                  <a:schemeClr val="dk2"/>
                </a:solidFill>
                <a:latin typeface="Calibri"/>
                <a:ea typeface="Calibri"/>
                <a:cs typeface="Calibri"/>
                <a:sym typeface="Calibri"/>
              </a:rPr>
              <a:t>) must be considered</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Physics experiments at the LHC</a:t>
            </a:r>
            <a:endParaRPr b="1" sz="2500"/>
          </a:p>
        </p:txBody>
      </p:sp>
      <p:sp>
        <p:nvSpPr>
          <p:cNvPr id="88" name="Google Shape;8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89" name="Google Shape;89;p17"/>
          <p:cNvSpPr txBox="1"/>
          <p:nvPr/>
        </p:nvSpPr>
        <p:spPr>
          <a:xfrm>
            <a:off x="143300" y="1096325"/>
            <a:ext cx="2560500" cy="3947700"/>
          </a:xfrm>
          <a:prstGeom prst="rect">
            <a:avLst/>
          </a:prstGeom>
          <a:noFill/>
          <a:ln>
            <a:noFill/>
          </a:ln>
        </p:spPr>
        <p:txBody>
          <a:bodyPr anchorCtr="0" anchor="t" bIns="91425" lIns="91425" spcFirstLastPara="1" rIns="91425" wrap="square" tIns="91425">
            <a:spAutoFit/>
          </a:bodyPr>
          <a:lstStyle/>
          <a:p>
            <a:pPr indent="-215900" lvl="1" marL="431800" rtl="0" algn="l">
              <a:lnSpc>
                <a:spcPct val="102000"/>
              </a:lnSpc>
              <a:spcBef>
                <a:spcPts val="0"/>
              </a:spcBef>
              <a:spcAft>
                <a:spcPts val="0"/>
              </a:spcAft>
              <a:buClr>
                <a:schemeClr val="dk2"/>
              </a:buClr>
              <a:buSzPts val="1008"/>
              <a:buChar char="•"/>
            </a:pPr>
            <a:r>
              <a:rPr lang="en-GB" sz="1600">
                <a:solidFill>
                  <a:schemeClr val="dk2"/>
                </a:solidFill>
                <a:latin typeface="Calibri"/>
                <a:ea typeface="Calibri"/>
                <a:cs typeface="Calibri"/>
                <a:sym typeface="Calibri"/>
              </a:rPr>
              <a:t>LHC: one accelerator, four (main) experiments: ALICE, ATLAS, CMS, LHCb</a:t>
            </a:r>
            <a:endParaRPr sz="1600">
              <a:solidFill>
                <a:schemeClr val="dk2"/>
              </a:solidFill>
              <a:latin typeface="Calibri"/>
              <a:ea typeface="Calibri"/>
              <a:cs typeface="Calibri"/>
              <a:sym typeface="Calibri"/>
            </a:endParaRPr>
          </a:p>
          <a:p>
            <a:pPr indent="0" lvl="0" marL="914400" rtl="0" algn="l">
              <a:lnSpc>
                <a:spcPct val="102000"/>
              </a:lnSpc>
              <a:spcBef>
                <a:spcPts val="0"/>
              </a:spcBef>
              <a:spcAft>
                <a:spcPts val="0"/>
              </a:spcAft>
              <a:buNone/>
            </a:pPr>
            <a:r>
              <a:t/>
            </a:r>
            <a:endParaRPr sz="1600">
              <a:solidFill>
                <a:schemeClr val="dk2"/>
              </a:solidFill>
              <a:latin typeface="Calibri"/>
              <a:ea typeface="Calibri"/>
              <a:cs typeface="Calibri"/>
              <a:sym typeface="Calibri"/>
            </a:endParaRPr>
          </a:p>
          <a:p>
            <a:pPr indent="-215900" lvl="1" marL="431800" rtl="0" algn="l">
              <a:lnSpc>
                <a:spcPct val="102000"/>
              </a:lnSpc>
              <a:spcBef>
                <a:spcPts val="0"/>
              </a:spcBef>
              <a:spcAft>
                <a:spcPts val="0"/>
              </a:spcAft>
              <a:buClr>
                <a:schemeClr val="dk2"/>
              </a:buClr>
              <a:buSzPts val="1008"/>
              <a:buChar char="•"/>
            </a:pPr>
            <a:r>
              <a:rPr lang="en-GB" sz="1600">
                <a:solidFill>
                  <a:schemeClr val="dk2"/>
                </a:solidFill>
                <a:latin typeface="Calibri"/>
                <a:ea typeface="Calibri"/>
                <a:cs typeface="Calibri"/>
                <a:sym typeface="Calibri"/>
              </a:rPr>
              <a:t>The four experiments share the same beams and take data at the same time</a:t>
            </a:r>
            <a:endParaRPr sz="1600">
              <a:solidFill>
                <a:schemeClr val="dk2"/>
              </a:solidFill>
              <a:latin typeface="Calibri"/>
              <a:ea typeface="Calibri"/>
              <a:cs typeface="Calibri"/>
              <a:sym typeface="Calibri"/>
            </a:endParaRPr>
          </a:p>
          <a:p>
            <a:pPr indent="0" lvl="0" marL="0" rtl="0" algn="l">
              <a:lnSpc>
                <a:spcPct val="102000"/>
              </a:lnSpc>
              <a:spcBef>
                <a:spcPts val="0"/>
              </a:spcBef>
              <a:spcAft>
                <a:spcPts val="0"/>
              </a:spcAft>
              <a:buNone/>
            </a:pPr>
            <a:r>
              <a:t/>
            </a:r>
            <a:endParaRPr sz="1600">
              <a:solidFill>
                <a:schemeClr val="dk2"/>
              </a:solidFill>
              <a:latin typeface="Calibri"/>
              <a:ea typeface="Calibri"/>
              <a:cs typeface="Calibri"/>
              <a:sym typeface="Calibri"/>
            </a:endParaRPr>
          </a:p>
          <a:p>
            <a:pPr indent="-215900" lvl="1" marL="431800" rtl="0" algn="l">
              <a:lnSpc>
                <a:spcPct val="102000"/>
              </a:lnSpc>
              <a:spcBef>
                <a:spcPts val="0"/>
              </a:spcBef>
              <a:spcAft>
                <a:spcPts val="0"/>
              </a:spcAft>
              <a:buClr>
                <a:schemeClr val="dk2"/>
              </a:buClr>
              <a:buSzPts val="1008"/>
              <a:buChar char="•"/>
            </a:pPr>
            <a:r>
              <a:rPr lang="en-GB" sz="1600">
                <a:solidFill>
                  <a:schemeClr val="dk2"/>
                </a:solidFill>
                <a:latin typeface="Calibri"/>
                <a:ea typeface="Calibri"/>
                <a:cs typeface="Calibri"/>
                <a:sym typeface="Calibri"/>
              </a:rPr>
              <a:t>Different physics reach: different detector technologies, different readout speeds, different data volumes</a:t>
            </a:r>
            <a:endParaRPr sz="1600">
              <a:solidFill>
                <a:schemeClr val="dk2"/>
              </a:solidFill>
              <a:latin typeface="Calibri"/>
              <a:ea typeface="Calibri"/>
              <a:cs typeface="Calibri"/>
              <a:sym typeface="Calibri"/>
            </a:endParaRPr>
          </a:p>
        </p:txBody>
      </p:sp>
      <p:pic>
        <p:nvPicPr>
          <p:cNvPr id="90" name="Google Shape;90;p17"/>
          <p:cNvPicPr preferRelativeResize="0"/>
          <p:nvPr/>
        </p:nvPicPr>
        <p:blipFill rotWithShape="1">
          <a:blip r:embed="rId3">
            <a:alphaModFix/>
          </a:blip>
          <a:srcRect b="0" l="0" r="0" t="0"/>
          <a:stretch/>
        </p:blipFill>
        <p:spPr>
          <a:xfrm>
            <a:off x="2812592" y="1288502"/>
            <a:ext cx="6102789" cy="32662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Upgrade schedule</a:t>
            </a:r>
            <a:endParaRPr b="1" sz="2500"/>
          </a:p>
        </p:txBody>
      </p:sp>
      <p:sp>
        <p:nvSpPr>
          <p:cNvPr id="96" name="Google Shape;96;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97" name="Google Shape;97;p18"/>
          <p:cNvSpPr txBox="1"/>
          <p:nvPr/>
        </p:nvSpPr>
        <p:spPr>
          <a:xfrm>
            <a:off x="154450" y="1565925"/>
            <a:ext cx="2560500" cy="2302800"/>
          </a:xfrm>
          <a:prstGeom prst="rect">
            <a:avLst/>
          </a:prstGeom>
          <a:noFill/>
          <a:ln>
            <a:noFill/>
          </a:ln>
        </p:spPr>
        <p:txBody>
          <a:bodyPr anchorCtr="0" anchor="t" bIns="91425" lIns="91425" spcFirstLastPara="1" rIns="91425" wrap="square" tIns="91425">
            <a:spAutoFit/>
          </a:bodyPr>
          <a:lstStyle/>
          <a:p>
            <a:pPr indent="-285750" lvl="0" marL="285750" rtl="0" algn="l">
              <a:lnSpc>
                <a:spcPct val="90000"/>
              </a:lnSpc>
              <a:spcBef>
                <a:spcPts val="0"/>
              </a:spcBef>
              <a:spcAft>
                <a:spcPts val="0"/>
              </a:spcAft>
              <a:buClr>
                <a:schemeClr val="dk2"/>
              </a:buClr>
              <a:buSzPts val="1600"/>
              <a:buChar char="•"/>
            </a:pPr>
            <a:r>
              <a:rPr lang="en-GB" sz="1600">
                <a:solidFill>
                  <a:schemeClr val="dk2"/>
                </a:solidFill>
              </a:rPr>
              <a:t>CPU needs (per event) will grow with track multiplicity (pileup) and energy</a:t>
            </a:r>
            <a:endParaRPr>
              <a:solidFill>
                <a:schemeClr val="dk2"/>
              </a:solidFill>
            </a:endParaRPr>
          </a:p>
          <a:p>
            <a:pPr indent="0" lvl="0" marL="457200" rtl="0" algn="l">
              <a:lnSpc>
                <a:spcPct val="90000"/>
              </a:lnSpc>
              <a:spcBef>
                <a:spcPts val="480"/>
              </a:spcBef>
              <a:spcAft>
                <a:spcPts val="0"/>
              </a:spcAft>
              <a:buNone/>
            </a:pPr>
            <a:r>
              <a:t/>
            </a:r>
            <a:endParaRPr sz="1600">
              <a:solidFill>
                <a:schemeClr val="dk2"/>
              </a:solidFill>
            </a:endParaRPr>
          </a:p>
          <a:p>
            <a:pPr indent="-285750" lvl="0" marL="285750" rtl="0" algn="l">
              <a:lnSpc>
                <a:spcPct val="90000"/>
              </a:lnSpc>
              <a:spcBef>
                <a:spcPts val="480"/>
              </a:spcBef>
              <a:spcAft>
                <a:spcPts val="0"/>
              </a:spcAft>
              <a:buClr>
                <a:schemeClr val="dk2"/>
              </a:buClr>
              <a:buSzPts val="1600"/>
              <a:buChar char="•"/>
            </a:pPr>
            <a:r>
              <a:rPr lang="en-GB" sz="1600">
                <a:solidFill>
                  <a:schemeClr val="dk2"/>
                </a:solidFill>
              </a:rPr>
              <a:t>Storage needs are proportional to accumulated luminosity </a:t>
            </a:r>
            <a:endParaRPr sz="1600">
              <a:solidFill>
                <a:schemeClr val="dk2"/>
              </a:solidFill>
              <a:latin typeface="Calibri"/>
              <a:ea typeface="Calibri"/>
              <a:cs typeface="Calibri"/>
              <a:sym typeface="Calibri"/>
            </a:endParaRPr>
          </a:p>
        </p:txBody>
      </p:sp>
      <p:grpSp>
        <p:nvGrpSpPr>
          <p:cNvPr id="98" name="Google Shape;98;p18"/>
          <p:cNvGrpSpPr/>
          <p:nvPr/>
        </p:nvGrpSpPr>
        <p:grpSpPr>
          <a:xfrm>
            <a:off x="2764959" y="1056897"/>
            <a:ext cx="5707500" cy="3567142"/>
            <a:chOff x="1454463" y="0"/>
            <a:chExt cx="5707500" cy="3567142"/>
          </a:xfrm>
        </p:grpSpPr>
        <p:sp>
          <p:nvSpPr>
            <p:cNvPr id="99" name="Google Shape;99;p18"/>
            <p:cNvSpPr/>
            <p:nvPr/>
          </p:nvSpPr>
          <p:spPr>
            <a:xfrm>
              <a:off x="1454463" y="0"/>
              <a:ext cx="5707500" cy="3567000"/>
            </a:xfrm>
            <a:custGeom>
              <a:rect b="b" l="l" r="r" t="t"/>
              <a:pathLst>
                <a:path extrusionOk="0" h="120000" w="120000">
                  <a:moveTo>
                    <a:pt x="0" y="120000"/>
                  </a:moveTo>
                  <a:quadBezTo>
                    <a:pt x="20000" y="40000"/>
                    <a:pt x="101251" y="15000"/>
                  </a:quadBezTo>
                  <a:lnTo>
                    <a:pt x="100195" y="0"/>
                  </a:lnTo>
                  <a:lnTo>
                    <a:pt x="120000" y="24000"/>
                  </a:lnTo>
                  <a:lnTo>
                    <a:pt x="104420" y="60000"/>
                  </a:lnTo>
                  <a:lnTo>
                    <a:pt x="103363" y="45000"/>
                  </a:lnTo>
                  <a:quadBezTo>
                    <a:pt x="30000" y="55000"/>
                    <a:pt x="0" y="120000"/>
                  </a:quadBezTo>
                  <a:close/>
                </a:path>
              </a:pathLst>
            </a:custGeom>
            <a:solidFill>
              <a:srgbClr val="CDD8FB"/>
            </a:soli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p:nvPr/>
          </p:nvSpPr>
          <p:spPr>
            <a:xfrm>
              <a:off x="2013786" y="2652505"/>
              <a:ext cx="131400" cy="131400"/>
            </a:xfrm>
            <a:prstGeom prst="ellipse">
              <a:avLst/>
            </a:prstGeom>
            <a:gradFill>
              <a:gsLst>
                <a:gs pos="0">
                  <a:srgbClr val="267EFF"/>
                </a:gs>
                <a:gs pos="100000">
                  <a:srgbClr val="74A8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2079421" y="2718140"/>
              <a:ext cx="975900" cy="84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txBox="1"/>
            <p:nvPr/>
          </p:nvSpPr>
          <p:spPr>
            <a:xfrm>
              <a:off x="2079421" y="2718140"/>
              <a:ext cx="975900" cy="849000"/>
            </a:xfrm>
            <a:prstGeom prst="rect">
              <a:avLst/>
            </a:prstGeom>
            <a:noFill/>
            <a:ln>
              <a:noFill/>
            </a:ln>
          </p:spPr>
          <p:txBody>
            <a:bodyPr anchorCtr="0" anchor="t" bIns="0" lIns="69550" spcFirstLastPara="1" rIns="0" wrap="square" tIns="0">
              <a:noAutofit/>
            </a:bodyPr>
            <a:lstStyle/>
            <a:p>
              <a:pPr indent="0" lvl="0" marL="0" marR="0" rtl="0" algn="l">
                <a:lnSpc>
                  <a:spcPct val="90000"/>
                </a:lnSpc>
                <a:spcBef>
                  <a:spcPts val="0"/>
                </a:spcBef>
                <a:spcAft>
                  <a:spcPts val="0"/>
                </a:spcAft>
                <a:buNone/>
              </a:pPr>
              <a:r>
                <a:rPr b="0" i="0" lang="en-GB" sz="2300" u="none" cap="none" strike="noStrike">
                  <a:solidFill>
                    <a:srgbClr val="000000"/>
                  </a:solidFill>
                  <a:latin typeface="Arial"/>
                  <a:ea typeface="Arial"/>
                  <a:cs typeface="Arial"/>
                  <a:sym typeface="Arial"/>
                </a:rPr>
                <a:t>Run1</a:t>
              </a:r>
              <a:endParaRPr b="0" i="0" sz="2300" u="none" cap="none" strike="noStrike">
                <a:solidFill>
                  <a:srgbClr val="000000"/>
                </a:solidFill>
                <a:latin typeface="Arial"/>
                <a:ea typeface="Arial"/>
                <a:cs typeface="Arial"/>
                <a:sym typeface="Arial"/>
              </a:endParaRPr>
            </a:p>
          </p:txBody>
        </p:sp>
        <p:sp>
          <p:nvSpPr>
            <p:cNvPr id="103" name="Google Shape;103;p18"/>
            <p:cNvSpPr/>
            <p:nvPr/>
          </p:nvSpPr>
          <p:spPr>
            <a:xfrm>
              <a:off x="2941235" y="1822794"/>
              <a:ext cx="228300" cy="228300"/>
            </a:xfrm>
            <a:prstGeom prst="ellipse">
              <a:avLst/>
            </a:prstGeom>
            <a:gradFill>
              <a:gsLst>
                <a:gs pos="0">
                  <a:srgbClr val="267EFF"/>
                </a:gs>
                <a:gs pos="100000">
                  <a:srgbClr val="74A8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8"/>
            <p:cNvSpPr/>
            <p:nvPr/>
          </p:nvSpPr>
          <p:spPr>
            <a:xfrm>
              <a:off x="3055383" y="1936942"/>
              <a:ext cx="1198500" cy="163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nvSpPr>
          <p:spPr>
            <a:xfrm>
              <a:off x="3055383" y="1936942"/>
              <a:ext cx="1198500" cy="1630200"/>
            </a:xfrm>
            <a:prstGeom prst="rect">
              <a:avLst/>
            </a:prstGeom>
            <a:noFill/>
            <a:ln>
              <a:noFill/>
            </a:ln>
          </p:spPr>
          <p:txBody>
            <a:bodyPr anchorCtr="0" anchor="t" bIns="0" lIns="120950" spcFirstLastPara="1" rIns="0" wrap="square" tIns="0">
              <a:noAutofit/>
            </a:bodyPr>
            <a:lstStyle/>
            <a:p>
              <a:pPr indent="0" lvl="0" marL="0" marR="0" rtl="0" algn="l">
                <a:lnSpc>
                  <a:spcPct val="90000"/>
                </a:lnSpc>
                <a:spcBef>
                  <a:spcPts val="0"/>
                </a:spcBef>
                <a:spcAft>
                  <a:spcPts val="0"/>
                </a:spcAft>
                <a:buNone/>
              </a:pPr>
              <a:r>
                <a:rPr b="0" i="0" lang="en-GB" sz="2300" u="none" cap="none" strike="noStrike">
                  <a:solidFill>
                    <a:srgbClr val="000000"/>
                  </a:solidFill>
                  <a:latin typeface="Arial"/>
                  <a:ea typeface="Arial"/>
                  <a:cs typeface="Arial"/>
                  <a:sym typeface="Arial"/>
                </a:rPr>
                <a:t>Run2</a:t>
              </a:r>
              <a:endParaRPr b="0" i="0" sz="2300" u="none" cap="none" strike="noStrike">
                <a:solidFill>
                  <a:srgbClr val="000000"/>
                </a:solidFill>
                <a:latin typeface="Arial"/>
                <a:ea typeface="Arial"/>
                <a:cs typeface="Arial"/>
                <a:sym typeface="Arial"/>
              </a:endParaRPr>
            </a:p>
          </p:txBody>
        </p:sp>
        <p:sp>
          <p:nvSpPr>
            <p:cNvPr id="106" name="Google Shape;106;p18"/>
            <p:cNvSpPr/>
            <p:nvPr/>
          </p:nvSpPr>
          <p:spPr>
            <a:xfrm>
              <a:off x="4125517" y="1211391"/>
              <a:ext cx="302400" cy="302400"/>
            </a:xfrm>
            <a:prstGeom prst="ellipse">
              <a:avLst/>
            </a:prstGeom>
            <a:gradFill>
              <a:gsLst>
                <a:gs pos="0">
                  <a:srgbClr val="267EFF"/>
                </a:gs>
                <a:gs pos="100000">
                  <a:srgbClr val="74A8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4276763" y="1362637"/>
              <a:ext cx="1198500" cy="220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txBox="1"/>
            <p:nvPr/>
          </p:nvSpPr>
          <p:spPr>
            <a:xfrm>
              <a:off x="4276763" y="1362637"/>
              <a:ext cx="1198500" cy="2204400"/>
            </a:xfrm>
            <a:prstGeom prst="rect">
              <a:avLst/>
            </a:prstGeom>
            <a:noFill/>
            <a:ln>
              <a:noFill/>
            </a:ln>
          </p:spPr>
          <p:txBody>
            <a:bodyPr anchorCtr="0" anchor="t" bIns="0" lIns="160275" spcFirstLastPara="1" rIns="0" wrap="square" tIns="0">
              <a:noAutofit/>
            </a:bodyPr>
            <a:lstStyle/>
            <a:p>
              <a:pPr indent="0" lvl="0" marL="0" marR="0" rtl="0" algn="l">
                <a:lnSpc>
                  <a:spcPct val="90000"/>
                </a:lnSpc>
                <a:spcBef>
                  <a:spcPts val="0"/>
                </a:spcBef>
                <a:spcAft>
                  <a:spcPts val="0"/>
                </a:spcAft>
                <a:buNone/>
              </a:pPr>
              <a:r>
                <a:rPr b="0" i="0" lang="en-GB" sz="2300" u="none" cap="none" strike="noStrike">
                  <a:solidFill>
                    <a:srgbClr val="000000"/>
                  </a:solidFill>
                  <a:latin typeface="Arial"/>
                  <a:ea typeface="Arial"/>
                  <a:cs typeface="Arial"/>
                  <a:sym typeface="Arial"/>
                </a:rPr>
                <a:t>Run3</a:t>
              </a:r>
              <a:endParaRPr/>
            </a:p>
            <a:p>
              <a:pPr indent="0" lvl="0" marL="0" marR="0" rtl="0" algn="ctr">
                <a:lnSpc>
                  <a:spcPct val="90000"/>
                </a:lnSpc>
                <a:spcBef>
                  <a:spcPts val="805"/>
                </a:spcBef>
                <a:spcAft>
                  <a:spcPts val="0"/>
                </a:spcAft>
                <a:buNone/>
              </a:pPr>
              <a:r>
                <a:rPr b="1" i="0" lang="en-GB" sz="2300" u="none" cap="none" strike="noStrike">
                  <a:solidFill>
                    <a:srgbClr val="FF6600"/>
                  </a:solidFill>
                  <a:latin typeface="Arial"/>
                  <a:ea typeface="Arial"/>
                  <a:cs typeface="Arial"/>
                  <a:sym typeface="Arial"/>
                </a:rPr>
                <a:t>ALICE</a:t>
              </a:r>
              <a:endParaRPr/>
            </a:p>
            <a:p>
              <a:pPr indent="0" lvl="0" marL="0" marR="0" rtl="0" algn="ctr">
                <a:lnSpc>
                  <a:spcPct val="90000"/>
                </a:lnSpc>
                <a:spcBef>
                  <a:spcPts val="186"/>
                </a:spcBef>
                <a:spcAft>
                  <a:spcPts val="0"/>
                </a:spcAft>
                <a:buNone/>
              </a:pPr>
              <a:r>
                <a:rPr b="1" i="0" lang="en-GB" sz="2300" u="none" cap="none" strike="noStrike">
                  <a:solidFill>
                    <a:srgbClr val="FF6600"/>
                  </a:solidFill>
                  <a:latin typeface="Arial"/>
                  <a:ea typeface="Arial"/>
                  <a:cs typeface="Arial"/>
                  <a:sym typeface="Arial"/>
                </a:rPr>
                <a:t>+</a:t>
              </a:r>
              <a:endParaRPr/>
            </a:p>
            <a:p>
              <a:pPr indent="0" lvl="0" marL="0" marR="0" rtl="0" algn="ctr">
                <a:lnSpc>
                  <a:spcPct val="90000"/>
                </a:lnSpc>
                <a:spcBef>
                  <a:spcPts val="186"/>
                </a:spcBef>
                <a:spcAft>
                  <a:spcPts val="0"/>
                </a:spcAft>
                <a:buNone/>
              </a:pPr>
              <a:r>
                <a:rPr b="1" i="0" lang="en-GB" sz="2300" u="none" cap="none" strike="noStrike">
                  <a:solidFill>
                    <a:srgbClr val="FF6600"/>
                  </a:solidFill>
                  <a:latin typeface="Arial"/>
                  <a:ea typeface="Arial"/>
                  <a:cs typeface="Arial"/>
                  <a:sym typeface="Arial"/>
                </a:rPr>
                <a:t>LHCb</a:t>
              </a:r>
              <a:endParaRPr b="1" i="0" sz="2300" u="none" cap="none" strike="noStrike">
                <a:solidFill>
                  <a:srgbClr val="FF6600"/>
                </a:solidFill>
                <a:latin typeface="Arial"/>
                <a:ea typeface="Arial"/>
                <a:cs typeface="Arial"/>
                <a:sym typeface="Arial"/>
              </a:endParaRPr>
            </a:p>
          </p:txBody>
        </p:sp>
        <p:sp>
          <p:nvSpPr>
            <p:cNvPr id="109" name="Google Shape;109;p18"/>
            <p:cNvSpPr/>
            <p:nvPr/>
          </p:nvSpPr>
          <p:spPr>
            <a:xfrm>
              <a:off x="5415385" y="806880"/>
              <a:ext cx="405300" cy="405300"/>
            </a:xfrm>
            <a:prstGeom prst="ellipse">
              <a:avLst/>
            </a:prstGeom>
            <a:gradFill>
              <a:gsLst>
                <a:gs pos="0">
                  <a:srgbClr val="267EFF"/>
                </a:gs>
                <a:gs pos="100000">
                  <a:srgbClr val="74A8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5617997" y="1009492"/>
              <a:ext cx="1198500" cy="2557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txBox="1"/>
            <p:nvPr/>
          </p:nvSpPr>
          <p:spPr>
            <a:xfrm>
              <a:off x="5618004" y="1009503"/>
              <a:ext cx="1510800" cy="2557500"/>
            </a:xfrm>
            <a:prstGeom prst="rect">
              <a:avLst/>
            </a:prstGeom>
            <a:noFill/>
            <a:ln>
              <a:noFill/>
            </a:ln>
          </p:spPr>
          <p:txBody>
            <a:bodyPr anchorCtr="0" anchor="t" bIns="0" lIns="214700" spcFirstLastPara="1" rIns="0" wrap="square" tIns="0">
              <a:noAutofit/>
            </a:bodyPr>
            <a:lstStyle/>
            <a:p>
              <a:pPr indent="0" lvl="0" marL="0" marR="0" rtl="0" algn="l">
                <a:lnSpc>
                  <a:spcPct val="90000"/>
                </a:lnSpc>
                <a:spcBef>
                  <a:spcPts val="0"/>
                </a:spcBef>
                <a:spcAft>
                  <a:spcPts val="0"/>
                </a:spcAft>
                <a:buNone/>
              </a:pPr>
              <a:r>
                <a:rPr b="0" i="0" lang="en-GB" sz="2300" u="none" cap="none" strike="noStrike">
                  <a:solidFill>
                    <a:srgbClr val="000000"/>
                  </a:solidFill>
                  <a:latin typeface="Arial"/>
                  <a:ea typeface="Arial"/>
                  <a:cs typeface="Arial"/>
                  <a:sym typeface="Arial"/>
                </a:rPr>
                <a:t>Run4</a:t>
              </a:r>
              <a:endParaRPr/>
            </a:p>
            <a:p>
              <a:pPr indent="0" lvl="0" marL="0" marR="0" rtl="0" algn="l">
                <a:lnSpc>
                  <a:spcPct val="90000"/>
                </a:lnSpc>
                <a:spcBef>
                  <a:spcPts val="805"/>
                </a:spcBef>
                <a:spcAft>
                  <a:spcPts val="0"/>
                </a:spcAft>
                <a:buNone/>
              </a:pPr>
              <a:r>
                <a:rPr b="1" i="0" lang="en-GB" sz="2300" u="none" cap="none" strike="noStrike">
                  <a:solidFill>
                    <a:srgbClr val="0000FF"/>
                  </a:solidFill>
                  <a:latin typeface="Arial"/>
                  <a:ea typeface="Arial"/>
                  <a:cs typeface="Arial"/>
                  <a:sym typeface="Arial"/>
                </a:rPr>
                <a:t>ATLAS</a:t>
              </a:r>
              <a:endParaRPr/>
            </a:p>
            <a:p>
              <a:pPr indent="0" lvl="0" marL="0" marR="0" rtl="0" algn="l">
                <a:lnSpc>
                  <a:spcPct val="90000"/>
                </a:lnSpc>
                <a:spcBef>
                  <a:spcPts val="186"/>
                </a:spcBef>
                <a:spcAft>
                  <a:spcPts val="0"/>
                </a:spcAft>
                <a:buNone/>
              </a:pPr>
              <a:r>
                <a:rPr b="1" lang="en-GB" sz="2300">
                  <a:solidFill>
                    <a:srgbClr val="0000FF"/>
                  </a:solidFill>
                </a:rPr>
                <a:t>      </a:t>
              </a:r>
              <a:r>
                <a:rPr b="1" i="0" lang="en-GB" sz="2300" u="none" cap="none" strike="noStrike">
                  <a:solidFill>
                    <a:srgbClr val="0000FF"/>
                  </a:solidFill>
                  <a:latin typeface="Arial"/>
                  <a:ea typeface="Arial"/>
                  <a:cs typeface="Arial"/>
                  <a:sym typeface="Arial"/>
                </a:rPr>
                <a:t>+</a:t>
              </a:r>
              <a:endParaRPr/>
            </a:p>
            <a:p>
              <a:pPr indent="0" lvl="0" marL="0" marR="0" rtl="0" algn="l">
                <a:lnSpc>
                  <a:spcPct val="90000"/>
                </a:lnSpc>
                <a:spcBef>
                  <a:spcPts val="186"/>
                </a:spcBef>
                <a:spcAft>
                  <a:spcPts val="0"/>
                </a:spcAft>
                <a:buNone/>
              </a:pPr>
              <a:r>
                <a:rPr b="1" lang="en-GB" sz="2300">
                  <a:solidFill>
                    <a:srgbClr val="0000FF"/>
                  </a:solidFill>
                </a:rPr>
                <a:t>   </a:t>
              </a:r>
              <a:r>
                <a:rPr b="1" i="0" lang="en-GB" sz="2300" u="none" cap="none" strike="noStrike">
                  <a:solidFill>
                    <a:srgbClr val="0000FF"/>
                  </a:solidFill>
                  <a:latin typeface="Arial"/>
                  <a:ea typeface="Arial"/>
                  <a:cs typeface="Arial"/>
                  <a:sym typeface="Arial"/>
                </a:rPr>
                <a:t>CMS</a:t>
              </a:r>
              <a:endParaRPr/>
            </a:p>
          </p:txBody>
        </p:sp>
      </p:grpSp>
      <p:cxnSp>
        <p:nvCxnSpPr>
          <p:cNvPr id="112" name="Google Shape;112;p18"/>
          <p:cNvCxnSpPr/>
          <p:nvPr/>
        </p:nvCxnSpPr>
        <p:spPr>
          <a:xfrm>
            <a:off x="5431225" y="1200650"/>
            <a:ext cx="22200" cy="3585000"/>
          </a:xfrm>
          <a:prstGeom prst="straightConnector1">
            <a:avLst/>
          </a:prstGeom>
          <a:noFill/>
          <a:ln cap="flat" cmpd="sng" w="9525">
            <a:solidFill>
              <a:schemeClr val="dk2"/>
            </a:solidFill>
            <a:prstDash val="dash"/>
            <a:round/>
            <a:headEnd len="med" w="med" type="none"/>
            <a:tailEnd len="med" w="med" type="none"/>
          </a:ln>
        </p:spPr>
      </p:cxnSp>
      <p:cxnSp>
        <p:nvCxnSpPr>
          <p:cNvPr id="113" name="Google Shape;113;p18"/>
          <p:cNvCxnSpPr/>
          <p:nvPr/>
        </p:nvCxnSpPr>
        <p:spPr>
          <a:xfrm flipH="1" rot="10800000">
            <a:off x="2555025" y="4733900"/>
            <a:ext cx="5884200" cy="41400"/>
          </a:xfrm>
          <a:prstGeom prst="straightConnector1">
            <a:avLst/>
          </a:prstGeom>
          <a:noFill/>
          <a:ln cap="flat" cmpd="sng" w="9525">
            <a:solidFill>
              <a:schemeClr val="dk2"/>
            </a:solidFill>
            <a:prstDash val="solid"/>
            <a:round/>
            <a:headEnd len="med" w="med" type="none"/>
            <a:tailEnd len="med" w="med" type="triangle"/>
          </a:ln>
        </p:spPr>
      </p:cxnSp>
      <p:sp>
        <p:nvSpPr>
          <p:cNvPr id="114" name="Google Shape;114;p18"/>
          <p:cNvSpPr txBox="1"/>
          <p:nvPr/>
        </p:nvSpPr>
        <p:spPr>
          <a:xfrm>
            <a:off x="5225850" y="4675375"/>
            <a:ext cx="655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2021</a:t>
            </a:r>
            <a:endParaRPr sz="1200"/>
          </a:p>
        </p:txBody>
      </p:sp>
      <p:sp>
        <p:nvSpPr>
          <p:cNvPr id="115" name="Google Shape;115;p18"/>
          <p:cNvSpPr txBox="1"/>
          <p:nvPr/>
        </p:nvSpPr>
        <p:spPr>
          <a:xfrm>
            <a:off x="8154075" y="4663225"/>
            <a:ext cx="548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time</a:t>
            </a:r>
            <a:endParaRPr sz="1200"/>
          </a:p>
        </p:txBody>
      </p:sp>
      <p:sp>
        <p:nvSpPr>
          <p:cNvPr id="116" name="Google Shape;116;p18"/>
          <p:cNvSpPr txBox="1"/>
          <p:nvPr/>
        </p:nvSpPr>
        <p:spPr>
          <a:xfrm>
            <a:off x="2924475" y="4663225"/>
            <a:ext cx="98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2009-2013</a:t>
            </a:r>
            <a:endParaRPr sz="1200"/>
          </a:p>
        </p:txBody>
      </p:sp>
      <p:sp>
        <p:nvSpPr>
          <p:cNvPr id="117" name="Google Shape;117;p18"/>
          <p:cNvSpPr txBox="1"/>
          <p:nvPr/>
        </p:nvSpPr>
        <p:spPr>
          <a:xfrm>
            <a:off x="4030075" y="4663225"/>
            <a:ext cx="98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2015-2018</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311700" y="438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Computing @ LHC</a:t>
            </a:r>
            <a:endParaRPr b="1" sz="2500"/>
          </a:p>
        </p:txBody>
      </p:sp>
      <p:sp>
        <p:nvSpPr>
          <p:cNvPr id="123" name="Google Shape;123;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24" name="Google Shape;124;p19"/>
          <p:cNvSpPr txBox="1"/>
          <p:nvPr/>
        </p:nvSpPr>
        <p:spPr>
          <a:xfrm>
            <a:off x="154500" y="1419075"/>
            <a:ext cx="8677800" cy="36156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2"/>
              </a:buClr>
              <a:buSzPts val="1600"/>
              <a:buChar char="●"/>
            </a:pPr>
            <a:r>
              <a:rPr lang="en-GB" sz="1600">
                <a:solidFill>
                  <a:schemeClr val="dk2"/>
                </a:solidFill>
              </a:rPr>
              <a:t>huge detectors</a:t>
            </a:r>
            <a:endParaRPr sz="1600">
              <a:solidFill>
                <a:schemeClr val="dk2"/>
              </a:solidFill>
            </a:endParaRPr>
          </a:p>
          <a:p>
            <a:pPr indent="-330200" lvl="1" marL="914400" rtl="0" algn="just">
              <a:lnSpc>
                <a:spcPct val="115000"/>
              </a:lnSpc>
              <a:spcBef>
                <a:spcPts val="0"/>
              </a:spcBef>
              <a:spcAft>
                <a:spcPts val="0"/>
              </a:spcAft>
              <a:buClr>
                <a:schemeClr val="dk2"/>
              </a:buClr>
              <a:buSzPts val="1600"/>
              <a:buChar char="○"/>
            </a:pPr>
            <a:r>
              <a:rPr lang="en-GB" sz="1600">
                <a:solidFill>
                  <a:schemeClr val="dk2"/>
                </a:solidFill>
              </a:rPr>
              <a:t>physical size and number of electronic channels</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en-GB" sz="1600">
                <a:solidFill>
                  <a:schemeClr val="dk2"/>
                </a:solidFill>
              </a:rPr>
              <a:t>large collaborations</a:t>
            </a:r>
            <a:endParaRPr sz="1600">
              <a:solidFill>
                <a:schemeClr val="dk2"/>
              </a:solidFill>
            </a:endParaRPr>
          </a:p>
          <a:p>
            <a:pPr indent="-330200" lvl="1" marL="914400" rtl="0" algn="just">
              <a:lnSpc>
                <a:spcPct val="115000"/>
              </a:lnSpc>
              <a:spcBef>
                <a:spcPts val="0"/>
              </a:spcBef>
              <a:spcAft>
                <a:spcPts val="0"/>
              </a:spcAft>
              <a:buClr>
                <a:schemeClr val="dk2"/>
              </a:buClr>
              <a:buSzPts val="1600"/>
              <a:buChar char="○"/>
            </a:pPr>
            <a:r>
              <a:rPr lang="en-GB" sz="1600">
                <a:solidFill>
                  <a:schemeClr val="dk2"/>
                </a:solidFill>
              </a:rPr>
              <a:t>thousands of people</a:t>
            </a:r>
            <a:endParaRPr sz="1600">
              <a:solidFill>
                <a:schemeClr val="dk2"/>
              </a:solidFill>
            </a:endParaRPr>
          </a:p>
          <a:p>
            <a:pPr indent="-330200" lvl="1" marL="914400" rtl="0" algn="just">
              <a:lnSpc>
                <a:spcPct val="115000"/>
              </a:lnSpc>
              <a:spcBef>
                <a:spcPts val="0"/>
              </a:spcBef>
              <a:spcAft>
                <a:spcPts val="0"/>
              </a:spcAft>
              <a:buClr>
                <a:schemeClr val="dk2"/>
              </a:buClr>
              <a:buSzPts val="1600"/>
              <a:buChar char="○"/>
            </a:pPr>
            <a:r>
              <a:rPr lang="en-GB" sz="1600">
                <a:solidFill>
                  <a:schemeClr val="dk2"/>
                </a:solidFill>
              </a:rPr>
              <a:t>hundreds of institutions</a:t>
            </a:r>
            <a:endParaRPr sz="1600">
              <a:solidFill>
                <a:schemeClr val="dk2"/>
              </a:solidFill>
            </a:endParaRPr>
          </a:p>
          <a:p>
            <a:pPr indent="0" lvl="0" marL="0" rtl="0" algn="just">
              <a:lnSpc>
                <a:spcPct val="115000"/>
              </a:lnSpc>
              <a:spcBef>
                <a:spcPts val="0"/>
              </a:spcBef>
              <a:spcAft>
                <a:spcPts val="0"/>
              </a:spcAft>
              <a:buNone/>
            </a:pPr>
            <a:r>
              <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en-GB" sz="1600">
                <a:solidFill>
                  <a:schemeClr val="dk2"/>
                </a:solidFill>
              </a:rPr>
              <a:t>decade of lead time before the construction</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en-GB" sz="1600">
                <a:solidFill>
                  <a:schemeClr val="dk2"/>
                </a:solidFill>
              </a:rPr>
              <a:t>decade of construction and commissioning</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en-GB" sz="1600">
                <a:solidFill>
                  <a:schemeClr val="dk2"/>
                </a:solidFill>
              </a:rPr>
              <a:t>at least two decades of exploitation and continuous upgrades</a:t>
            </a:r>
            <a:endParaRPr sz="1600">
              <a:solidFill>
                <a:schemeClr val="dk2"/>
              </a:solidFill>
            </a:endParaRPr>
          </a:p>
          <a:p>
            <a:pPr indent="0" lvl="0" marL="457200" rtl="0" algn="l">
              <a:lnSpc>
                <a:spcPct val="90000"/>
              </a:lnSpc>
              <a:spcBef>
                <a:spcPts val="480"/>
              </a:spcBef>
              <a:spcAft>
                <a:spcPts val="0"/>
              </a:spcAft>
              <a:buNone/>
            </a:pPr>
            <a:r>
              <a:t/>
            </a:r>
            <a:endParaRPr sz="2100">
              <a:solidFill>
                <a:schemeClr val="dk2"/>
              </a:solidFill>
            </a:endParaRPr>
          </a:p>
          <a:p>
            <a:pPr indent="-330200" lvl="0" marL="457200" rtl="0" algn="just">
              <a:lnSpc>
                <a:spcPct val="115000"/>
              </a:lnSpc>
              <a:spcBef>
                <a:spcPts val="0"/>
              </a:spcBef>
              <a:spcAft>
                <a:spcPts val="0"/>
              </a:spcAft>
              <a:buClr>
                <a:schemeClr val="dk2"/>
              </a:buClr>
              <a:buSzPts val="1600"/>
              <a:buChar char="●"/>
            </a:pPr>
            <a:r>
              <a:rPr lang="en-GB" sz="1600">
                <a:solidFill>
                  <a:schemeClr val="dk2"/>
                </a:solidFill>
              </a:rPr>
              <a:t>huge time span for software </a:t>
            </a:r>
            <a:endParaRPr sz="1600">
              <a:solidFill>
                <a:schemeClr val="dk2"/>
              </a:solidFill>
            </a:endParaRPr>
          </a:p>
          <a:p>
            <a:pPr indent="-330200" lvl="0" marL="457200" rtl="0" algn="just">
              <a:lnSpc>
                <a:spcPct val="115000"/>
              </a:lnSpc>
              <a:spcBef>
                <a:spcPts val="0"/>
              </a:spcBef>
              <a:spcAft>
                <a:spcPts val="0"/>
              </a:spcAft>
              <a:buClr>
                <a:schemeClr val="dk2"/>
              </a:buClr>
              <a:buSzPts val="1600"/>
              <a:buChar char="●"/>
            </a:pPr>
            <a:r>
              <a:rPr lang="en-GB" sz="1600">
                <a:solidFill>
                  <a:schemeClr val="dk2"/>
                </a:solidFill>
              </a:rPr>
              <a:t>we have to: preserve, proces and re-process our data from different stages.</a:t>
            </a:r>
            <a:endParaRPr sz="2100">
              <a:solidFill>
                <a:schemeClr val="dk2"/>
              </a:solidFill>
              <a:latin typeface="Calibri"/>
              <a:ea typeface="Calibri"/>
              <a:cs typeface="Calibri"/>
              <a:sym typeface="Calibri"/>
            </a:endParaRPr>
          </a:p>
        </p:txBody>
      </p:sp>
      <p:pic>
        <p:nvPicPr>
          <p:cNvPr id="125" name="Google Shape;125;p19"/>
          <p:cNvPicPr preferRelativeResize="0"/>
          <p:nvPr/>
        </p:nvPicPr>
        <p:blipFill>
          <a:blip r:embed="rId3">
            <a:alphaModFix/>
          </a:blip>
          <a:stretch>
            <a:fillRect/>
          </a:stretch>
        </p:blipFill>
        <p:spPr>
          <a:xfrm>
            <a:off x="5719925" y="1010900"/>
            <a:ext cx="737510" cy="997252"/>
          </a:xfrm>
          <a:prstGeom prst="rect">
            <a:avLst/>
          </a:prstGeom>
          <a:noFill/>
          <a:ln>
            <a:noFill/>
          </a:ln>
        </p:spPr>
      </p:pic>
      <p:pic>
        <p:nvPicPr>
          <p:cNvPr id="126" name="Google Shape;126;p19"/>
          <p:cNvPicPr preferRelativeResize="0"/>
          <p:nvPr/>
        </p:nvPicPr>
        <p:blipFill>
          <a:blip r:embed="rId4">
            <a:alphaModFix/>
          </a:blip>
          <a:stretch>
            <a:fillRect/>
          </a:stretch>
        </p:blipFill>
        <p:spPr>
          <a:xfrm>
            <a:off x="6654675" y="939577"/>
            <a:ext cx="2030100" cy="1068576"/>
          </a:xfrm>
          <a:prstGeom prst="rect">
            <a:avLst/>
          </a:prstGeom>
          <a:noFill/>
          <a:ln>
            <a:noFill/>
          </a:ln>
        </p:spPr>
      </p:pic>
      <p:pic>
        <p:nvPicPr>
          <p:cNvPr id="127" name="Google Shape;127;p19"/>
          <p:cNvPicPr preferRelativeResize="0"/>
          <p:nvPr/>
        </p:nvPicPr>
        <p:blipFill>
          <a:blip r:embed="rId5">
            <a:alphaModFix/>
          </a:blip>
          <a:stretch>
            <a:fillRect/>
          </a:stretch>
        </p:blipFill>
        <p:spPr>
          <a:xfrm>
            <a:off x="5719922" y="2233800"/>
            <a:ext cx="934750" cy="932400"/>
          </a:xfrm>
          <a:prstGeom prst="rect">
            <a:avLst/>
          </a:prstGeom>
          <a:noFill/>
          <a:ln>
            <a:noFill/>
          </a:ln>
        </p:spPr>
      </p:pic>
      <p:pic>
        <p:nvPicPr>
          <p:cNvPr id="128" name="Google Shape;128;p19"/>
          <p:cNvPicPr preferRelativeResize="0"/>
          <p:nvPr/>
        </p:nvPicPr>
        <p:blipFill>
          <a:blip r:embed="rId6">
            <a:alphaModFix/>
          </a:blip>
          <a:stretch>
            <a:fillRect/>
          </a:stretch>
        </p:blipFill>
        <p:spPr>
          <a:xfrm>
            <a:off x="7052325" y="2233800"/>
            <a:ext cx="1336309" cy="932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34" name="Google Shape;13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Migration from Fortran to C++...</a:t>
            </a:r>
            <a:endParaRPr b="1" sz="2500"/>
          </a:p>
        </p:txBody>
      </p:sp>
      <p:pic>
        <p:nvPicPr>
          <p:cNvPr id="135" name="Google Shape;135;p20"/>
          <p:cNvPicPr preferRelativeResize="0"/>
          <p:nvPr/>
        </p:nvPicPr>
        <p:blipFill>
          <a:blip r:embed="rId3">
            <a:alphaModFix/>
          </a:blip>
          <a:stretch>
            <a:fillRect/>
          </a:stretch>
        </p:blipFill>
        <p:spPr>
          <a:xfrm>
            <a:off x="768725" y="1017725"/>
            <a:ext cx="2988198" cy="3820974"/>
          </a:xfrm>
          <a:prstGeom prst="rect">
            <a:avLst/>
          </a:prstGeom>
          <a:noFill/>
          <a:ln>
            <a:noFill/>
          </a:ln>
          <a:effectLst>
            <a:outerShdw blurRad="57150" rotWithShape="0" algn="bl" dir="5400000" dist="19050">
              <a:srgbClr val="000000">
                <a:alpha val="50000"/>
              </a:srgbClr>
            </a:outerShdw>
          </a:effectLst>
        </p:spPr>
      </p:pic>
      <p:pic>
        <p:nvPicPr>
          <p:cNvPr id="136" name="Google Shape;136;p20"/>
          <p:cNvPicPr preferRelativeResize="0"/>
          <p:nvPr/>
        </p:nvPicPr>
        <p:blipFill>
          <a:blip r:embed="rId4">
            <a:alphaModFix/>
          </a:blip>
          <a:stretch>
            <a:fillRect/>
          </a:stretch>
        </p:blipFill>
        <p:spPr>
          <a:xfrm>
            <a:off x="3920548" y="838425"/>
            <a:ext cx="4691185" cy="3340692"/>
          </a:xfrm>
          <a:prstGeom prst="rect">
            <a:avLst/>
          </a:prstGeom>
          <a:noFill/>
          <a:ln>
            <a:noFill/>
          </a:ln>
        </p:spPr>
      </p:pic>
      <p:pic>
        <p:nvPicPr>
          <p:cNvPr id="137" name="Google Shape;137;p20"/>
          <p:cNvPicPr preferRelativeResize="0"/>
          <p:nvPr/>
        </p:nvPicPr>
        <p:blipFill>
          <a:blip r:embed="rId5">
            <a:alphaModFix/>
          </a:blip>
          <a:stretch>
            <a:fillRect/>
          </a:stretch>
        </p:blipFill>
        <p:spPr>
          <a:xfrm>
            <a:off x="6916250" y="3092815"/>
            <a:ext cx="1916050" cy="189690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2500"/>
              <a:t>C++</a:t>
            </a:r>
            <a:r>
              <a:rPr b="1" lang="en-GB" sz="2500"/>
              <a:t> @ LHC</a:t>
            </a:r>
            <a:endParaRPr b="1" sz="2500"/>
          </a:p>
        </p:txBody>
      </p:sp>
      <p:sp>
        <p:nvSpPr>
          <p:cNvPr id="143" name="Google Shape;143;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44" name="Google Shape;144;p21"/>
          <p:cNvSpPr txBox="1"/>
          <p:nvPr/>
        </p:nvSpPr>
        <p:spPr>
          <a:xfrm>
            <a:off x="154500" y="1419075"/>
            <a:ext cx="6681000" cy="2528100"/>
          </a:xfrm>
          <a:prstGeom prst="rect">
            <a:avLst/>
          </a:prstGeom>
          <a:noFill/>
          <a:ln>
            <a:noFill/>
          </a:ln>
        </p:spPr>
        <p:txBody>
          <a:bodyPr anchorCtr="0" anchor="t" bIns="91425" lIns="91425" spcFirstLastPara="1" rIns="91425" wrap="square" tIns="91425">
            <a:spAutoFit/>
          </a:bodyPr>
          <a:lstStyle/>
          <a:p>
            <a:pPr indent="-361950" lvl="0" marL="4572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Millions of lines of code on C++ to support :</a:t>
            </a:r>
            <a:endParaRPr sz="2100">
              <a:solidFill>
                <a:schemeClr val="dk2"/>
              </a:solidFill>
              <a:latin typeface="Calibri"/>
              <a:ea typeface="Calibri"/>
              <a:cs typeface="Calibri"/>
              <a:sym typeface="Calibri"/>
            </a:endParaRPr>
          </a:p>
          <a:p>
            <a:pPr indent="-361950" lvl="1" marL="9144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Raw data reconstruction</a:t>
            </a:r>
            <a:endParaRPr sz="2100">
              <a:solidFill>
                <a:schemeClr val="dk2"/>
              </a:solidFill>
              <a:latin typeface="Calibri"/>
              <a:ea typeface="Calibri"/>
              <a:cs typeface="Calibri"/>
              <a:sym typeface="Calibri"/>
            </a:endParaRPr>
          </a:p>
          <a:p>
            <a:pPr indent="-361950" lvl="1" marL="91440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Simulation</a:t>
            </a:r>
            <a:endParaRPr sz="2100">
              <a:solidFill>
                <a:schemeClr val="dk2"/>
              </a:solidFill>
              <a:latin typeface="Calibri"/>
              <a:ea typeface="Calibri"/>
              <a:cs typeface="Calibri"/>
              <a:sym typeface="Calibri"/>
            </a:endParaRPr>
          </a:p>
          <a:p>
            <a:pPr indent="-361950" lvl="1" marL="914400" marR="0" rtl="0" algn="l">
              <a:lnSpc>
                <a:spcPct val="102000"/>
              </a:lnSpc>
              <a:spcBef>
                <a:spcPts val="0"/>
              </a:spcBef>
              <a:spcAft>
                <a:spcPts val="0"/>
              </a:spcAft>
              <a:buClr>
                <a:schemeClr val="dk2"/>
              </a:buClr>
              <a:buSzPts val="2100"/>
              <a:buFont typeface="Calibri"/>
              <a:buChar char="○"/>
            </a:pPr>
            <a:r>
              <a:rPr lang="en-GB" sz="2100">
                <a:solidFill>
                  <a:schemeClr val="dk2"/>
                </a:solidFill>
                <a:latin typeface="Calibri"/>
                <a:ea typeface="Calibri"/>
                <a:cs typeface="Calibri"/>
                <a:sym typeface="Calibri"/>
              </a:rPr>
              <a:t>Analysis</a:t>
            </a:r>
            <a:endParaRPr sz="2100">
              <a:solidFill>
                <a:schemeClr val="dk2"/>
              </a:solidFill>
              <a:latin typeface="Calibri"/>
              <a:ea typeface="Calibri"/>
              <a:cs typeface="Calibri"/>
              <a:sym typeface="Calibri"/>
            </a:endParaRPr>
          </a:p>
          <a:p>
            <a:pPr indent="0" lvl="0" marL="0" rtl="0" algn="l">
              <a:lnSpc>
                <a:spcPct val="102000"/>
              </a:lnSpc>
              <a:spcBef>
                <a:spcPts val="0"/>
              </a:spcBef>
              <a:spcAft>
                <a:spcPts val="0"/>
              </a:spcAft>
              <a:buNone/>
            </a:pPr>
            <a:r>
              <a:t/>
            </a:r>
            <a:endParaRPr sz="2100">
              <a:solidFill>
                <a:schemeClr val="dk2"/>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n-GB" sz="2100">
                <a:solidFill>
                  <a:schemeClr val="dk2"/>
                </a:solidFill>
                <a:latin typeface="Calibri"/>
                <a:ea typeface="Calibri"/>
                <a:cs typeface="Calibri"/>
                <a:sym typeface="Calibri"/>
              </a:rPr>
              <a:t>Recently, there was a significant penetration of python in particular on the end user analysis side.</a:t>
            </a:r>
            <a:endParaRPr sz="2100">
              <a:solidFill>
                <a:schemeClr val="dk2"/>
              </a:solidFill>
              <a:latin typeface="Calibri"/>
              <a:ea typeface="Calibri"/>
              <a:cs typeface="Calibri"/>
              <a:sym typeface="Calibri"/>
            </a:endParaRPr>
          </a:p>
        </p:txBody>
      </p:sp>
      <p:pic>
        <p:nvPicPr>
          <p:cNvPr id="145" name="Google Shape;145;p21"/>
          <p:cNvPicPr preferRelativeResize="0"/>
          <p:nvPr/>
        </p:nvPicPr>
        <p:blipFill>
          <a:blip r:embed="rId3">
            <a:alphaModFix/>
          </a:blip>
          <a:stretch>
            <a:fillRect/>
          </a:stretch>
        </p:blipFill>
        <p:spPr>
          <a:xfrm>
            <a:off x="6779475" y="1299572"/>
            <a:ext cx="2138173" cy="19001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