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354" r:id="rId2"/>
    <p:sldId id="566" r:id="rId3"/>
    <p:sldId id="516" r:id="rId4"/>
    <p:sldId id="599" r:id="rId5"/>
    <p:sldId id="437" r:id="rId6"/>
    <p:sldId id="377" r:id="rId7"/>
    <p:sldId id="413" r:id="rId8"/>
    <p:sldId id="414" r:id="rId9"/>
    <p:sldId id="416" r:id="rId10"/>
    <p:sldId id="417" r:id="rId11"/>
    <p:sldId id="419" r:id="rId12"/>
    <p:sldId id="420" r:id="rId13"/>
    <p:sldId id="421" r:id="rId14"/>
    <p:sldId id="422" r:id="rId15"/>
    <p:sldId id="424" r:id="rId16"/>
    <p:sldId id="435" r:id="rId17"/>
    <p:sldId id="406" r:id="rId18"/>
    <p:sldId id="603" r:id="rId19"/>
    <p:sldId id="438" r:id="rId20"/>
    <p:sldId id="439" r:id="rId21"/>
    <p:sldId id="441" r:id="rId22"/>
    <p:sldId id="442" r:id="rId23"/>
    <p:sldId id="443" r:id="rId24"/>
    <p:sldId id="444" r:id="rId25"/>
    <p:sldId id="446" r:id="rId26"/>
    <p:sldId id="469" r:id="rId27"/>
    <p:sldId id="515" r:id="rId28"/>
    <p:sldId id="514" r:id="rId29"/>
    <p:sldId id="510" r:id="rId30"/>
    <p:sldId id="486" r:id="rId31"/>
    <p:sldId id="463" r:id="rId32"/>
    <p:sldId id="507" r:id="rId33"/>
    <p:sldId id="528" r:id="rId34"/>
    <p:sldId id="532" r:id="rId35"/>
    <p:sldId id="533" r:id="rId36"/>
    <p:sldId id="568" r:id="rId37"/>
    <p:sldId id="569" r:id="rId38"/>
    <p:sldId id="570" r:id="rId39"/>
    <p:sldId id="571" r:id="rId40"/>
    <p:sldId id="572" r:id="rId41"/>
    <p:sldId id="573" r:id="rId42"/>
    <p:sldId id="482" r:id="rId43"/>
    <p:sldId id="574" r:id="rId44"/>
    <p:sldId id="575" r:id="rId45"/>
    <p:sldId id="576" r:id="rId46"/>
    <p:sldId id="577" r:id="rId47"/>
    <p:sldId id="578" r:id="rId48"/>
    <p:sldId id="579" r:id="rId49"/>
    <p:sldId id="580" r:id="rId50"/>
    <p:sldId id="581" r:id="rId51"/>
    <p:sldId id="582" r:id="rId52"/>
    <p:sldId id="546" r:id="rId53"/>
    <p:sldId id="583" r:id="rId54"/>
    <p:sldId id="584" r:id="rId55"/>
    <p:sldId id="585" r:id="rId56"/>
    <p:sldId id="586" r:id="rId57"/>
    <p:sldId id="587" r:id="rId58"/>
    <p:sldId id="447" r:id="rId59"/>
    <p:sldId id="483" r:id="rId60"/>
    <p:sldId id="527" r:id="rId61"/>
    <p:sldId id="588" r:id="rId62"/>
    <p:sldId id="589" r:id="rId63"/>
    <p:sldId id="590" r:id="rId64"/>
    <p:sldId id="555" r:id="rId65"/>
    <p:sldId id="591" r:id="rId66"/>
    <p:sldId id="465" r:id="rId67"/>
    <p:sldId id="509" r:id="rId68"/>
    <p:sldId id="558" r:id="rId69"/>
    <p:sldId id="559" r:id="rId70"/>
    <p:sldId id="592" r:id="rId71"/>
    <p:sldId id="466" r:id="rId72"/>
    <p:sldId id="561" r:id="rId73"/>
    <p:sldId id="593" r:id="rId74"/>
    <p:sldId id="594" r:id="rId75"/>
    <p:sldId id="595" r:id="rId76"/>
    <p:sldId id="602" r:id="rId77"/>
    <p:sldId id="436" r:id="rId78"/>
    <p:sldId id="601" r:id="rId79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17145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3429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51435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85725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120015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OPENING &amp; TITLE SLIDES" id="{213BDB52-0773-3D4D-8AF0-E0377E252169}">
          <p14:sldIdLst>
            <p14:sldId id="354"/>
          </p14:sldIdLst>
        </p14:section>
        <p14:section name="CONTENT SLIDES" id="{8623B95B-42BB-124B-BA3C-6E8E4766FF08}">
          <p14:sldIdLst>
            <p14:sldId id="566"/>
            <p14:sldId id="516"/>
            <p14:sldId id="599"/>
            <p14:sldId id="437"/>
            <p14:sldId id="377"/>
            <p14:sldId id="413"/>
            <p14:sldId id="414"/>
            <p14:sldId id="416"/>
            <p14:sldId id="417"/>
            <p14:sldId id="419"/>
            <p14:sldId id="420"/>
            <p14:sldId id="421"/>
            <p14:sldId id="422"/>
            <p14:sldId id="424"/>
            <p14:sldId id="435"/>
            <p14:sldId id="406"/>
            <p14:sldId id="603"/>
            <p14:sldId id="438"/>
            <p14:sldId id="439"/>
            <p14:sldId id="441"/>
            <p14:sldId id="442"/>
            <p14:sldId id="443"/>
            <p14:sldId id="444"/>
            <p14:sldId id="446"/>
            <p14:sldId id="469"/>
            <p14:sldId id="515"/>
            <p14:sldId id="514"/>
            <p14:sldId id="510"/>
            <p14:sldId id="486"/>
            <p14:sldId id="463"/>
            <p14:sldId id="507"/>
            <p14:sldId id="528"/>
            <p14:sldId id="532"/>
            <p14:sldId id="533"/>
            <p14:sldId id="568"/>
            <p14:sldId id="569"/>
            <p14:sldId id="570"/>
            <p14:sldId id="571"/>
            <p14:sldId id="572"/>
            <p14:sldId id="573"/>
            <p14:sldId id="482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46"/>
            <p14:sldId id="583"/>
            <p14:sldId id="584"/>
            <p14:sldId id="585"/>
            <p14:sldId id="586"/>
            <p14:sldId id="587"/>
            <p14:sldId id="447"/>
            <p14:sldId id="483"/>
            <p14:sldId id="527"/>
            <p14:sldId id="588"/>
            <p14:sldId id="589"/>
            <p14:sldId id="590"/>
            <p14:sldId id="555"/>
            <p14:sldId id="591"/>
            <p14:sldId id="465"/>
            <p14:sldId id="509"/>
            <p14:sldId id="558"/>
            <p14:sldId id="559"/>
            <p14:sldId id="592"/>
            <p14:sldId id="466"/>
            <p14:sldId id="561"/>
            <p14:sldId id="593"/>
            <p14:sldId id="594"/>
            <p14:sldId id="595"/>
            <p14:sldId id="602"/>
            <p14:sldId id="436"/>
          </p14:sldIdLst>
        </p14:section>
        <p14:section name="END SLIDE" id="{AAA38FB4-5FAF-C847-91CE-291B8C1ECFA5}">
          <p14:sldIdLst>
            <p14:sldId id="6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A"/>
    <a:srgbClr val="424242"/>
    <a:srgbClr val="758C95"/>
    <a:srgbClr val="00597D"/>
    <a:srgbClr val="009EEE"/>
    <a:srgbClr val="FF7F7F"/>
    <a:srgbClr val="003C71"/>
    <a:srgbClr val="004A87"/>
    <a:srgbClr val="0071C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E6"/>
          </a:solidFill>
        </a:fill>
      </a:tcStyle>
    </a:wholeTbl>
    <a:band2H>
      <a:tcTxStyle/>
      <a:tcStyle>
        <a:tcBdr/>
        <a:fill>
          <a:solidFill>
            <a:srgbClr val="E7E7F3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 autoAdjust="0"/>
    <p:restoredTop sz="91739" autoAdjust="0"/>
  </p:normalViewPr>
  <p:slideViewPr>
    <p:cSldViewPr snapToGrid="0" snapToObjects="1">
      <p:cViewPr varScale="1">
        <p:scale>
          <a:sx n="152" d="100"/>
          <a:sy n="152" d="100"/>
        </p:scale>
        <p:origin x="58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notesViewPr>
    <p:cSldViewPr snapToGrid="0" snapToObjects="1">
      <p:cViewPr varScale="1">
        <p:scale>
          <a:sx n="154" d="100"/>
          <a:sy n="154" d="100"/>
        </p:scale>
        <p:origin x="35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Execution Time (s)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OpenCL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Sheet1!$D$2:$E$2</c:f>
              <c:strCache>
                <c:ptCount val="2"/>
                <c:pt idx="0">
                  <c:v>V1</c:v>
                </c:pt>
                <c:pt idx="1">
                  <c:v>V4</c:v>
                </c:pt>
              </c:strCache>
            </c:strRef>
          </c:cat>
          <c:val>
            <c:numRef>
              <c:f>Sheet1!$D$3:$E$3</c:f>
              <c:numCache>
                <c:formatCode>General</c:formatCode>
                <c:ptCount val="2"/>
                <c:pt idx="0">
                  <c:v>156.18</c:v>
                </c:pt>
                <c:pt idx="1">
                  <c:v>26.254000000000001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7B-489A-83E8-D13C01450135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DPC++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Sheet1!$D$2:$E$2</c:f>
              <c:strCache>
                <c:ptCount val="2"/>
                <c:pt idx="0">
                  <c:v>V1</c:v>
                </c:pt>
                <c:pt idx="1">
                  <c:v>V4</c:v>
                </c:pt>
              </c:strCache>
            </c:strRef>
          </c:cat>
          <c:val>
            <c:numRef>
              <c:f>Sheet1!$D$4:$E$4</c:f>
              <c:numCache>
                <c:formatCode>General</c:formatCode>
                <c:ptCount val="2"/>
                <c:pt idx="0">
                  <c:v>108</c:v>
                </c:pt>
                <c:pt idx="1">
                  <c:v>29.899000000000001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7B-489A-83E8-D13C01450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0931072"/>
        <c:axId val="1310933568"/>
      </c:barChart>
      <c:catAx>
        <c:axId val="131093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10933568"/>
        <c:crosses val="autoZero"/>
        <c:auto val="1"/>
        <c:lblAlgn val="ctr"/>
        <c:lblOffset val="100"/>
        <c:noMultiLvlLbl val="0"/>
      </c:catAx>
      <c:valAx>
        <c:axId val="131093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10931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98508-C6FE-064A-8CA9-D4F8712360C1}" type="datetimeFigureOut">
              <a:rPr lang="pt-PT" smtClean="0"/>
              <a:t>21/06/2021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ED471-AB7A-DC44-87D8-B060470E39DF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1271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latinLnBrk="0">
      <a:spcBef>
        <a:spcPts val="300"/>
      </a:spcBef>
      <a:defRPr sz="900" b="0" i="0">
        <a:latin typeface="Arial" charset="0"/>
        <a:ea typeface="Arial" charset="0"/>
        <a:cs typeface="Arial" charset="0"/>
        <a:sym typeface="Times"/>
      </a:defRPr>
    </a:lvl1pPr>
    <a:lvl2pPr indent="85725" defTabSz="685800" latinLnBrk="0">
      <a:spcBef>
        <a:spcPts val="300"/>
      </a:spcBef>
      <a:defRPr sz="900">
        <a:latin typeface="+mn-lt"/>
        <a:ea typeface="+mn-ea"/>
        <a:cs typeface="+mn-cs"/>
        <a:sym typeface="Times"/>
      </a:defRPr>
    </a:lvl2pPr>
    <a:lvl3pPr indent="171450" defTabSz="685800" latinLnBrk="0">
      <a:spcBef>
        <a:spcPts val="300"/>
      </a:spcBef>
      <a:defRPr sz="900">
        <a:latin typeface="+mn-lt"/>
        <a:ea typeface="+mn-ea"/>
        <a:cs typeface="+mn-cs"/>
        <a:sym typeface="Times"/>
      </a:defRPr>
    </a:lvl3pPr>
    <a:lvl4pPr indent="257175" defTabSz="685800" latinLnBrk="0">
      <a:spcBef>
        <a:spcPts val="300"/>
      </a:spcBef>
      <a:defRPr sz="900">
        <a:latin typeface="+mn-lt"/>
        <a:ea typeface="+mn-ea"/>
        <a:cs typeface="+mn-cs"/>
        <a:sym typeface="Times"/>
      </a:defRPr>
    </a:lvl4pPr>
    <a:lvl5pPr indent="342900" defTabSz="685800" latinLnBrk="0">
      <a:spcBef>
        <a:spcPts val="300"/>
      </a:spcBef>
      <a:defRPr sz="900">
        <a:latin typeface="+mn-lt"/>
        <a:ea typeface="+mn-ea"/>
        <a:cs typeface="+mn-cs"/>
        <a:sym typeface="Times"/>
      </a:defRPr>
    </a:lvl5pPr>
    <a:lvl6pPr indent="428625" defTabSz="685800" latinLnBrk="0">
      <a:spcBef>
        <a:spcPts val="300"/>
      </a:spcBef>
      <a:defRPr sz="900">
        <a:latin typeface="+mn-lt"/>
        <a:ea typeface="+mn-ea"/>
        <a:cs typeface="+mn-cs"/>
        <a:sym typeface="Times"/>
      </a:defRPr>
    </a:lvl6pPr>
    <a:lvl7pPr indent="514350" defTabSz="685800" latinLnBrk="0">
      <a:spcBef>
        <a:spcPts val="300"/>
      </a:spcBef>
      <a:defRPr sz="900">
        <a:latin typeface="+mn-lt"/>
        <a:ea typeface="+mn-ea"/>
        <a:cs typeface="+mn-cs"/>
        <a:sym typeface="Times"/>
      </a:defRPr>
    </a:lvl7pPr>
    <a:lvl8pPr indent="600075" defTabSz="685800" latinLnBrk="0">
      <a:spcBef>
        <a:spcPts val="300"/>
      </a:spcBef>
      <a:defRPr sz="900">
        <a:latin typeface="+mn-lt"/>
        <a:ea typeface="+mn-ea"/>
        <a:cs typeface="+mn-cs"/>
        <a:sym typeface="Times"/>
      </a:defRPr>
    </a:lvl8pPr>
    <a:lvl9pPr indent="685800" defTabSz="685800" latinLnBrk="0">
      <a:spcBef>
        <a:spcPts val="300"/>
      </a:spcBef>
      <a:defRPr sz="900">
        <a:latin typeface="+mn-lt"/>
        <a:ea typeface="+mn-ea"/>
        <a:cs typeface="+mn-cs"/>
        <a:sym typeface="Time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11344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5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846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467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165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8082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8994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59119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33798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98416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49743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372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69339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15079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23746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61367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04888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65457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2751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98894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260649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4980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42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593911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04552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176131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659483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837357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284454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938451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96039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26076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21534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6664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279192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687153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52149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670522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31000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74504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923809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788154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616101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0656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041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823038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668155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082612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552906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616888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707019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733138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979928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857215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8685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943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077915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818476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820499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888581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055125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025738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7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190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29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24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 userDrawn="1"/>
        </p:nvSpPr>
        <p:spPr>
          <a:xfrm>
            <a:off x="0" y="-7200"/>
            <a:ext cx="8841600" cy="5148000"/>
          </a:xfrm>
          <a:custGeom>
            <a:avLst/>
            <a:gdLst>
              <a:gd name="connsiteX0" fmla="*/ 0 w 8841600"/>
              <a:gd name="connsiteY0" fmla="*/ 5140800 h 5148000"/>
              <a:gd name="connsiteX1" fmla="*/ 0 w 8841600"/>
              <a:gd name="connsiteY1" fmla="*/ 0 h 5148000"/>
              <a:gd name="connsiteX2" fmla="*/ 8841600 w 8841600"/>
              <a:gd name="connsiteY2" fmla="*/ 0 h 5148000"/>
              <a:gd name="connsiteX3" fmla="*/ 1641600 w 8841600"/>
              <a:gd name="connsiteY3" fmla="*/ 5148000 h 5148000"/>
              <a:gd name="connsiteX4" fmla="*/ 0 w 8841600"/>
              <a:gd name="connsiteY4" fmla="*/ 5140800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1600" h="5148000">
                <a:moveTo>
                  <a:pt x="0" y="5140800"/>
                </a:moveTo>
                <a:lnTo>
                  <a:pt x="0" y="0"/>
                </a:lnTo>
                <a:lnTo>
                  <a:pt x="8841600" y="0"/>
                </a:lnTo>
                <a:lnTo>
                  <a:pt x="1641600" y="5148000"/>
                </a:lnTo>
                <a:lnTo>
                  <a:pt x="0" y="514080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Freeform 23"/>
          <p:cNvSpPr/>
          <p:nvPr userDrawn="1"/>
        </p:nvSpPr>
        <p:spPr>
          <a:xfrm>
            <a:off x="1" y="1"/>
            <a:ext cx="8827246" cy="5143498"/>
          </a:xfrm>
          <a:custGeom>
            <a:avLst/>
            <a:gdLst>
              <a:gd name="connsiteX0" fmla="*/ 0 w 9123829"/>
              <a:gd name="connsiteY0" fmla="*/ 1210235 h 4504765"/>
              <a:gd name="connsiteX1" fmla="*/ 9123829 w 9123829"/>
              <a:gd name="connsiteY1" fmla="*/ 0 h 4504765"/>
              <a:gd name="connsiteX2" fmla="*/ 5883088 w 9123829"/>
              <a:gd name="connsiteY2" fmla="*/ 4504765 h 4504765"/>
              <a:gd name="connsiteX3" fmla="*/ 1687605 w 9123829"/>
              <a:gd name="connsiteY3" fmla="*/ 4504765 h 4504765"/>
              <a:gd name="connsiteX4" fmla="*/ 0 w 9123829"/>
              <a:gd name="connsiteY4" fmla="*/ 1210235 h 450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3829" h="4504765">
                <a:moveTo>
                  <a:pt x="0" y="1210235"/>
                </a:moveTo>
                <a:lnTo>
                  <a:pt x="9123829" y="0"/>
                </a:lnTo>
                <a:lnTo>
                  <a:pt x="5883088" y="4504765"/>
                </a:lnTo>
                <a:lnTo>
                  <a:pt x="1687605" y="4504765"/>
                </a:lnTo>
                <a:lnTo>
                  <a:pt x="0" y="1210235"/>
                </a:lnTo>
                <a:close/>
              </a:path>
            </a:pathLst>
          </a:custGeom>
          <a:solidFill>
            <a:schemeClr val="accent6">
              <a:alpha val="22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9615" y="2067007"/>
            <a:ext cx="4541034" cy="1532760"/>
          </a:xfrm>
          <a:prstGeom prst="rect">
            <a:avLst/>
          </a:prstGeom>
        </p:spPr>
        <p:txBody>
          <a:bodyPr tIns="36000">
            <a:normAutofit/>
          </a:bodyPr>
          <a:lstStyle>
            <a:lvl1pPr marL="0" indent="0">
              <a:spcBef>
                <a:spcPts val="263"/>
              </a:spcBef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-171450">
              <a:spcBef>
                <a:spcPts val="263"/>
              </a:spcBef>
              <a:buClrTx/>
              <a:buFontTx/>
              <a:defRPr sz="1200">
                <a:solidFill>
                  <a:schemeClr val="accent3">
                    <a:lumOff val="44000"/>
                  </a:schemeClr>
                </a:solidFill>
              </a:defRPr>
            </a:lvl2pPr>
            <a:lvl3pPr marL="495300" indent="-152400">
              <a:spcBef>
                <a:spcPts val="263"/>
              </a:spcBef>
              <a:buClrTx/>
              <a:buFontTx/>
              <a:defRPr sz="1200">
                <a:solidFill>
                  <a:schemeClr val="accent3">
                    <a:lumOff val="44000"/>
                  </a:schemeClr>
                </a:solidFill>
              </a:defRPr>
            </a:lvl3pPr>
            <a:lvl4pPr marL="685800" indent="-171450">
              <a:spcBef>
                <a:spcPts val="263"/>
              </a:spcBef>
              <a:buClrTx/>
              <a:buFontTx/>
              <a:defRPr sz="1200">
                <a:solidFill>
                  <a:schemeClr val="accent3">
                    <a:lumOff val="44000"/>
                  </a:schemeClr>
                </a:solidFill>
              </a:defRPr>
            </a:lvl4pPr>
            <a:lvl5pPr marL="857250" indent="-171450">
              <a:spcBef>
                <a:spcPts val="263"/>
              </a:spcBef>
              <a:buClrTx/>
              <a:buFontTx/>
              <a:defRPr sz="1200"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r>
              <a:rPr lang="en-GB" noProof="0" dirty="0"/>
              <a:t>Click to edit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39614" y="573741"/>
            <a:ext cx="4541035" cy="1493265"/>
          </a:xfrm>
        </p:spPr>
        <p:txBody>
          <a:bodyPr bIns="36000" anchor="b" anchorCtr="0">
            <a:normAutofit/>
          </a:bodyPr>
          <a:lstStyle>
            <a:lvl1pPr>
              <a:lnSpc>
                <a:spcPts val="24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7" y="2888707"/>
            <a:ext cx="2352458" cy="1427223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0" y="4789559"/>
            <a:ext cx="1472453" cy="35394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05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inesc-id.pt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48377" r="1998"/>
          <a:stretch/>
        </p:blipFill>
        <p:spPr>
          <a:xfrm>
            <a:off x="3244132" y="0"/>
            <a:ext cx="5899867" cy="1707783"/>
          </a:xfrm>
          <a:prstGeom prst="rect">
            <a:avLst/>
          </a:prstGeom>
        </p:spPr>
      </p:pic>
      <p:sp>
        <p:nvSpPr>
          <p:cNvPr id="26" name="Freeform 25"/>
          <p:cNvSpPr/>
          <p:nvPr userDrawn="1"/>
        </p:nvSpPr>
        <p:spPr>
          <a:xfrm>
            <a:off x="746312" y="1707783"/>
            <a:ext cx="5757856" cy="3435716"/>
          </a:xfrm>
          <a:custGeom>
            <a:avLst/>
            <a:gdLst>
              <a:gd name="connsiteX0" fmla="*/ 0 w 6185647"/>
              <a:gd name="connsiteY0" fmla="*/ 1566583 h 3832412"/>
              <a:gd name="connsiteX1" fmla="*/ 6185647 w 6185647"/>
              <a:gd name="connsiteY1" fmla="*/ 0 h 3832412"/>
              <a:gd name="connsiteX2" fmla="*/ 4928347 w 6185647"/>
              <a:gd name="connsiteY2" fmla="*/ 3832412 h 3832412"/>
              <a:gd name="connsiteX3" fmla="*/ 4121523 w 6185647"/>
              <a:gd name="connsiteY3" fmla="*/ 3832412 h 3832412"/>
              <a:gd name="connsiteX4" fmla="*/ 0 w 6185647"/>
              <a:gd name="connsiteY4" fmla="*/ 1566583 h 383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5647" h="3832412">
                <a:moveTo>
                  <a:pt x="0" y="1566583"/>
                </a:moveTo>
                <a:lnTo>
                  <a:pt x="6185647" y="0"/>
                </a:lnTo>
                <a:lnTo>
                  <a:pt x="4928347" y="3832412"/>
                </a:lnTo>
                <a:lnTo>
                  <a:pt x="4121523" y="3832412"/>
                </a:lnTo>
                <a:lnTo>
                  <a:pt x="0" y="1566583"/>
                </a:lnTo>
                <a:close/>
              </a:path>
            </a:pathLst>
          </a:custGeom>
          <a:solidFill>
            <a:srgbClr val="3669AA">
              <a:alpha val="34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6386400" y="1560424"/>
            <a:ext cx="244800" cy="244800"/>
          </a:xfrm>
          <a:prstGeom prst="ellipse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 userDrawn="1"/>
        </p:nvSpPr>
        <p:spPr>
          <a:xfrm>
            <a:off x="0" y="-7200"/>
            <a:ext cx="8070574" cy="5148000"/>
          </a:xfrm>
          <a:custGeom>
            <a:avLst/>
            <a:gdLst>
              <a:gd name="connsiteX0" fmla="*/ 0 w 8841600"/>
              <a:gd name="connsiteY0" fmla="*/ 5140800 h 5148000"/>
              <a:gd name="connsiteX1" fmla="*/ 0 w 8841600"/>
              <a:gd name="connsiteY1" fmla="*/ 0 h 5148000"/>
              <a:gd name="connsiteX2" fmla="*/ 8841600 w 8841600"/>
              <a:gd name="connsiteY2" fmla="*/ 0 h 5148000"/>
              <a:gd name="connsiteX3" fmla="*/ 1641600 w 8841600"/>
              <a:gd name="connsiteY3" fmla="*/ 5148000 h 5148000"/>
              <a:gd name="connsiteX4" fmla="*/ 0 w 8841600"/>
              <a:gd name="connsiteY4" fmla="*/ 5140800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1600" h="5148000">
                <a:moveTo>
                  <a:pt x="0" y="5140800"/>
                </a:moveTo>
                <a:lnTo>
                  <a:pt x="0" y="0"/>
                </a:lnTo>
                <a:lnTo>
                  <a:pt x="8841600" y="0"/>
                </a:lnTo>
                <a:lnTo>
                  <a:pt x="1641600" y="5148000"/>
                </a:lnTo>
                <a:lnTo>
                  <a:pt x="0" y="514080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Freeform 25"/>
          <p:cNvSpPr/>
          <p:nvPr userDrawn="1"/>
        </p:nvSpPr>
        <p:spPr>
          <a:xfrm>
            <a:off x="-1" y="1707783"/>
            <a:ext cx="5876015" cy="3435716"/>
          </a:xfrm>
          <a:custGeom>
            <a:avLst/>
            <a:gdLst>
              <a:gd name="connsiteX0" fmla="*/ 0 w 6185647"/>
              <a:gd name="connsiteY0" fmla="*/ 1566583 h 3832412"/>
              <a:gd name="connsiteX1" fmla="*/ 6185647 w 6185647"/>
              <a:gd name="connsiteY1" fmla="*/ 0 h 3832412"/>
              <a:gd name="connsiteX2" fmla="*/ 4928347 w 6185647"/>
              <a:gd name="connsiteY2" fmla="*/ 3832412 h 3832412"/>
              <a:gd name="connsiteX3" fmla="*/ 4121523 w 6185647"/>
              <a:gd name="connsiteY3" fmla="*/ 3832412 h 3832412"/>
              <a:gd name="connsiteX4" fmla="*/ 0 w 6185647"/>
              <a:gd name="connsiteY4" fmla="*/ 1566583 h 383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5647" h="3832412">
                <a:moveTo>
                  <a:pt x="0" y="1566583"/>
                </a:moveTo>
                <a:lnTo>
                  <a:pt x="6185647" y="0"/>
                </a:lnTo>
                <a:lnTo>
                  <a:pt x="4928347" y="3832412"/>
                </a:lnTo>
                <a:lnTo>
                  <a:pt x="4121523" y="3832412"/>
                </a:lnTo>
                <a:lnTo>
                  <a:pt x="0" y="1566583"/>
                </a:lnTo>
                <a:close/>
              </a:path>
            </a:pathLst>
          </a:custGeom>
          <a:solidFill>
            <a:srgbClr val="3669AA">
              <a:alpha val="34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51401" r="10784" b="1"/>
          <a:stretch/>
        </p:blipFill>
        <p:spPr>
          <a:xfrm>
            <a:off x="-195587" y="-1"/>
            <a:ext cx="9339588" cy="2796143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>
          <a:xfrm>
            <a:off x="5364965" y="2648909"/>
            <a:ext cx="244800" cy="244800"/>
          </a:xfrm>
          <a:prstGeom prst="ellipse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4" y="2712652"/>
            <a:ext cx="3197848" cy="1940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8449" y="2718568"/>
            <a:ext cx="3665552" cy="800746"/>
          </a:xfrm>
        </p:spPr>
        <p:txBody>
          <a:bodyPr anchor="t" anchorCtr="0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 userDrawn="1"/>
        </p:nvSpPr>
        <p:spPr>
          <a:xfrm>
            <a:off x="0" y="-7200"/>
            <a:ext cx="8070574" cy="5148000"/>
          </a:xfrm>
          <a:custGeom>
            <a:avLst/>
            <a:gdLst>
              <a:gd name="connsiteX0" fmla="*/ 0 w 8841600"/>
              <a:gd name="connsiteY0" fmla="*/ 5140800 h 5148000"/>
              <a:gd name="connsiteX1" fmla="*/ 0 w 8841600"/>
              <a:gd name="connsiteY1" fmla="*/ 0 h 5148000"/>
              <a:gd name="connsiteX2" fmla="*/ 8841600 w 8841600"/>
              <a:gd name="connsiteY2" fmla="*/ 0 h 5148000"/>
              <a:gd name="connsiteX3" fmla="*/ 1641600 w 8841600"/>
              <a:gd name="connsiteY3" fmla="*/ 5148000 h 5148000"/>
              <a:gd name="connsiteX4" fmla="*/ 0 w 8841600"/>
              <a:gd name="connsiteY4" fmla="*/ 5140800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1600" h="5148000">
                <a:moveTo>
                  <a:pt x="0" y="5140800"/>
                </a:moveTo>
                <a:lnTo>
                  <a:pt x="0" y="0"/>
                </a:lnTo>
                <a:lnTo>
                  <a:pt x="8841600" y="0"/>
                </a:lnTo>
                <a:lnTo>
                  <a:pt x="1641600" y="5148000"/>
                </a:lnTo>
                <a:lnTo>
                  <a:pt x="0" y="514080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Freeform 25"/>
          <p:cNvSpPr/>
          <p:nvPr userDrawn="1"/>
        </p:nvSpPr>
        <p:spPr>
          <a:xfrm>
            <a:off x="-1" y="1707783"/>
            <a:ext cx="5876015" cy="3435716"/>
          </a:xfrm>
          <a:custGeom>
            <a:avLst/>
            <a:gdLst>
              <a:gd name="connsiteX0" fmla="*/ 0 w 6185647"/>
              <a:gd name="connsiteY0" fmla="*/ 1566583 h 3832412"/>
              <a:gd name="connsiteX1" fmla="*/ 6185647 w 6185647"/>
              <a:gd name="connsiteY1" fmla="*/ 0 h 3832412"/>
              <a:gd name="connsiteX2" fmla="*/ 4928347 w 6185647"/>
              <a:gd name="connsiteY2" fmla="*/ 3832412 h 3832412"/>
              <a:gd name="connsiteX3" fmla="*/ 4121523 w 6185647"/>
              <a:gd name="connsiteY3" fmla="*/ 3832412 h 3832412"/>
              <a:gd name="connsiteX4" fmla="*/ 0 w 6185647"/>
              <a:gd name="connsiteY4" fmla="*/ 1566583 h 383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5647" h="3832412">
                <a:moveTo>
                  <a:pt x="0" y="1566583"/>
                </a:moveTo>
                <a:lnTo>
                  <a:pt x="6185647" y="0"/>
                </a:lnTo>
                <a:lnTo>
                  <a:pt x="4928347" y="3832412"/>
                </a:lnTo>
                <a:lnTo>
                  <a:pt x="4121523" y="3832412"/>
                </a:lnTo>
                <a:lnTo>
                  <a:pt x="0" y="1566583"/>
                </a:lnTo>
                <a:close/>
              </a:path>
            </a:pathLst>
          </a:custGeom>
          <a:solidFill>
            <a:srgbClr val="3669AA">
              <a:alpha val="34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51401" r="10784" b="1"/>
          <a:stretch/>
        </p:blipFill>
        <p:spPr>
          <a:xfrm>
            <a:off x="-195587" y="-1"/>
            <a:ext cx="9339588" cy="2796143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>
          <a:xfrm>
            <a:off x="5364965" y="2648909"/>
            <a:ext cx="244800" cy="244800"/>
          </a:xfrm>
          <a:prstGeom prst="ellipse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Body Level One…">
            <a:extLst>
              <a:ext uri="{FF2B5EF4-FFF2-40B4-BE49-F238E27FC236}">
                <a16:creationId xmlns:a16="http://schemas.microsoft.com/office/drawing/2014/main" id="{61A299F3-3450-3F43-A2F5-356F9DEB3A5D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4979" y="2750402"/>
            <a:ext cx="4541034" cy="1532760"/>
          </a:xfrm>
          <a:prstGeom prst="rect">
            <a:avLst/>
          </a:prstGeom>
        </p:spPr>
        <p:txBody>
          <a:bodyPr tIns="36000">
            <a:normAutofit/>
          </a:bodyPr>
          <a:lstStyle>
            <a:lvl1pPr marL="0" indent="0">
              <a:spcBef>
                <a:spcPts val="263"/>
              </a:spcBef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-171450">
              <a:spcBef>
                <a:spcPts val="263"/>
              </a:spcBef>
              <a:buClrTx/>
              <a:buFontTx/>
              <a:defRPr sz="1200">
                <a:solidFill>
                  <a:schemeClr val="accent3">
                    <a:lumOff val="44000"/>
                  </a:schemeClr>
                </a:solidFill>
              </a:defRPr>
            </a:lvl2pPr>
            <a:lvl3pPr marL="495300" indent="-152400">
              <a:spcBef>
                <a:spcPts val="263"/>
              </a:spcBef>
              <a:buClrTx/>
              <a:buFontTx/>
              <a:defRPr sz="1200">
                <a:solidFill>
                  <a:schemeClr val="accent3">
                    <a:lumOff val="44000"/>
                  </a:schemeClr>
                </a:solidFill>
              </a:defRPr>
            </a:lvl3pPr>
            <a:lvl4pPr marL="685800" indent="-171450">
              <a:spcBef>
                <a:spcPts val="263"/>
              </a:spcBef>
              <a:buClrTx/>
              <a:buFontTx/>
              <a:defRPr sz="1200">
                <a:solidFill>
                  <a:schemeClr val="accent3">
                    <a:lumOff val="44000"/>
                  </a:schemeClr>
                </a:solidFill>
              </a:defRPr>
            </a:lvl4pPr>
            <a:lvl5pPr marL="857250" indent="-171450">
              <a:spcBef>
                <a:spcPts val="263"/>
              </a:spcBef>
              <a:buClrTx/>
              <a:buFontTx/>
              <a:defRPr sz="1200"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r>
              <a:rPr lang="en-GB" noProof="0" dirty="0"/>
              <a:t>Click to edit subtitle style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C4DADAF9-A33B-3C4B-A7E4-1D79AAC300E1}"/>
              </a:ext>
            </a:extLst>
          </p:cNvPr>
          <p:cNvSpPr txBox="1">
            <a:spLocks/>
          </p:cNvSpPr>
          <p:nvPr userDrawn="1"/>
        </p:nvSpPr>
        <p:spPr>
          <a:xfrm>
            <a:off x="544978" y="1257136"/>
            <a:ext cx="4541035" cy="14932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36000" anchor="b" anchorCtr="0">
            <a:normAutofit/>
          </a:bodyPr>
          <a:lstStyle>
            <a:lvl1pPr marL="0" marR="0" indent="0" algn="l" defTabSz="685800" rtl="0" latinLnBrk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714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429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5143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6858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E74BDA-EBBC-4B48-BA3D-C6F4DD926C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7" y="2888707"/>
            <a:ext cx="2352458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7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9615" y="2067007"/>
            <a:ext cx="4541034" cy="1532760"/>
          </a:xfrm>
          <a:prstGeom prst="rect">
            <a:avLst/>
          </a:prstGeom>
        </p:spPr>
        <p:txBody>
          <a:bodyPr tIns="36000">
            <a:normAutofit/>
          </a:bodyPr>
          <a:lstStyle>
            <a:lvl1pPr marL="0" indent="0">
              <a:spcBef>
                <a:spcPts val="263"/>
              </a:spcBef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-171450">
              <a:spcBef>
                <a:spcPts val="263"/>
              </a:spcBef>
              <a:buClrTx/>
              <a:buFontTx/>
              <a:defRPr sz="1200">
                <a:solidFill>
                  <a:schemeClr val="accent3">
                    <a:lumOff val="44000"/>
                  </a:schemeClr>
                </a:solidFill>
              </a:defRPr>
            </a:lvl2pPr>
            <a:lvl3pPr marL="495300" indent="-152400">
              <a:spcBef>
                <a:spcPts val="263"/>
              </a:spcBef>
              <a:buClrTx/>
              <a:buFontTx/>
              <a:defRPr sz="1200">
                <a:solidFill>
                  <a:schemeClr val="accent3">
                    <a:lumOff val="44000"/>
                  </a:schemeClr>
                </a:solidFill>
              </a:defRPr>
            </a:lvl3pPr>
            <a:lvl4pPr marL="685800" indent="-171450">
              <a:spcBef>
                <a:spcPts val="263"/>
              </a:spcBef>
              <a:buClrTx/>
              <a:buFontTx/>
              <a:defRPr sz="1200">
                <a:solidFill>
                  <a:schemeClr val="accent3">
                    <a:lumOff val="44000"/>
                  </a:schemeClr>
                </a:solidFill>
              </a:defRPr>
            </a:lvl4pPr>
            <a:lvl5pPr marL="857250" indent="-171450">
              <a:spcBef>
                <a:spcPts val="263"/>
              </a:spcBef>
              <a:buClrTx/>
              <a:buFontTx/>
              <a:defRPr sz="1200"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r>
              <a:rPr lang="en-GB" noProof="0" dirty="0"/>
              <a:t>Click to edit subtitle style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48377" r="1998"/>
          <a:stretch/>
        </p:blipFill>
        <p:spPr>
          <a:xfrm>
            <a:off x="3244132" y="0"/>
            <a:ext cx="5899867" cy="1707783"/>
          </a:xfrm>
          <a:prstGeom prst="rect">
            <a:avLst/>
          </a:prstGeom>
        </p:spPr>
      </p:pic>
      <p:sp>
        <p:nvSpPr>
          <p:cNvPr id="17" name="Oval 16"/>
          <p:cNvSpPr/>
          <p:nvPr userDrawn="1"/>
        </p:nvSpPr>
        <p:spPr>
          <a:xfrm>
            <a:off x="6386400" y="1560424"/>
            <a:ext cx="244800" cy="244800"/>
          </a:xfrm>
          <a:prstGeom prst="ellipse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93895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600">
                <a:solidFill>
                  <a:srgbClr val="005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744754" y="4892495"/>
            <a:ext cx="3271920" cy="1568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</p:spTree>
    <p:extLst>
      <p:ext uri="{BB962C8B-B14F-4D97-AF65-F5344CB8AC3E}">
        <p14:creationId xmlns:p14="http://schemas.microsoft.com/office/powerpoint/2010/main" val="93859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79876" y="1101725"/>
            <a:ext cx="4740275" cy="3463925"/>
          </a:xfrm>
          <a:prstGeom prst="rect">
            <a:avLst/>
          </a:prstGeom>
        </p:spPr>
        <p:txBody>
          <a:bodyPr/>
          <a:lstStyle>
            <a:lvl1pPr>
              <a:spcBef>
                <a:spcPts val="563"/>
              </a:spcBef>
              <a:defRPr sz="1100"/>
            </a:lvl1pPr>
            <a:lvl2pPr marL="416378" indent="-244928">
              <a:spcBef>
                <a:spcPts val="563"/>
              </a:spcBef>
              <a:defRPr sz="1100"/>
            </a:lvl2pPr>
            <a:lvl3pPr marL="571500" indent="-228600">
              <a:spcBef>
                <a:spcPts val="563"/>
              </a:spcBef>
              <a:defRPr sz="1100"/>
            </a:lvl3pPr>
            <a:lvl4pPr marL="788670" indent="-274320">
              <a:spcBef>
                <a:spcPts val="563"/>
              </a:spcBef>
              <a:defRPr sz="1100"/>
            </a:lvl4pPr>
            <a:lvl5pPr marL="960120" indent="-274320">
              <a:spcBef>
                <a:spcPts val="563"/>
              </a:spcBef>
              <a:defRPr sz="11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744663" y="1101725"/>
            <a:ext cx="2273300" cy="3463925"/>
          </a:xfrm>
        </p:spPr>
        <p:txBody>
          <a:bodyPr/>
          <a:lstStyle>
            <a:lvl1pPr marL="0" indent="0">
              <a:buNone/>
              <a:defRPr sz="1050" b="1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Subject or Title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44754" y="4892495"/>
            <a:ext cx="3347076" cy="1568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BC7-6320-7A47-B8AE-FAC7F5D9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6ACAB6-EEDC-0447-B1ED-3D092636E7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429BA-46D0-5948-A123-FD104869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Subject or Title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E655B-87E6-D646-A18D-FB01C1F51FC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5954221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3" y="1616989"/>
            <a:ext cx="697422" cy="3526509"/>
          </a:xfrm>
          <a:custGeom>
            <a:avLst/>
            <a:gdLst>
              <a:gd name="connsiteX0" fmla="*/ 0 w 941294"/>
              <a:gd name="connsiteY0" fmla="*/ 376518 h 4074459"/>
              <a:gd name="connsiteX1" fmla="*/ 0 w 941294"/>
              <a:gd name="connsiteY1" fmla="*/ 4074459 h 4074459"/>
              <a:gd name="connsiteX2" fmla="*/ 430306 w 941294"/>
              <a:gd name="connsiteY2" fmla="*/ 4074459 h 4074459"/>
              <a:gd name="connsiteX3" fmla="*/ 941294 w 941294"/>
              <a:gd name="connsiteY3" fmla="*/ 0 h 4074459"/>
              <a:gd name="connsiteX4" fmla="*/ 0 w 941294"/>
              <a:gd name="connsiteY4" fmla="*/ 376518 h 407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294" h="4074459">
                <a:moveTo>
                  <a:pt x="0" y="376518"/>
                </a:moveTo>
                <a:lnTo>
                  <a:pt x="0" y="4074459"/>
                </a:lnTo>
                <a:lnTo>
                  <a:pt x="430306" y="4074459"/>
                </a:lnTo>
                <a:lnTo>
                  <a:pt x="941294" y="0"/>
                </a:lnTo>
                <a:lnTo>
                  <a:pt x="0" y="376518"/>
                </a:ln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58000">
                <a:schemeClr val="accent6">
                  <a:lumMod val="40000"/>
                  <a:lumOff val="60000"/>
                </a:schemeClr>
              </a:gs>
              <a:gs pos="99000">
                <a:srgbClr val="588CC9"/>
              </a:gs>
            </a:gsLst>
            <a:lin ang="5400000" scaled="1"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1744754" y="113655"/>
            <a:ext cx="7177104" cy="6344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b" anchorCtr="0">
            <a:normAutofit/>
          </a:bodyPr>
          <a:lstStyle/>
          <a:p>
            <a:r>
              <a:rPr lang="en-GB" noProof="0" dirty="0"/>
              <a:t>Title Text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789992" y="908180"/>
            <a:ext cx="8131866" cy="36568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/>
          <a:p>
            <a:r>
              <a:rPr lang="en-GB" noProof="0" dirty="0"/>
              <a:t>Body Level One</a:t>
            </a:r>
          </a:p>
          <a:p>
            <a:pPr lvl="1"/>
            <a:r>
              <a:rPr lang="en-GB" noProof="0" dirty="0"/>
              <a:t>Body Level Two</a:t>
            </a:r>
          </a:p>
          <a:p>
            <a:pPr lvl="2"/>
            <a:r>
              <a:rPr lang="en-GB" noProof="0" dirty="0"/>
              <a:t>Body Level Three</a:t>
            </a:r>
          </a:p>
          <a:p>
            <a:pPr lvl="3"/>
            <a:r>
              <a:rPr lang="en-GB" noProof="0" dirty="0"/>
              <a:t>Body Level Four</a:t>
            </a:r>
          </a:p>
          <a:p>
            <a:pPr lvl="4"/>
            <a:r>
              <a:rPr lang="en-GB" noProof="0" dirty="0"/>
              <a:t>Body Level Five</a:t>
            </a: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87702" y="4892495"/>
            <a:ext cx="346262" cy="15687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800" b="1">
                <a:solidFill>
                  <a:schemeClr val="accent3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1744754" y="4892495"/>
            <a:ext cx="3227670" cy="15687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GB"/>
              <a:t>Subject or Title</a:t>
            </a:r>
            <a:endParaRPr lang="en-GB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2"/>
          </p:nvPr>
        </p:nvSpPr>
        <p:spPr>
          <a:xfrm>
            <a:off x="733964" y="4892495"/>
            <a:ext cx="1010790" cy="156875"/>
          </a:xfrm>
          <a:prstGeom prst="rect">
            <a:avLst/>
          </a:prstGeom>
        </p:spPr>
        <p:txBody>
          <a:bodyPr vert="horz" lIns="72000" tIns="45720" rIns="0" bIns="45720" rtlCol="0" anchor="ctr"/>
          <a:lstStyle>
            <a:lvl1pPr algn="ctr">
              <a:defRPr sz="7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27-Jun-19</a:t>
            </a:r>
            <a:endParaRPr lang="pt-PT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5"/>
          <a:stretch/>
        </p:blipFill>
        <p:spPr>
          <a:xfrm>
            <a:off x="222142" y="113655"/>
            <a:ext cx="1173410" cy="634410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-2" y="991892"/>
            <a:ext cx="423585" cy="4151608"/>
          </a:xfrm>
          <a:custGeom>
            <a:avLst/>
            <a:gdLst>
              <a:gd name="connsiteX0" fmla="*/ 0 w 941294"/>
              <a:gd name="connsiteY0" fmla="*/ 376518 h 4074459"/>
              <a:gd name="connsiteX1" fmla="*/ 0 w 941294"/>
              <a:gd name="connsiteY1" fmla="*/ 4074459 h 4074459"/>
              <a:gd name="connsiteX2" fmla="*/ 430306 w 941294"/>
              <a:gd name="connsiteY2" fmla="*/ 4074459 h 4074459"/>
              <a:gd name="connsiteX3" fmla="*/ 941294 w 941294"/>
              <a:gd name="connsiteY3" fmla="*/ 0 h 4074459"/>
              <a:gd name="connsiteX4" fmla="*/ 0 w 941294"/>
              <a:gd name="connsiteY4" fmla="*/ 376518 h 407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294" h="4074459">
                <a:moveTo>
                  <a:pt x="0" y="376518"/>
                </a:moveTo>
                <a:lnTo>
                  <a:pt x="0" y="4074459"/>
                </a:lnTo>
                <a:lnTo>
                  <a:pt x="430306" y="4074459"/>
                </a:lnTo>
                <a:lnTo>
                  <a:pt x="941294" y="0"/>
                </a:lnTo>
                <a:lnTo>
                  <a:pt x="0" y="376518"/>
                </a:lnTo>
                <a:close/>
              </a:path>
            </a:pathLst>
          </a:custGeom>
          <a:gradFill>
            <a:gsLst>
              <a:gs pos="11000">
                <a:schemeClr val="bg1">
                  <a:alpha val="30000"/>
                </a:schemeClr>
              </a:gs>
              <a:gs pos="58000">
                <a:schemeClr val="accent6">
                  <a:alpha val="62000"/>
                </a:schemeClr>
              </a:gs>
              <a:gs pos="100000">
                <a:schemeClr val="accent2"/>
              </a:gs>
            </a:gsLst>
            <a:lin ang="5400000" scaled="1"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8" r:id="rId2"/>
    <p:sldLayoutId id="2147483689" r:id="rId3"/>
    <p:sldLayoutId id="2147483691" r:id="rId4"/>
    <p:sldLayoutId id="2147483663" r:id="rId5"/>
    <p:sldLayoutId id="2147483669" r:id="rId6"/>
    <p:sldLayoutId id="2147483674" r:id="rId7"/>
    <p:sldLayoutId id="2147483690" r:id="rId8"/>
  </p:sldLayoutIdLst>
  <p:transition spd="med"/>
  <p:hf hdr="0"/>
  <p:txStyles>
    <p:title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chemeClr val="tx1"/>
          </a:solidFill>
          <a:uFillTx/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  <a:sym typeface="Arial"/>
        </a:defRPr>
      </a:lvl1pPr>
      <a:lvl2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5pPr>
      <a:lvl6pPr marL="0" marR="0" indent="17145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6pPr>
      <a:lvl7pPr marL="0" marR="0" indent="3429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7pPr>
      <a:lvl8pPr marL="0" marR="0" indent="51435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8pPr>
      <a:lvl9pPr marL="0" marR="0" indent="6858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57175" marR="0" indent="-257175" algn="l" defTabSz="685800" rtl="0" latinLnBrk="0">
        <a:lnSpc>
          <a:spcPct val="100000"/>
        </a:lnSpc>
        <a:spcBef>
          <a:spcPts val="338"/>
        </a:spcBef>
        <a:spcAft>
          <a:spcPts val="0"/>
        </a:spcAft>
        <a:buClr>
          <a:srgbClr val="58BB3B"/>
        </a:buClr>
        <a:buSzPct val="100000"/>
        <a:buFont typeface="Times"/>
        <a:buChar char="•"/>
        <a:tabLst/>
        <a:defRPr sz="16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  <a:sym typeface="Arial"/>
        </a:defRPr>
      </a:lvl1pPr>
      <a:lvl2pPr marL="409575" marR="0" indent="-238125" algn="l" defTabSz="685800" rtl="0" latinLnBrk="0">
        <a:lnSpc>
          <a:spcPct val="100000"/>
        </a:lnSpc>
        <a:spcBef>
          <a:spcPts val="338"/>
        </a:spcBef>
        <a:spcAft>
          <a:spcPts val="0"/>
        </a:spcAft>
        <a:buClr>
          <a:srgbClr val="58BB3B"/>
        </a:buClr>
        <a:buSzPct val="100000"/>
        <a:buFont typeface="Times"/>
        <a:buChar char="–"/>
        <a:tabLst/>
        <a:defRPr sz="1400" b="1" i="0" u="none" strike="noStrike" cap="none" spc="0" baseline="0">
          <a:ln>
            <a:noFill/>
          </a:ln>
          <a:solidFill>
            <a:schemeClr val="bg2"/>
          </a:solidFill>
          <a:uFillTx/>
          <a:latin typeface="Avenir Next Condensed Demi Bold" panose="020B0506020202020204" pitchFamily="34" charset="0"/>
          <a:ea typeface="Avenir Next Condensed Demi Bold" panose="020B0506020202020204" pitchFamily="34" charset="0"/>
          <a:cs typeface="Arial"/>
          <a:sym typeface="Arial"/>
        </a:defRPr>
      </a:lvl2pPr>
      <a:lvl3pPr marL="557213" marR="0" indent="-214313" algn="l" defTabSz="685800" rtl="0" latinLnBrk="0">
        <a:lnSpc>
          <a:spcPct val="100000"/>
        </a:lnSpc>
        <a:spcBef>
          <a:spcPts val="338"/>
        </a:spcBef>
        <a:spcAft>
          <a:spcPts val="0"/>
        </a:spcAft>
        <a:buClr>
          <a:srgbClr val="58BB3B"/>
        </a:buClr>
        <a:buSzPct val="100000"/>
        <a:buFont typeface="Times"/>
        <a:buChar char="•"/>
        <a:tabLst/>
        <a:defRPr sz="1200" b="0" i="0" u="none" strike="noStrike" cap="none" spc="0" baseline="0">
          <a:ln>
            <a:noFill/>
          </a:ln>
          <a:solidFill>
            <a:schemeClr val="bg2"/>
          </a:solidFill>
          <a:uFillTx/>
          <a:latin typeface="Avenir Next Condensed Medium" panose="020B0506020202020204" pitchFamily="34" charset="0"/>
          <a:ea typeface="Avenir Next Condensed Medium" panose="020B0506020202020204" pitchFamily="34" charset="0"/>
          <a:cs typeface="Arial"/>
          <a:sym typeface="Arial"/>
        </a:defRPr>
      </a:lvl3pPr>
      <a:lvl4pPr marL="759278" marR="0" indent="-244928" algn="l" defTabSz="685800" rtl="0" latinLnBrk="0">
        <a:lnSpc>
          <a:spcPct val="100000"/>
        </a:lnSpc>
        <a:spcBef>
          <a:spcPts val="338"/>
        </a:spcBef>
        <a:spcAft>
          <a:spcPts val="0"/>
        </a:spcAft>
        <a:buClr>
          <a:srgbClr val="58BB3B"/>
        </a:buClr>
        <a:buSzPct val="100000"/>
        <a:buFont typeface="Times"/>
        <a:buChar char="–"/>
        <a:tabLst/>
        <a:defRPr sz="1000" b="0" i="0" u="none" strike="noStrike" cap="none" spc="0" baseline="0">
          <a:ln>
            <a:noFill/>
          </a:ln>
          <a:solidFill>
            <a:schemeClr val="bg2"/>
          </a:solidFill>
          <a:uFillTx/>
          <a:latin typeface="Avenir Next Condensed" panose="020B0506020202020204" pitchFamily="34" charset="0"/>
          <a:ea typeface="Avenir Next Condensed" panose="020B0506020202020204" pitchFamily="34" charset="0"/>
          <a:cs typeface="Arial"/>
          <a:sym typeface="Arial"/>
        </a:defRPr>
      </a:lvl4pPr>
      <a:lvl5pPr marL="971550" marR="0" indent="-285750" algn="l" defTabSz="685800" rtl="0" latinLnBrk="0">
        <a:lnSpc>
          <a:spcPct val="100000"/>
        </a:lnSpc>
        <a:spcBef>
          <a:spcPts val="338"/>
        </a:spcBef>
        <a:spcAft>
          <a:spcPts val="0"/>
        </a:spcAft>
        <a:buClr>
          <a:srgbClr val="58BB3B"/>
        </a:buClr>
        <a:buSzPct val="100000"/>
        <a:buFont typeface="Times"/>
        <a:buChar char="»"/>
        <a:tabLst/>
        <a:defRPr sz="800" b="0" i="0" u="none" strike="noStrike" cap="none" spc="0" baseline="0">
          <a:ln>
            <a:noFill/>
          </a:ln>
          <a:solidFill>
            <a:schemeClr val="bg2"/>
          </a:solidFill>
          <a:uFillTx/>
          <a:latin typeface="Avenir Next Condensed" panose="020B0506020202020204" pitchFamily="34" charset="0"/>
          <a:ea typeface="Avenir Next Condensed" panose="020B0506020202020204" pitchFamily="34" charset="0"/>
          <a:cs typeface="Arial"/>
          <a:sym typeface="Arial"/>
        </a:defRPr>
      </a:lvl5pPr>
      <a:lvl6pPr marL="1071563" marR="0" indent="-214313" algn="l" defTabSz="685800" rtl="0" latinLnBrk="0">
        <a:lnSpc>
          <a:spcPct val="100000"/>
        </a:lnSpc>
        <a:spcBef>
          <a:spcPts val="338"/>
        </a:spcBef>
        <a:spcAft>
          <a:spcPts val="0"/>
        </a:spcAft>
        <a:buClr>
          <a:srgbClr val="58BB3B"/>
        </a:buClr>
        <a:buSzPct val="100000"/>
        <a:buFont typeface="Times"/>
        <a:buChar char="»"/>
        <a:tabLst/>
        <a:defRPr sz="1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1243013" marR="0" indent="-214313" algn="l" defTabSz="685800" rtl="0" latinLnBrk="0">
        <a:lnSpc>
          <a:spcPct val="100000"/>
        </a:lnSpc>
        <a:spcBef>
          <a:spcPts val="338"/>
        </a:spcBef>
        <a:spcAft>
          <a:spcPts val="0"/>
        </a:spcAft>
        <a:buClr>
          <a:srgbClr val="58BB3B"/>
        </a:buClr>
        <a:buSzPct val="100000"/>
        <a:buFont typeface="Times"/>
        <a:buChar char="»"/>
        <a:tabLst/>
        <a:defRPr sz="1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1414463" marR="0" indent="-214313" algn="l" defTabSz="685800" rtl="0" latinLnBrk="0">
        <a:lnSpc>
          <a:spcPct val="100000"/>
        </a:lnSpc>
        <a:spcBef>
          <a:spcPts val="338"/>
        </a:spcBef>
        <a:spcAft>
          <a:spcPts val="0"/>
        </a:spcAft>
        <a:buClr>
          <a:srgbClr val="58BB3B"/>
        </a:buClr>
        <a:buSzPct val="100000"/>
        <a:buFont typeface="Times"/>
        <a:buChar char="»"/>
        <a:tabLst/>
        <a:defRPr sz="1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1585913" marR="0" indent="-214313" algn="l" defTabSz="685800" rtl="0" latinLnBrk="0">
        <a:lnSpc>
          <a:spcPct val="100000"/>
        </a:lnSpc>
        <a:spcBef>
          <a:spcPts val="338"/>
        </a:spcBef>
        <a:spcAft>
          <a:spcPts val="0"/>
        </a:spcAft>
        <a:buClr>
          <a:srgbClr val="58BB3B"/>
        </a:buClr>
        <a:buSzPct val="100000"/>
        <a:buFont typeface="Times"/>
        <a:buChar char="»"/>
        <a:tabLst/>
        <a:defRPr sz="1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7145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3429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51435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6858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85725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0287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20015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3716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097" userDrawn="1">
          <p15:clr>
            <a:srgbClr val="F26B43"/>
          </p15:clr>
        </p15:guide>
        <p15:guide id="3" pos="5619" userDrawn="1">
          <p15:clr>
            <a:srgbClr val="F26B43"/>
          </p15:clr>
        </p15:guide>
        <p15:guide id="4" orient="horz" pos="694" userDrawn="1">
          <p15:clr>
            <a:srgbClr val="F26B43"/>
          </p15:clr>
        </p15:guide>
        <p15:guide id="5" orient="horz" pos="2876" userDrawn="1">
          <p15:clr>
            <a:srgbClr val="F26B43"/>
          </p15:clr>
        </p15:guide>
        <p15:guide id="6" orient="horz" pos="576" userDrawn="1">
          <p15:clr>
            <a:srgbClr val="F26B43"/>
          </p15:clr>
        </p15:guide>
        <p15:guide id="7" orient="horz" pos="7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5.svg"/><Relationship Id="rId7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bit.ly/3d1N1tY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5.svg"/><Relationship Id="rId7" Type="http://schemas.openxmlformats.org/officeDocument/2006/relationships/image" Target="../media/image8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21" Type="http://schemas.openxmlformats.org/officeDocument/2006/relationships/image" Target="../media/image24.svg"/><Relationship Id="rId34" Type="http://schemas.openxmlformats.org/officeDocument/2006/relationships/image" Target="../media/image37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33" Type="http://schemas.openxmlformats.org/officeDocument/2006/relationships/image" Target="../media/image36.svg"/><Relationship Id="rId38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34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svg"/><Relationship Id="rId30" Type="http://schemas.openxmlformats.org/officeDocument/2006/relationships/image" Target="../media/image33.png"/><Relationship Id="rId35" Type="http://schemas.openxmlformats.org/officeDocument/2006/relationships/image" Target="../media/image38.svg"/><Relationship Id="rId8" Type="http://schemas.openxmlformats.org/officeDocument/2006/relationships/image" Target="../media/image11.png"/><Relationship Id="rId3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8.emf"/><Relationship Id="rId4" Type="http://schemas.openxmlformats.org/officeDocument/2006/relationships/image" Target="../media/image43.pn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bit.ly/3d1N1tY" TargetMode="Externa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png"/><Relationship Id="rId4" Type="http://schemas.openxmlformats.org/officeDocument/2006/relationships/image" Target="../media/image114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png"/><Relationship Id="rId4" Type="http://schemas.openxmlformats.org/officeDocument/2006/relationships/image" Target="../media/image114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3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4.svg"/><Relationship Id="rId9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6.pn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Relationship Id="rId9" Type="http://schemas.openxmlformats.org/officeDocument/2006/relationships/image" Target="../media/image120.sv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3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4.svg"/><Relationship Id="rId9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22.pn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Relationship Id="rId9" Type="http://schemas.openxmlformats.org/officeDocument/2006/relationships/image" Target="../media/image120.sv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22.pn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Relationship Id="rId9" Type="http://schemas.openxmlformats.org/officeDocument/2006/relationships/image" Target="../media/image120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.xml"/><Relationship Id="rId4" Type="http://schemas.openxmlformats.org/officeDocument/2006/relationships/image" Target="../media/image12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11" Type="http://schemas.openxmlformats.org/officeDocument/2006/relationships/hyperlink" Target="https://devmesh.intel.com/projects/igpu-epistasis" TargetMode="External"/><Relationship Id="rId5" Type="http://schemas.openxmlformats.org/officeDocument/2006/relationships/image" Target="../media/image66.png"/><Relationship Id="rId10" Type="http://schemas.openxmlformats.org/officeDocument/2006/relationships/image" Target="../media/image91.svg"/><Relationship Id="rId4" Type="http://schemas.openxmlformats.org/officeDocument/2006/relationships/image" Target="../media/image65.svg"/><Relationship Id="rId9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112" y="906267"/>
            <a:ext cx="8055868" cy="1493265"/>
          </a:xfrm>
        </p:spPr>
        <p:txBody>
          <a:bodyPr>
            <a:normAutofit/>
          </a:bodyPr>
          <a:lstStyle/>
          <a:p>
            <a:r>
              <a:rPr lang="en-US" b="0" dirty="0"/>
              <a:t>Application Optimization with </a:t>
            </a:r>
            <a:br>
              <a:rPr lang="en-US" b="0" dirty="0"/>
            </a:br>
            <a:r>
              <a:rPr lang="en-US" b="0" dirty="0"/>
              <a:t>Cache-aware Roofline Model and Intel oneAPI tools</a:t>
            </a:r>
            <a:endParaRPr lang="en-GB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77661" y="2743968"/>
            <a:ext cx="5106838" cy="118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PT" sz="1400" b="1" dirty="0" err="1">
                <a:solidFill>
                  <a:schemeClr val="bg1"/>
                </a:solidFill>
                <a:latin typeface="Helvetica" pitchFamily="2" charset="0"/>
              </a:rPr>
              <a:t>Aleksandar</a:t>
            </a:r>
            <a:r>
              <a:rPr lang="pt-PT" sz="14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pt-PT" sz="1400" b="1" dirty="0" err="1">
                <a:solidFill>
                  <a:schemeClr val="bg1"/>
                </a:solidFill>
                <a:latin typeface="Helvetica" pitchFamily="2" charset="0"/>
              </a:rPr>
              <a:t>Ilic</a:t>
            </a:r>
            <a:r>
              <a:rPr lang="pt-PT" sz="1400" b="1" dirty="0">
                <a:solidFill>
                  <a:schemeClr val="bg1"/>
                </a:solidFill>
                <a:latin typeface="Helvetica" pitchFamily="2" charset="0"/>
              </a:rPr>
              <a:t>, Diogo Marques </a:t>
            </a:r>
            <a:r>
              <a:rPr lang="pt-PT" sz="1400" b="1" dirty="0" err="1">
                <a:solidFill>
                  <a:schemeClr val="bg1"/>
                </a:solidFill>
                <a:latin typeface="Helvetica" pitchFamily="2" charset="0"/>
              </a:rPr>
              <a:t>and</a:t>
            </a:r>
            <a:r>
              <a:rPr lang="pt-PT" sz="1400" b="1" dirty="0">
                <a:solidFill>
                  <a:schemeClr val="bg1"/>
                </a:solidFill>
                <a:latin typeface="Helvetica" pitchFamily="2" charset="0"/>
              </a:rPr>
              <a:t> Rafael Campos</a:t>
            </a:r>
          </a:p>
        </p:txBody>
      </p:sp>
    </p:spTree>
    <p:extLst>
      <p:ext uri="{BB962C8B-B14F-4D97-AF65-F5344CB8AC3E}">
        <p14:creationId xmlns:p14="http://schemas.microsoft.com/office/powerpoint/2010/main" val="2814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8F949-EF91-E04E-B9B7-147E10CA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… bring cool features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1B8E-D82B-2A47-A75A-6047CF29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10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97776FA-6583-854A-84FB-2620E733133D}"/>
              </a:ext>
            </a:extLst>
          </p:cNvPr>
          <p:cNvSpPr txBox="1"/>
          <p:nvPr/>
        </p:nvSpPr>
        <p:spPr>
          <a:xfrm>
            <a:off x="5724958" y="1111252"/>
            <a:ext cx="2845331" cy="73866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Cache-aware Roofline Model</a:t>
            </a:r>
            <a:endParaRPr lang="en-US" sz="1600" b="1" dirty="0">
              <a:solidFill>
                <a:srgbClr val="424242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lvl="8" indent="0" defTabSz="1828800"/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Shows absolute </a:t>
            </a:r>
            <a:r>
              <a:rPr lang="en-US" sz="1200" b="1" u="sng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architecture</a:t>
            </a:r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maximums*</a:t>
            </a:r>
          </a:p>
          <a:p>
            <a:pPr lvl="8" indent="0"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(You can’t break them! Can your application exploit them?)</a:t>
            </a:r>
          </a:p>
          <a:p>
            <a:pPr lvl="8" indent="0" defTabSz="1828800"/>
            <a:endParaRPr lang="en-US" sz="1000" b="1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4B4620E-9242-FA47-9EB2-B895ADDE096C}"/>
              </a:ext>
            </a:extLst>
          </p:cNvPr>
          <p:cNvSpPr txBox="1"/>
          <p:nvPr/>
        </p:nvSpPr>
        <p:spPr>
          <a:xfrm>
            <a:off x="628381" y="4825350"/>
            <a:ext cx="8062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A. Ilic,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and L. Sousa, “Cache-aware Roofline Model: Upgrading the Loft”, IEEE Computer Architecture Letters (2014)</a:t>
            </a:r>
          </a:p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D. Marques, A. Ilic, Z.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Matveev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and L. Sousa, “Application-driven Cache-Aware Roofline Model”, Elsevier FGCS (2020)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9335E09-80AC-174F-81D7-ED7F06D66D2D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2024766" y="470930"/>
            <a:ext cx="2520000" cy="391494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FE45B8-2221-BC4E-9C55-91A66FFCB412}"/>
              </a:ext>
            </a:extLst>
          </p:cNvPr>
          <p:cNvCxnSpPr>
            <a:cxnSpLocks/>
          </p:cNvCxnSpPr>
          <p:nvPr/>
        </p:nvCxnSpPr>
        <p:spPr>
          <a:xfrm flipV="1">
            <a:off x="1789183" y="1408944"/>
            <a:ext cx="592766" cy="692589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58E9F8D-B7F7-734F-B44A-D61B4BA36C62}"/>
              </a:ext>
            </a:extLst>
          </p:cNvPr>
          <p:cNvCxnSpPr>
            <a:cxnSpLocks/>
          </p:cNvCxnSpPr>
          <p:nvPr/>
        </p:nvCxnSpPr>
        <p:spPr>
          <a:xfrm flipV="1">
            <a:off x="2369877" y="1408944"/>
            <a:ext cx="2366073" cy="2"/>
          </a:xfrm>
          <a:prstGeom prst="line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C1F50B7-46E9-CE4F-8F6A-5D9E7DD5B3AA}"/>
              </a:ext>
            </a:extLst>
          </p:cNvPr>
          <p:cNvCxnSpPr>
            <a:cxnSpLocks/>
          </p:cNvCxnSpPr>
          <p:nvPr/>
        </p:nvCxnSpPr>
        <p:spPr>
          <a:xfrm flipV="1">
            <a:off x="1791416" y="1403727"/>
            <a:ext cx="852954" cy="997630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66CE0AB-DA0A-584E-8D10-9D073E070550}"/>
              </a:ext>
            </a:extLst>
          </p:cNvPr>
          <p:cNvCxnSpPr>
            <a:cxnSpLocks/>
          </p:cNvCxnSpPr>
          <p:nvPr/>
        </p:nvCxnSpPr>
        <p:spPr>
          <a:xfrm flipV="1">
            <a:off x="1799128" y="1405340"/>
            <a:ext cx="1119734" cy="1309665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CE517EB-4B5A-C044-9EAF-7A8B72232C63}"/>
              </a:ext>
            </a:extLst>
          </p:cNvPr>
          <p:cNvCxnSpPr>
            <a:cxnSpLocks/>
          </p:cNvCxnSpPr>
          <p:nvPr/>
        </p:nvCxnSpPr>
        <p:spPr>
          <a:xfrm flipV="1">
            <a:off x="1821749" y="1406335"/>
            <a:ext cx="1488762" cy="1741288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0CF6DBD-1E13-5B49-B12E-9BE9E9FDFA21}"/>
              </a:ext>
            </a:extLst>
          </p:cNvPr>
          <p:cNvCxnSpPr>
            <a:cxnSpLocks/>
          </p:cNvCxnSpPr>
          <p:nvPr/>
        </p:nvCxnSpPr>
        <p:spPr>
          <a:xfrm flipV="1">
            <a:off x="1629987" y="3312771"/>
            <a:ext cx="3105964" cy="2"/>
          </a:xfrm>
          <a:prstGeom prst="line">
            <a:avLst/>
          </a:prstGeom>
          <a:noFill/>
          <a:ln w="3175" cap="flat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63599CA-AFD3-F540-AFFB-64C6A26A3447}"/>
              </a:ext>
            </a:extLst>
          </p:cNvPr>
          <p:cNvCxnSpPr>
            <a:cxnSpLocks/>
          </p:cNvCxnSpPr>
          <p:nvPr/>
        </p:nvCxnSpPr>
        <p:spPr>
          <a:xfrm>
            <a:off x="1625902" y="1397834"/>
            <a:ext cx="0" cy="1914935"/>
          </a:xfrm>
          <a:prstGeom prst="line">
            <a:avLst/>
          </a:prstGeom>
          <a:noFill/>
          <a:ln w="3175" cap="flat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arrow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D1E9093B-83C0-8441-978F-0A7DB94A1248}"/>
              </a:ext>
            </a:extLst>
          </p:cNvPr>
          <p:cNvSpPr/>
          <p:nvPr/>
        </p:nvSpPr>
        <p:spPr>
          <a:xfrm>
            <a:off x="2566130" y="3385556"/>
            <a:ext cx="137698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Arithmetic Intensity (flops/byte)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9FD9F33D-4D25-3E4F-AB6F-057295E72116}"/>
              </a:ext>
            </a:extLst>
          </p:cNvPr>
          <p:cNvSpPr/>
          <p:nvPr/>
        </p:nvSpPr>
        <p:spPr>
          <a:xfrm rot="16200000">
            <a:off x="1045335" y="2359151"/>
            <a:ext cx="92333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 (flops/s)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3F8CFC1B-98C6-A64D-B176-98BF4B13D797}"/>
              </a:ext>
            </a:extLst>
          </p:cNvPr>
          <p:cNvSpPr/>
          <p:nvPr/>
        </p:nvSpPr>
        <p:spPr>
          <a:xfrm>
            <a:off x="1669392" y="3385555"/>
            <a:ext cx="27732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C00000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log →</a:t>
            </a:r>
            <a:endParaRPr lang="en-US" sz="900" b="1" baseline="30000" dirty="0">
              <a:solidFill>
                <a:srgbClr val="C00000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FF7041B7-CA13-124E-B420-41E41CA12D37}"/>
              </a:ext>
            </a:extLst>
          </p:cNvPr>
          <p:cNvSpPr/>
          <p:nvPr/>
        </p:nvSpPr>
        <p:spPr>
          <a:xfrm rot="16200000">
            <a:off x="1360646" y="3102494"/>
            <a:ext cx="27732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C00000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log →</a:t>
            </a:r>
            <a:endParaRPr lang="en-US" sz="900" b="1" baseline="30000" dirty="0">
              <a:solidFill>
                <a:srgbClr val="C00000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50CBCDAF-BB19-B04B-915E-891625E6DA7E}"/>
              </a:ext>
            </a:extLst>
          </p:cNvPr>
          <p:cNvSpPr/>
          <p:nvPr/>
        </p:nvSpPr>
        <p:spPr>
          <a:xfrm rot="18681928">
            <a:off x="1941025" y="1632887"/>
            <a:ext cx="10259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L1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C080CE43-4EB2-6147-8FB1-C39E9DCDEF22}"/>
              </a:ext>
            </a:extLst>
          </p:cNvPr>
          <p:cNvSpPr/>
          <p:nvPr/>
        </p:nvSpPr>
        <p:spPr>
          <a:xfrm rot="18575207">
            <a:off x="1936331" y="1785287"/>
            <a:ext cx="4167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L2→Core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A0FF17DA-EDE2-264D-ABF8-D38F5C748939}"/>
              </a:ext>
            </a:extLst>
          </p:cNvPr>
          <p:cNvSpPr/>
          <p:nvPr/>
        </p:nvSpPr>
        <p:spPr>
          <a:xfrm rot="18595797">
            <a:off x="2088731" y="1937687"/>
            <a:ext cx="4167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L3→Core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9E05A840-8469-F44A-89E1-B10D5AD3584E}"/>
              </a:ext>
            </a:extLst>
          </p:cNvPr>
          <p:cNvSpPr/>
          <p:nvPr/>
        </p:nvSpPr>
        <p:spPr>
          <a:xfrm rot="18595797">
            <a:off x="2227012" y="2139921"/>
            <a:ext cx="583493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 err="1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DRAM→Core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0347FEE9-F2BD-C54E-83D2-6A87B44B7D97}"/>
              </a:ext>
            </a:extLst>
          </p:cNvPr>
          <p:cNvSpPr/>
          <p:nvPr/>
        </p:nvSpPr>
        <p:spPr>
          <a:xfrm>
            <a:off x="2555174" y="1264949"/>
            <a:ext cx="2212144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Peak performance (think: throughput of your ALUs)</a:t>
            </a:r>
            <a:endParaRPr lang="en-US" sz="900" b="1" baseline="30000" dirty="0">
              <a:solidFill>
                <a:srgbClr val="00597D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72846FD9-6F1A-4049-84FC-2AC4EB515696}"/>
              </a:ext>
            </a:extLst>
          </p:cNvPr>
          <p:cNvSpPr txBox="1"/>
          <p:nvPr/>
        </p:nvSpPr>
        <p:spPr>
          <a:xfrm>
            <a:off x="5724958" y="4886294"/>
            <a:ext cx="2992807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lvl="8" indent="0" defTabSz="1828800"/>
            <a:r>
              <a:rPr lang="en-US" sz="11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* We relaxed this requirement in our FCGS paper (2020)</a:t>
            </a:r>
            <a:endParaRPr lang="en-US" sz="1100" b="1" baseline="30000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81F11CE2-97C0-1848-BAEB-8AD0F92CE651}"/>
              </a:ext>
            </a:extLst>
          </p:cNvPr>
          <p:cNvSpPr txBox="1"/>
          <p:nvPr/>
        </p:nvSpPr>
        <p:spPr>
          <a:xfrm>
            <a:off x="5718848" y="1830673"/>
            <a:ext cx="3071354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How to “plot” my code?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CARM arithmetic intensity is exactly what you expect it to be!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5E65337E-211B-3545-9AB9-C1D806D20C24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6219153" y="2394717"/>
            <a:ext cx="899194" cy="61633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Consolas" panose="020B0609020204030204" pitchFamily="49" charset="0"/>
                <a:cs typeface="Consolas" panose="020B0609020204030204" pitchFamily="49" charset="0"/>
                <a:sym typeface="Arial"/>
              </a:rPr>
              <a:t>  float a = </a:t>
            </a:r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A[</a:t>
            </a:r>
            <a:r>
              <a:rPr lang="en-US" sz="600" b="1" dirty="0" err="1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  <a:endParaRPr kumimoji="0" lang="en-US" sz="600" b="1" i="0" u="none" strike="noStrike" cap="none" spc="0" normalizeH="0" baseline="0" dirty="0">
              <a:ln>
                <a:noFill/>
              </a:ln>
              <a:solidFill>
                <a:srgbClr val="424242"/>
              </a:solidFill>
              <a:effectLst/>
              <a:uFillTx/>
              <a:latin typeface="Consolas" panose="020B0609020204030204" pitchFamily="49" charset="0"/>
              <a:cs typeface="Consolas" panose="020B0609020204030204" pitchFamily="49" charset="0"/>
              <a:sym typeface="Arial"/>
            </a:endParaRPr>
          </a:p>
          <a:p>
            <a:pPr defTabSz="1828800"/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float b = B[</a:t>
            </a:r>
            <a:r>
              <a:rPr lang="en-US" sz="600" b="1" dirty="0" err="1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pPr defTabSz="1828800"/>
            <a:r>
              <a:rPr kumimoji="0" lang="en-US" sz="600" b="1" i="0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Consolas" panose="020B0609020204030204" pitchFamily="49" charset="0"/>
                <a:cs typeface="Consolas" panose="020B0609020204030204" pitchFamily="49" charset="0"/>
                <a:sym typeface="Arial"/>
              </a:rPr>
              <a:t>  float c = a*b;</a:t>
            </a:r>
          </a:p>
          <a:p>
            <a:pPr defTabSz="1828800"/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C[</a:t>
            </a:r>
            <a:r>
              <a:rPr lang="en-US" sz="600" b="1" dirty="0" err="1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= c;</a:t>
            </a:r>
            <a:r>
              <a:rPr kumimoji="0" lang="en-US" sz="600" b="1" i="0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Consolas" panose="020B0609020204030204" pitchFamily="49" charset="0"/>
                <a:cs typeface="Consolas" panose="020B0609020204030204" pitchFamily="49" charset="0"/>
                <a:sym typeface="Arial"/>
              </a:rPr>
              <a:t> </a:t>
            </a:r>
          </a:p>
          <a:p>
            <a:pPr defTabSz="1828800"/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3B6D1113-7EFF-8144-B3DE-EE71E085C321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6219148" y="3237308"/>
            <a:ext cx="899195" cy="61633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 err="1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r>
              <a:rPr kumimoji="0" lang="en-US" sz="600" b="1" i="0" u="none" strike="noStrike" cap="none" spc="0" normalizeH="0" baseline="0" dirty="0" err="1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Consolas" panose="020B0609020204030204" pitchFamily="49" charset="0"/>
                <a:cs typeface="Consolas" panose="020B0609020204030204" pitchFamily="49" charset="0"/>
                <a:sym typeface="Arial"/>
              </a:rPr>
              <a:t>d</a:t>
            </a:r>
            <a:r>
              <a:rPr kumimoji="0" lang="en-US" sz="600" b="1" i="0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Consolas" panose="020B0609020204030204" pitchFamily="49" charset="0"/>
                <a:cs typeface="Consolas" panose="020B0609020204030204" pitchFamily="49" charset="0"/>
                <a:sym typeface="Arial"/>
              </a:rPr>
              <a:t>  r1, mem[add1]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 err="1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ld</a:t>
            </a:r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r2, mem[add2] </a:t>
            </a:r>
            <a:r>
              <a:rPr kumimoji="0" lang="en-US" sz="600" b="1" i="0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Consolas" panose="020B0609020204030204" pitchFamily="49" charset="0"/>
                <a:cs typeface="Consolas" panose="020B0609020204030204" pitchFamily="49" charset="0"/>
                <a:sym typeface="Arial"/>
              </a:rPr>
              <a:t> </a:t>
            </a:r>
          </a:p>
          <a:p>
            <a:pPr defTabSz="1828800"/>
            <a:r>
              <a:rPr lang="en-US" sz="600" b="1" dirty="0" err="1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</a:t>
            </a:r>
            <a:r>
              <a:rPr kumimoji="0" lang="en-US" sz="600" b="1" i="0" u="none" strike="noStrike" cap="none" spc="0" normalizeH="0" baseline="0" dirty="0" err="1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Consolas" panose="020B0609020204030204" pitchFamily="49" charset="0"/>
                <a:cs typeface="Consolas" panose="020B0609020204030204" pitchFamily="49" charset="0"/>
                <a:sym typeface="Arial"/>
              </a:rPr>
              <a:t>ul</a:t>
            </a:r>
            <a:r>
              <a:rPr kumimoji="0" lang="en-US" sz="600" b="1" i="0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Consolas" panose="020B0609020204030204" pitchFamily="49" charset="0"/>
                <a:cs typeface="Consolas" panose="020B0609020204030204" pitchFamily="49" charset="0"/>
                <a:sym typeface="Arial"/>
              </a:rPr>
              <a:t> r3, r1, r2</a:t>
            </a:r>
          </a:p>
          <a:p>
            <a:pPr defTabSz="1828800"/>
            <a:r>
              <a:rPr lang="en-US" sz="600" b="1" dirty="0" err="1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</a:t>
            </a:r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mem[add3], r3  </a:t>
            </a:r>
            <a:endParaRPr kumimoji="0" lang="en-US" sz="600" b="1" i="0" u="none" strike="noStrike" cap="none" spc="0" normalizeH="0" baseline="0" dirty="0">
              <a:ln>
                <a:noFill/>
              </a:ln>
              <a:solidFill>
                <a:srgbClr val="424242"/>
              </a:solidFill>
              <a:effectLst/>
              <a:uFillTx/>
              <a:latin typeface="Consolas" panose="020B0609020204030204" pitchFamily="49" charset="0"/>
              <a:cs typeface="Consolas" panose="020B0609020204030204" pitchFamily="49" charset="0"/>
              <a:sym typeface="Arial"/>
            </a:endParaRPr>
          </a:p>
          <a:p>
            <a:pPr defTabSz="1828800"/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4AC6D3F3-26D1-8444-9D31-74ED8BC2E5C3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6219149" y="4098238"/>
            <a:ext cx="899197" cy="61633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noAutofit/>
          </a:bodyPr>
          <a:lstStyle/>
          <a:p>
            <a:pPr defTabSz="1828800"/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pPr defTabSz="1828800"/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MEM_RETIRED.LOADS</a:t>
            </a:r>
          </a:p>
          <a:p>
            <a:pPr defTabSz="1828800"/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MEM_RETIRED.STORES</a:t>
            </a:r>
          </a:p>
          <a:p>
            <a:pPr defTabSz="1828800"/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INST_RETIRED.FLOPS</a:t>
            </a:r>
          </a:p>
          <a:p>
            <a:pPr defTabSz="1828800"/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CPU_CLK_CYCLES.ALL</a:t>
            </a:r>
          </a:p>
          <a:p>
            <a:pPr defTabSz="1828800"/>
            <a:r>
              <a:rPr lang="en-US" sz="600" b="1" dirty="0">
                <a:solidFill>
                  <a:srgbClr val="4242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pPr defTabSz="1828800"/>
            <a:endParaRPr lang="en-US" sz="600" b="1" dirty="0">
              <a:solidFill>
                <a:srgbClr val="42424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600" b="1" dirty="0">
              <a:solidFill>
                <a:srgbClr val="42424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0737905C-E4B1-014D-8BE4-C5787C6A53E9}"/>
              </a:ext>
            </a:extLst>
          </p:cNvPr>
          <p:cNvSpPr/>
          <p:nvPr/>
        </p:nvSpPr>
        <p:spPr>
          <a:xfrm>
            <a:off x="6538516" y="2253268"/>
            <a:ext cx="20358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code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778D6904-F64F-C94E-A48B-BD57D9EA8BF9}"/>
              </a:ext>
            </a:extLst>
          </p:cNvPr>
          <p:cNvSpPr/>
          <p:nvPr/>
        </p:nvSpPr>
        <p:spPr>
          <a:xfrm>
            <a:off x="6458751" y="3103182"/>
            <a:ext cx="41197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assembly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58669064-0DCD-914D-8C0D-5194DDB93F2F}"/>
              </a:ext>
            </a:extLst>
          </p:cNvPr>
          <p:cNvSpPr/>
          <p:nvPr/>
        </p:nvSpPr>
        <p:spPr>
          <a:xfrm>
            <a:off x="6439129" y="3965503"/>
            <a:ext cx="37189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counters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0D287F22-B77E-3F40-AC68-2CE0EBF73416}"/>
              </a:ext>
            </a:extLst>
          </p:cNvPr>
          <p:cNvCxnSpPr>
            <a:cxnSpLocks/>
          </p:cNvCxnSpPr>
          <p:nvPr/>
        </p:nvCxnSpPr>
        <p:spPr>
          <a:xfrm flipV="1">
            <a:off x="7014794" y="2572589"/>
            <a:ext cx="691456" cy="1"/>
          </a:xfrm>
          <a:prstGeom prst="line">
            <a:avLst/>
          </a:prstGeom>
          <a:noFill/>
          <a:ln w="12700" cap="flat">
            <a:solidFill>
              <a:srgbClr val="A0C519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109EF48E-34BA-FC46-83A1-959B583CE3BF}"/>
              </a:ext>
            </a:extLst>
          </p:cNvPr>
          <p:cNvCxnSpPr>
            <a:cxnSpLocks/>
          </p:cNvCxnSpPr>
          <p:nvPr/>
        </p:nvCxnSpPr>
        <p:spPr>
          <a:xfrm flipV="1">
            <a:off x="7014794" y="2668953"/>
            <a:ext cx="691456" cy="1"/>
          </a:xfrm>
          <a:prstGeom prst="line">
            <a:avLst/>
          </a:prstGeom>
          <a:noFill/>
          <a:ln w="12700" cap="flat">
            <a:solidFill>
              <a:srgbClr val="A0C519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B3CBE8DE-1845-1040-82CA-F96009A2BAD6}"/>
              </a:ext>
            </a:extLst>
          </p:cNvPr>
          <p:cNvCxnSpPr>
            <a:cxnSpLocks/>
          </p:cNvCxnSpPr>
          <p:nvPr/>
        </p:nvCxnSpPr>
        <p:spPr>
          <a:xfrm flipV="1">
            <a:off x="7014794" y="2848324"/>
            <a:ext cx="691456" cy="1"/>
          </a:xfrm>
          <a:prstGeom prst="line">
            <a:avLst/>
          </a:prstGeom>
          <a:noFill/>
          <a:ln w="12700" cap="flat">
            <a:solidFill>
              <a:srgbClr val="A0C519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4AE15AA3-F124-D74E-8A5B-EBEEEF726052}"/>
              </a:ext>
            </a:extLst>
          </p:cNvPr>
          <p:cNvCxnSpPr>
            <a:cxnSpLocks/>
          </p:cNvCxnSpPr>
          <p:nvPr/>
        </p:nvCxnSpPr>
        <p:spPr>
          <a:xfrm>
            <a:off x="7716739" y="2528139"/>
            <a:ext cx="0" cy="364120"/>
          </a:xfrm>
          <a:prstGeom prst="line">
            <a:avLst/>
          </a:prstGeom>
          <a:noFill/>
          <a:ln w="12700" cap="flat">
            <a:solidFill>
              <a:srgbClr val="A0C519"/>
            </a:solidFill>
            <a:prstDash val="solid"/>
            <a:round/>
            <a:headEnd type="non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39E6579D-6C0B-D94E-B2CD-CB72096183D6}"/>
              </a:ext>
            </a:extLst>
          </p:cNvPr>
          <p:cNvSpPr/>
          <p:nvPr/>
        </p:nvSpPr>
        <p:spPr>
          <a:xfrm>
            <a:off x="7768916" y="2658083"/>
            <a:ext cx="290144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7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12 bytes</a:t>
            </a:r>
            <a:endParaRPr lang="en-US" sz="7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7139902A-C4D4-9044-AE8F-8D3DED49FCE2}"/>
              </a:ext>
            </a:extLst>
          </p:cNvPr>
          <p:cNvCxnSpPr>
            <a:cxnSpLocks/>
          </p:cNvCxnSpPr>
          <p:nvPr/>
        </p:nvCxnSpPr>
        <p:spPr>
          <a:xfrm flipV="1">
            <a:off x="7014794" y="2758638"/>
            <a:ext cx="330078" cy="1"/>
          </a:xfrm>
          <a:prstGeom prst="line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7" name="Rectangle 236">
            <a:extLst>
              <a:ext uri="{FF2B5EF4-FFF2-40B4-BE49-F238E27FC236}">
                <a16:creationId xmlns:a16="http://schemas.microsoft.com/office/drawing/2014/main" id="{AA5180F6-B2FB-1647-8E5C-80175B6800ED}"/>
              </a:ext>
            </a:extLst>
          </p:cNvPr>
          <p:cNvSpPr/>
          <p:nvPr/>
        </p:nvSpPr>
        <p:spPr>
          <a:xfrm>
            <a:off x="7374419" y="2702885"/>
            <a:ext cx="195566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7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 flop</a:t>
            </a:r>
            <a:endParaRPr lang="en-US" sz="700" b="1" baseline="30000" dirty="0">
              <a:solidFill>
                <a:srgbClr val="00597D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8AD1F53A-8991-AE4C-B9FD-DBE903A5EAE3}"/>
              </a:ext>
            </a:extLst>
          </p:cNvPr>
          <p:cNvSpPr/>
          <p:nvPr/>
        </p:nvSpPr>
        <p:spPr>
          <a:xfrm>
            <a:off x="8192591" y="2633255"/>
            <a:ext cx="460062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 = </a:t>
            </a:r>
            <a:r>
              <a:rPr lang="en-US" sz="10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</a:t>
            </a: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</a:t>
            </a:r>
            <a:r>
              <a:rPr lang="en-US" sz="10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12</a:t>
            </a:r>
            <a:endParaRPr lang="en-US" sz="10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CA23A4D7-C80B-2442-B0E0-733B88C0BFAE}"/>
              </a:ext>
            </a:extLst>
          </p:cNvPr>
          <p:cNvCxnSpPr>
            <a:cxnSpLocks/>
          </p:cNvCxnSpPr>
          <p:nvPr/>
        </p:nvCxnSpPr>
        <p:spPr>
          <a:xfrm>
            <a:off x="6999144" y="3405039"/>
            <a:ext cx="330078" cy="0"/>
          </a:xfrm>
          <a:prstGeom prst="line">
            <a:avLst/>
          </a:prstGeom>
          <a:noFill/>
          <a:ln w="12700" cap="flat">
            <a:solidFill>
              <a:srgbClr val="A0C519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9AA0CA28-22CC-A243-B3A0-3F5E86A9DE44}"/>
              </a:ext>
            </a:extLst>
          </p:cNvPr>
          <p:cNvCxnSpPr>
            <a:cxnSpLocks/>
          </p:cNvCxnSpPr>
          <p:nvPr/>
        </p:nvCxnSpPr>
        <p:spPr>
          <a:xfrm flipV="1">
            <a:off x="6999144" y="3501402"/>
            <a:ext cx="330078" cy="1"/>
          </a:xfrm>
          <a:prstGeom prst="line">
            <a:avLst/>
          </a:prstGeom>
          <a:noFill/>
          <a:ln w="12700" cap="flat">
            <a:solidFill>
              <a:srgbClr val="A0C519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25052A23-09B1-A74F-A513-913E128B9F21}"/>
              </a:ext>
            </a:extLst>
          </p:cNvPr>
          <p:cNvCxnSpPr>
            <a:cxnSpLocks/>
          </p:cNvCxnSpPr>
          <p:nvPr/>
        </p:nvCxnSpPr>
        <p:spPr>
          <a:xfrm>
            <a:off x="6999144" y="3680774"/>
            <a:ext cx="330078" cy="0"/>
          </a:xfrm>
          <a:prstGeom prst="line">
            <a:avLst/>
          </a:prstGeom>
          <a:noFill/>
          <a:ln w="12700" cap="flat">
            <a:solidFill>
              <a:srgbClr val="A0C519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11AC0FBF-54A1-B747-9A1F-26228492D304}"/>
              </a:ext>
            </a:extLst>
          </p:cNvPr>
          <p:cNvCxnSpPr>
            <a:cxnSpLocks/>
          </p:cNvCxnSpPr>
          <p:nvPr/>
        </p:nvCxnSpPr>
        <p:spPr>
          <a:xfrm flipV="1">
            <a:off x="6999144" y="3591086"/>
            <a:ext cx="330078" cy="1"/>
          </a:xfrm>
          <a:prstGeom prst="line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72CC9D7D-0F62-5D44-8BED-D6E6AD175DD3}"/>
              </a:ext>
            </a:extLst>
          </p:cNvPr>
          <p:cNvCxnSpPr>
            <a:cxnSpLocks/>
          </p:cNvCxnSpPr>
          <p:nvPr/>
        </p:nvCxnSpPr>
        <p:spPr>
          <a:xfrm>
            <a:off x="7033710" y="4268133"/>
            <a:ext cx="330078" cy="0"/>
          </a:xfrm>
          <a:prstGeom prst="line">
            <a:avLst/>
          </a:prstGeom>
          <a:noFill/>
          <a:ln w="12700" cap="flat">
            <a:solidFill>
              <a:srgbClr val="A0C519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8446302B-55FA-3D4C-AE70-5FEB1A756B5F}"/>
              </a:ext>
            </a:extLst>
          </p:cNvPr>
          <p:cNvCxnSpPr>
            <a:cxnSpLocks/>
          </p:cNvCxnSpPr>
          <p:nvPr/>
        </p:nvCxnSpPr>
        <p:spPr>
          <a:xfrm flipV="1">
            <a:off x="7033710" y="4358146"/>
            <a:ext cx="330078" cy="1"/>
          </a:xfrm>
          <a:prstGeom prst="line">
            <a:avLst/>
          </a:prstGeom>
          <a:noFill/>
          <a:ln w="12700" cap="flat">
            <a:solidFill>
              <a:srgbClr val="A0C519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EBCAF33F-0EA1-884E-8061-82AE210BD09C}"/>
              </a:ext>
            </a:extLst>
          </p:cNvPr>
          <p:cNvCxnSpPr>
            <a:cxnSpLocks/>
          </p:cNvCxnSpPr>
          <p:nvPr/>
        </p:nvCxnSpPr>
        <p:spPr>
          <a:xfrm flipV="1">
            <a:off x="7033710" y="4454180"/>
            <a:ext cx="330078" cy="1"/>
          </a:xfrm>
          <a:prstGeom prst="line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6" name="Oval 245">
            <a:extLst>
              <a:ext uri="{FF2B5EF4-FFF2-40B4-BE49-F238E27FC236}">
                <a16:creationId xmlns:a16="http://schemas.microsoft.com/office/drawing/2014/main" id="{964A07BE-FD18-6E49-9645-645A105B9250}"/>
              </a:ext>
            </a:extLst>
          </p:cNvPr>
          <p:cNvSpPr>
            <a:spLocks noChangeAspect="1"/>
          </p:cNvSpPr>
          <p:nvPr/>
        </p:nvSpPr>
        <p:spPr>
          <a:xfrm>
            <a:off x="2170162" y="2563666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60568A87-70CA-1248-934C-D42FE03D6C19}"/>
              </a:ext>
            </a:extLst>
          </p:cNvPr>
          <p:cNvSpPr>
            <a:spLocks noChangeAspect="1"/>
          </p:cNvSpPr>
          <p:nvPr/>
        </p:nvSpPr>
        <p:spPr>
          <a:xfrm>
            <a:off x="2769756" y="1800565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1E383A92-9F8F-A747-9201-6B19226FF914}"/>
              </a:ext>
            </a:extLst>
          </p:cNvPr>
          <p:cNvSpPr>
            <a:spLocks noChangeAspect="1"/>
          </p:cNvSpPr>
          <p:nvPr/>
        </p:nvSpPr>
        <p:spPr>
          <a:xfrm>
            <a:off x="3966782" y="2047533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50D03B1-22DB-A14A-B40B-5FA48B08D5E1}"/>
              </a:ext>
            </a:extLst>
          </p:cNvPr>
          <p:cNvCxnSpPr/>
          <p:nvPr/>
        </p:nvCxnSpPr>
        <p:spPr>
          <a:xfrm>
            <a:off x="2234099" y="2617466"/>
            <a:ext cx="103551" cy="89685"/>
          </a:xfrm>
          <a:prstGeom prst="line">
            <a:avLst/>
          </a:prstGeom>
          <a:noFill/>
          <a:ln w="9525" cap="flat">
            <a:solidFill>
              <a:srgbClr val="DD8455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0" name="Rectangle 249">
            <a:extLst>
              <a:ext uri="{FF2B5EF4-FFF2-40B4-BE49-F238E27FC236}">
                <a16:creationId xmlns:a16="http://schemas.microsoft.com/office/drawing/2014/main" id="{B0AF7E88-01E5-0A40-8414-028A7577DC8C}"/>
              </a:ext>
            </a:extLst>
          </p:cNvPr>
          <p:cNvSpPr/>
          <p:nvPr/>
        </p:nvSpPr>
        <p:spPr>
          <a:xfrm>
            <a:off x="2354450" y="2686870"/>
            <a:ext cx="328616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700" b="1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your code</a:t>
            </a:r>
            <a:endParaRPr lang="en-US" sz="700" b="1" baseline="30000" dirty="0">
              <a:solidFill>
                <a:srgbClr val="DD8455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7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8F949-EF91-E04E-B9B7-147E10CA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… bring cool features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1B8E-D82B-2A47-A75A-6047CF29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11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97776FA-6583-854A-84FB-2620E733133D}"/>
              </a:ext>
            </a:extLst>
          </p:cNvPr>
          <p:cNvSpPr txBox="1"/>
          <p:nvPr/>
        </p:nvSpPr>
        <p:spPr>
          <a:xfrm>
            <a:off x="5724958" y="1111252"/>
            <a:ext cx="2845331" cy="73866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Cache-aware Roofline Model</a:t>
            </a:r>
            <a:endParaRPr lang="en-US" sz="1600" b="1" dirty="0">
              <a:solidFill>
                <a:srgbClr val="424242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lvl="8" indent="0" defTabSz="1828800"/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Shows absolute </a:t>
            </a:r>
            <a:r>
              <a:rPr lang="en-US" sz="1200" b="1" u="sng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architecture</a:t>
            </a:r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maximums</a:t>
            </a:r>
          </a:p>
          <a:p>
            <a:pPr lvl="8" indent="0"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(You can’t break them! Can your application exploit them?)</a:t>
            </a:r>
          </a:p>
          <a:p>
            <a:pPr lvl="8" indent="0" defTabSz="1828800"/>
            <a:endParaRPr lang="en-US" sz="1000" b="1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4B4620E-9242-FA47-9EB2-B895ADDE096C}"/>
              </a:ext>
            </a:extLst>
          </p:cNvPr>
          <p:cNvSpPr txBox="1"/>
          <p:nvPr/>
        </p:nvSpPr>
        <p:spPr>
          <a:xfrm>
            <a:off x="628381" y="4888611"/>
            <a:ext cx="8062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A. Ilic,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and L. Sousa, “Cache-aware Roofline Model: Upgrading the Loft”, IEEE Computer Architecture Letters (2014)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9335E09-80AC-174F-81D7-ED7F06D66D2D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2024766" y="470930"/>
            <a:ext cx="2520000" cy="391494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FE45B8-2221-BC4E-9C55-91A66FFCB412}"/>
              </a:ext>
            </a:extLst>
          </p:cNvPr>
          <p:cNvCxnSpPr>
            <a:cxnSpLocks/>
          </p:cNvCxnSpPr>
          <p:nvPr/>
        </p:nvCxnSpPr>
        <p:spPr>
          <a:xfrm flipV="1">
            <a:off x="1789183" y="1408944"/>
            <a:ext cx="592766" cy="692589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58E9F8D-B7F7-734F-B44A-D61B4BA36C62}"/>
              </a:ext>
            </a:extLst>
          </p:cNvPr>
          <p:cNvCxnSpPr>
            <a:cxnSpLocks/>
          </p:cNvCxnSpPr>
          <p:nvPr/>
        </p:nvCxnSpPr>
        <p:spPr>
          <a:xfrm flipV="1">
            <a:off x="2369877" y="1408944"/>
            <a:ext cx="2366073" cy="2"/>
          </a:xfrm>
          <a:prstGeom prst="line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C1F50B7-46E9-CE4F-8F6A-5D9E7DD5B3AA}"/>
              </a:ext>
            </a:extLst>
          </p:cNvPr>
          <p:cNvCxnSpPr>
            <a:cxnSpLocks/>
          </p:cNvCxnSpPr>
          <p:nvPr/>
        </p:nvCxnSpPr>
        <p:spPr>
          <a:xfrm flipV="1">
            <a:off x="1791416" y="1403727"/>
            <a:ext cx="852954" cy="997630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66CE0AB-DA0A-584E-8D10-9D073E070550}"/>
              </a:ext>
            </a:extLst>
          </p:cNvPr>
          <p:cNvCxnSpPr>
            <a:cxnSpLocks/>
          </p:cNvCxnSpPr>
          <p:nvPr/>
        </p:nvCxnSpPr>
        <p:spPr>
          <a:xfrm flipV="1">
            <a:off x="1799128" y="1405340"/>
            <a:ext cx="1119734" cy="1309665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CE517EB-4B5A-C044-9EAF-7A8B72232C63}"/>
              </a:ext>
            </a:extLst>
          </p:cNvPr>
          <p:cNvCxnSpPr>
            <a:cxnSpLocks/>
          </p:cNvCxnSpPr>
          <p:nvPr/>
        </p:nvCxnSpPr>
        <p:spPr>
          <a:xfrm flipV="1">
            <a:off x="1821749" y="1406335"/>
            <a:ext cx="1488762" cy="1741288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0CF6DBD-1E13-5B49-B12E-9BE9E9FDFA21}"/>
              </a:ext>
            </a:extLst>
          </p:cNvPr>
          <p:cNvCxnSpPr>
            <a:cxnSpLocks/>
          </p:cNvCxnSpPr>
          <p:nvPr/>
        </p:nvCxnSpPr>
        <p:spPr>
          <a:xfrm flipV="1">
            <a:off x="1629987" y="3312771"/>
            <a:ext cx="3105964" cy="2"/>
          </a:xfrm>
          <a:prstGeom prst="line">
            <a:avLst/>
          </a:prstGeom>
          <a:noFill/>
          <a:ln w="3175" cap="flat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63599CA-AFD3-F540-AFFB-64C6A26A3447}"/>
              </a:ext>
            </a:extLst>
          </p:cNvPr>
          <p:cNvCxnSpPr>
            <a:cxnSpLocks/>
          </p:cNvCxnSpPr>
          <p:nvPr/>
        </p:nvCxnSpPr>
        <p:spPr>
          <a:xfrm>
            <a:off x="1625902" y="1397834"/>
            <a:ext cx="0" cy="1914935"/>
          </a:xfrm>
          <a:prstGeom prst="line">
            <a:avLst/>
          </a:prstGeom>
          <a:noFill/>
          <a:ln w="3175" cap="flat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arrow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D1E9093B-83C0-8441-978F-0A7DB94A1248}"/>
              </a:ext>
            </a:extLst>
          </p:cNvPr>
          <p:cNvSpPr/>
          <p:nvPr/>
        </p:nvSpPr>
        <p:spPr>
          <a:xfrm>
            <a:off x="2566130" y="3385556"/>
            <a:ext cx="137698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Arithmetic Intensity (flops/byte)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9FD9F33D-4D25-3E4F-AB6F-057295E72116}"/>
              </a:ext>
            </a:extLst>
          </p:cNvPr>
          <p:cNvSpPr/>
          <p:nvPr/>
        </p:nvSpPr>
        <p:spPr>
          <a:xfrm rot="16200000">
            <a:off x="1045335" y="2359151"/>
            <a:ext cx="92333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 (flops/s)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3F8CFC1B-98C6-A64D-B176-98BF4B13D797}"/>
              </a:ext>
            </a:extLst>
          </p:cNvPr>
          <p:cNvSpPr/>
          <p:nvPr/>
        </p:nvSpPr>
        <p:spPr>
          <a:xfrm>
            <a:off x="1669392" y="3385555"/>
            <a:ext cx="27732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C00000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log →</a:t>
            </a:r>
            <a:endParaRPr lang="en-US" sz="900" b="1" baseline="30000" dirty="0">
              <a:solidFill>
                <a:srgbClr val="C00000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FF7041B7-CA13-124E-B420-41E41CA12D37}"/>
              </a:ext>
            </a:extLst>
          </p:cNvPr>
          <p:cNvSpPr/>
          <p:nvPr/>
        </p:nvSpPr>
        <p:spPr>
          <a:xfrm rot="16200000">
            <a:off x="1360646" y="3102494"/>
            <a:ext cx="27732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C00000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log →</a:t>
            </a:r>
            <a:endParaRPr lang="en-US" sz="900" b="1" baseline="30000" dirty="0">
              <a:solidFill>
                <a:srgbClr val="C00000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50CBCDAF-BB19-B04B-915E-891625E6DA7E}"/>
              </a:ext>
            </a:extLst>
          </p:cNvPr>
          <p:cNvSpPr/>
          <p:nvPr/>
        </p:nvSpPr>
        <p:spPr>
          <a:xfrm rot="18681928">
            <a:off x="1941025" y="1632887"/>
            <a:ext cx="10259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L1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C080CE43-4EB2-6147-8FB1-C39E9DCDEF22}"/>
              </a:ext>
            </a:extLst>
          </p:cNvPr>
          <p:cNvSpPr/>
          <p:nvPr/>
        </p:nvSpPr>
        <p:spPr>
          <a:xfrm rot="18575207">
            <a:off x="1936331" y="1785287"/>
            <a:ext cx="4167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L2→Core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A0FF17DA-EDE2-264D-ABF8-D38F5C748939}"/>
              </a:ext>
            </a:extLst>
          </p:cNvPr>
          <p:cNvSpPr/>
          <p:nvPr/>
        </p:nvSpPr>
        <p:spPr>
          <a:xfrm rot="18595797">
            <a:off x="2088731" y="1937687"/>
            <a:ext cx="4167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L3→Core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9E05A840-8469-F44A-89E1-B10D5AD3584E}"/>
              </a:ext>
            </a:extLst>
          </p:cNvPr>
          <p:cNvSpPr/>
          <p:nvPr/>
        </p:nvSpPr>
        <p:spPr>
          <a:xfrm rot="18595797">
            <a:off x="2227012" y="2139921"/>
            <a:ext cx="583493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 err="1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DRAM→Core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0347FEE9-F2BD-C54E-83D2-6A87B44B7D97}"/>
              </a:ext>
            </a:extLst>
          </p:cNvPr>
          <p:cNvSpPr/>
          <p:nvPr/>
        </p:nvSpPr>
        <p:spPr>
          <a:xfrm>
            <a:off x="2555174" y="1264949"/>
            <a:ext cx="2212144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Peak performance (think: throughput of your ALUs)</a:t>
            </a:r>
            <a:endParaRPr lang="en-US" sz="900" b="1" baseline="30000" dirty="0">
              <a:solidFill>
                <a:srgbClr val="00597D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81F11CE2-97C0-1848-BAEB-8AD0F92CE651}"/>
              </a:ext>
            </a:extLst>
          </p:cNvPr>
          <p:cNvSpPr txBox="1"/>
          <p:nvPr/>
        </p:nvSpPr>
        <p:spPr>
          <a:xfrm>
            <a:off x="5718848" y="1830673"/>
            <a:ext cx="3071354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How to “plot” my code?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CARM arithmetic intensity is exactly what you expect it to be!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ACD766-FF7E-574F-9CCD-4D694A178D8F}"/>
              </a:ext>
            </a:extLst>
          </p:cNvPr>
          <p:cNvSpPr txBox="1"/>
          <p:nvPr/>
        </p:nvSpPr>
        <p:spPr>
          <a:xfrm>
            <a:off x="5726450" y="2345673"/>
            <a:ext cx="2077492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Intel Advisor Roofline feature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CARM is there since 2017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EFDF4A-55DB-0E48-A5C1-DE175050F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88" y="2878403"/>
            <a:ext cx="2268000" cy="1620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F0B38DB5-6550-9849-AC24-27554492CD80}"/>
              </a:ext>
            </a:extLst>
          </p:cNvPr>
          <p:cNvSpPr>
            <a:spLocks noChangeAspect="1"/>
          </p:cNvSpPr>
          <p:nvPr/>
        </p:nvSpPr>
        <p:spPr>
          <a:xfrm>
            <a:off x="2170162" y="2563666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E2AFD6-19C7-5140-BF81-3ECEB6131BAE}"/>
              </a:ext>
            </a:extLst>
          </p:cNvPr>
          <p:cNvSpPr>
            <a:spLocks noChangeAspect="1"/>
          </p:cNvSpPr>
          <p:nvPr/>
        </p:nvSpPr>
        <p:spPr>
          <a:xfrm>
            <a:off x="2769756" y="1800565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F7172E9-BF08-2844-9BF1-D8E63181E001}"/>
              </a:ext>
            </a:extLst>
          </p:cNvPr>
          <p:cNvSpPr>
            <a:spLocks noChangeAspect="1"/>
          </p:cNvSpPr>
          <p:nvPr/>
        </p:nvSpPr>
        <p:spPr>
          <a:xfrm>
            <a:off x="3966782" y="2047533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209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8F949-EF91-E04E-B9B7-147E10CA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… bring cool features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1B8E-D82B-2A47-A75A-6047CF29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12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97776FA-6583-854A-84FB-2620E733133D}"/>
              </a:ext>
            </a:extLst>
          </p:cNvPr>
          <p:cNvSpPr txBox="1"/>
          <p:nvPr/>
        </p:nvSpPr>
        <p:spPr>
          <a:xfrm>
            <a:off x="5512273" y="1111252"/>
            <a:ext cx="2845331" cy="73866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Cache-aware Roofline Model</a:t>
            </a:r>
            <a:endParaRPr lang="en-US" sz="1600" b="1" dirty="0">
              <a:solidFill>
                <a:srgbClr val="424242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lvl="8" indent="0" defTabSz="1828800"/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Shows absolute </a:t>
            </a:r>
            <a:r>
              <a:rPr lang="en-US" sz="1200" b="1" u="sng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architecture</a:t>
            </a:r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maximums</a:t>
            </a:r>
          </a:p>
          <a:p>
            <a:pPr lvl="8" indent="0"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(You can’t break them! Can your application exploit them?)</a:t>
            </a:r>
          </a:p>
          <a:p>
            <a:pPr lvl="8" indent="0" defTabSz="1828800"/>
            <a:endParaRPr lang="en-US" sz="1000" b="1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4B4620E-9242-FA47-9EB2-B895ADDE096C}"/>
              </a:ext>
            </a:extLst>
          </p:cNvPr>
          <p:cNvSpPr txBox="1"/>
          <p:nvPr/>
        </p:nvSpPr>
        <p:spPr>
          <a:xfrm>
            <a:off x="655969" y="4800241"/>
            <a:ext cx="8062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A. Ilic,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and L. Sousa, “Cache-aware Roofline Model: Upgrading the Loft”, IEEE Computer Architecture Letters (2014)</a:t>
            </a:r>
          </a:p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D. Marques,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et.al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., “Performance analysis with Cache-aware Roofline Model in Intel Advisor”, HPCS (2017)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9335E09-80AC-174F-81D7-ED7F06D66D2D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2024766" y="470930"/>
            <a:ext cx="2520000" cy="391494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FE45B8-2221-BC4E-9C55-91A66FFCB412}"/>
              </a:ext>
            </a:extLst>
          </p:cNvPr>
          <p:cNvCxnSpPr>
            <a:cxnSpLocks/>
          </p:cNvCxnSpPr>
          <p:nvPr/>
        </p:nvCxnSpPr>
        <p:spPr>
          <a:xfrm flipV="1">
            <a:off x="1789183" y="1408944"/>
            <a:ext cx="592766" cy="692589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58E9F8D-B7F7-734F-B44A-D61B4BA36C62}"/>
              </a:ext>
            </a:extLst>
          </p:cNvPr>
          <p:cNvCxnSpPr>
            <a:cxnSpLocks/>
          </p:cNvCxnSpPr>
          <p:nvPr/>
        </p:nvCxnSpPr>
        <p:spPr>
          <a:xfrm flipV="1">
            <a:off x="2369877" y="1408944"/>
            <a:ext cx="2366073" cy="2"/>
          </a:xfrm>
          <a:prstGeom prst="line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C1F50B7-46E9-CE4F-8F6A-5D9E7DD5B3AA}"/>
              </a:ext>
            </a:extLst>
          </p:cNvPr>
          <p:cNvCxnSpPr>
            <a:cxnSpLocks/>
          </p:cNvCxnSpPr>
          <p:nvPr/>
        </p:nvCxnSpPr>
        <p:spPr>
          <a:xfrm flipV="1">
            <a:off x="1791416" y="1403727"/>
            <a:ext cx="852954" cy="997630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66CE0AB-DA0A-584E-8D10-9D073E070550}"/>
              </a:ext>
            </a:extLst>
          </p:cNvPr>
          <p:cNvCxnSpPr>
            <a:cxnSpLocks/>
          </p:cNvCxnSpPr>
          <p:nvPr/>
        </p:nvCxnSpPr>
        <p:spPr>
          <a:xfrm flipV="1">
            <a:off x="1799128" y="1405340"/>
            <a:ext cx="1119734" cy="1309665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CE517EB-4B5A-C044-9EAF-7A8B72232C63}"/>
              </a:ext>
            </a:extLst>
          </p:cNvPr>
          <p:cNvCxnSpPr>
            <a:cxnSpLocks/>
          </p:cNvCxnSpPr>
          <p:nvPr/>
        </p:nvCxnSpPr>
        <p:spPr>
          <a:xfrm flipV="1">
            <a:off x="1821749" y="1406335"/>
            <a:ext cx="1488762" cy="1741288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0CF6DBD-1E13-5B49-B12E-9BE9E9FDFA21}"/>
              </a:ext>
            </a:extLst>
          </p:cNvPr>
          <p:cNvCxnSpPr>
            <a:cxnSpLocks/>
          </p:cNvCxnSpPr>
          <p:nvPr/>
        </p:nvCxnSpPr>
        <p:spPr>
          <a:xfrm flipV="1">
            <a:off x="1629987" y="3312771"/>
            <a:ext cx="3105964" cy="2"/>
          </a:xfrm>
          <a:prstGeom prst="line">
            <a:avLst/>
          </a:prstGeom>
          <a:noFill/>
          <a:ln w="3175" cap="flat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63599CA-AFD3-F540-AFFB-64C6A26A3447}"/>
              </a:ext>
            </a:extLst>
          </p:cNvPr>
          <p:cNvCxnSpPr>
            <a:cxnSpLocks/>
          </p:cNvCxnSpPr>
          <p:nvPr/>
        </p:nvCxnSpPr>
        <p:spPr>
          <a:xfrm>
            <a:off x="1625902" y="1397834"/>
            <a:ext cx="0" cy="1914935"/>
          </a:xfrm>
          <a:prstGeom prst="line">
            <a:avLst/>
          </a:prstGeom>
          <a:noFill/>
          <a:ln w="3175" cap="flat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arrow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D1E9093B-83C0-8441-978F-0A7DB94A1248}"/>
              </a:ext>
            </a:extLst>
          </p:cNvPr>
          <p:cNvSpPr/>
          <p:nvPr/>
        </p:nvSpPr>
        <p:spPr>
          <a:xfrm>
            <a:off x="2566130" y="3385556"/>
            <a:ext cx="137698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Arithmetic Intensity (flops/byte)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9FD9F33D-4D25-3E4F-AB6F-057295E72116}"/>
              </a:ext>
            </a:extLst>
          </p:cNvPr>
          <p:cNvSpPr/>
          <p:nvPr/>
        </p:nvSpPr>
        <p:spPr>
          <a:xfrm rot="16200000">
            <a:off x="1045335" y="2359151"/>
            <a:ext cx="92333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 (flops/s)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50CBCDAF-BB19-B04B-915E-891625E6DA7E}"/>
              </a:ext>
            </a:extLst>
          </p:cNvPr>
          <p:cNvSpPr/>
          <p:nvPr/>
        </p:nvSpPr>
        <p:spPr>
          <a:xfrm rot="18681928">
            <a:off x="1941025" y="1632887"/>
            <a:ext cx="10259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L1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C080CE43-4EB2-6147-8FB1-C39E9DCDEF22}"/>
              </a:ext>
            </a:extLst>
          </p:cNvPr>
          <p:cNvSpPr/>
          <p:nvPr/>
        </p:nvSpPr>
        <p:spPr>
          <a:xfrm rot="18575207">
            <a:off x="1936331" y="1785287"/>
            <a:ext cx="4167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L2→Core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A0FF17DA-EDE2-264D-ABF8-D38F5C748939}"/>
              </a:ext>
            </a:extLst>
          </p:cNvPr>
          <p:cNvSpPr/>
          <p:nvPr/>
        </p:nvSpPr>
        <p:spPr>
          <a:xfrm rot="18595797">
            <a:off x="2088731" y="1937687"/>
            <a:ext cx="4167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L3→Core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9E05A840-8469-F44A-89E1-B10D5AD3584E}"/>
              </a:ext>
            </a:extLst>
          </p:cNvPr>
          <p:cNvSpPr/>
          <p:nvPr/>
        </p:nvSpPr>
        <p:spPr>
          <a:xfrm rot="18595797">
            <a:off x="2227012" y="2139921"/>
            <a:ext cx="583493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 err="1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DRAM→Core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0347FEE9-F2BD-C54E-83D2-6A87B44B7D97}"/>
              </a:ext>
            </a:extLst>
          </p:cNvPr>
          <p:cNvSpPr/>
          <p:nvPr/>
        </p:nvSpPr>
        <p:spPr>
          <a:xfrm>
            <a:off x="2555174" y="1264949"/>
            <a:ext cx="2212144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Peak performance (think: throughput of your ALUs)</a:t>
            </a:r>
            <a:endParaRPr lang="en-US" sz="900" b="1" baseline="30000" dirty="0">
              <a:solidFill>
                <a:srgbClr val="00597D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81F11CE2-97C0-1848-BAEB-8AD0F92CE651}"/>
              </a:ext>
            </a:extLst>
          </p:cNvPr>
          <p:cNvSpPr txBox="1"/>
          <p:nvPr/>
        </p:nvSpPr>
        <p:spPr>
          <a:xfrm>
            <a:off x="5512273" y="1841853"/>
            <a:ext cx="3071354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How to “plot” my code?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CARM arithmetic intensity is exactly what you expect it to be!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ACD766-FF7E-574F-9CCD-4D694A178D8F}"/>
              </a:ext>
            </a:extLst>
          </p:cNvPr>
          <p:cNvSpPr txBox="1"/>
          <p:nvPr/>
        </p:nvSpPr>
        <p:spPr>
          <a:xfrm>
            <a:off x="5512273" y="2345673"/>
            <a:ext cx="3327834" cy="215443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How to use CARM?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b="1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1828800"/>
            <a:r>
              <a:rPr lang="en-US" sz="12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① Detect the boundness region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What are my expected maximums?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Provides first optimization hints</a:t>
            </a:r>
          </a:p>
          <a:p>
            <a:pPr defTabSz="1828800"/>
            <a:endParaRPr lang="en-US" sz="1000" b="1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1828800"/>
            <a:r>
              <a:rPr lang="en-US" sz="12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② Draw an imaginary vertical line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What are my main bottlenecks? (observe intersected lines)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Focus your optimization (aim at surpassing the line above)</a:t>
            </a:r>
            <a:endParaRPr lang="en-US" sz="1000" b="1" dirty="0">
              <a:solidFill>
                <a:srgbClr val="00597D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1828800"/>
            <a:endParaRPr lang="en-US" sz="1200" b="1" dirty="0">
              <a:solidFill>
                <a:srgbClr val="00597D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1828800"/>
            <a:r>
              <a:rPr lang="en-US" sz="12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③ Optimize your code: Break above roofs!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You should move up (as your performance improves)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Unless you restructure the code, or your compiler decides so…</a:t>
            </a: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9C0821D8-25DD-4F4F-82B5-88A37104C476}"/>
              </a:ext>
            </a:extLst>
          </p:cNvPr>
          <p:cNvSpPr/>
          <p:nvPr/>
        </p:nvSpPr>
        <p:spPr>
          <a:xfrm rot="16200000">
            <a:off x="1609503" y="1481170"/>
            <a:ext cx="824342" cy="704557"/>
          </a:xfrm>
          <a:prstGeom prst="triangle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DFAC77-FEC1-6643-A31D-D5090F57C575}"/>
              </a:ext>
            </a:extLst>
          </p:cNvPr>
          <p:cNvSpPr/>
          <p:nvPr/>
        </p:nvSpPr>
        <p:spPr>
          <a:xfrm>
            <a:off x="1683249" y="2244911"/>
            <a:ext cx="683170" cy="926284"/>
          </a:xfrm>
          <a:prstGeom prst="rect">
            <a:avLst/>
          </a:prstGeom>
          <a:solidFill>
            <a:schemeClr val="accent1">
              <a:alpha val="2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EAF9E3-5056-F04C-96EF-C57D0AC19776}"/>
              </a:ext>
            </a:extLst>
          </p:cNvPr>
          <p:cNvSpPr/>
          <p:nvPr/>
        </p:nvSpPr>
        <p:spPr>
          <a:xfrm>
            <a:off x="3306074" y="1402800"/>
            <a:ext cx="1429868" cy="1768384"/>
          </a:xfrm>
          <a:prstGeom prst="rect">
            <a:avLst/>
          </a:prstGeom>
          <a:solidFill>
            <a:schemeClr val="accent2">
              <a:alpha val="2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ADCD44-9D3F-9B49-AE63-378D7A0A41E7}"/>
              </a:ext>
            </a:extLst>
          </p:cNvPr>
          <p:cNvSpPr/>
          <p:nvPr/>
        </p:nvSpPr>
        <p:spPr>
          <a:xfrm>
            <a:off x="2366707" y="1402800"/>
            <a:ext cx="939078" cy="1768384"/>
          </a:xfrm>
          <a:prstGeom prst="rect">
            <a:avLst/>
          </a:prstGeom>
          <a:solidFill>
            <a:schemeClr val="accent4">
              <a:alpha val="2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E8798C-9471-DB45-88A0-41E79BFFC943}"/>
              </a:ext>
            </a:extLst>
          </p:cNvPr>
          <p:cNvSpPr>
            <a:spLocks noChangeAspect="1"/>
          </p:cNvSpPr>
          <p:nvPr/>
        </p:nvSpPr>
        <p:spPr>
          <a:xfrm>
            <a:off x="2170162" y="2563666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A97C0F7-BD48-8F4D-9C78-C794021852B5}"/>
              </a:ext>
            </a:extLst>
          </p:cNvPr>
          <p:cNvSpPr>
            <a:spLocks noChangeAspect="1"/>
          </p:cNvSpPr>
          <p:nvPr/>
        </p:nvSpPr>
        <p:spPr>
          <a:xfrm>
            <a:off x="2769756" y="1800565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115AF63-676F-3344-89BA-69521E581C71}"/>
              </a:ext>
            </a:extLst>
          </p:cNvPr>
          <p:cNvSpPr>
            <a:spLocks noChangeAspect="1"/>
          </p:cNvSpPr>
          <p:nvPr/>
        </p:nvSpPr>
        <p:spPr>
          <a:xfrm>
            <a:off x="3966782" y="2047533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A9B15A-D907-A541-8988-410F6C4BA385}"/>
              </a:ext>
            </a:extLst>
          </p:cNvPr>
          <p:cNvSpPr txBox="1"/>
          <p:nvPr/>
        </p:nvSpPr>
        <p:spPr>
          <a:xfrm>
            <a:off x="880435" y="3838262"/>
            <a:ext cx="1485984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bound</a:t>
            </a:r>
          </a:p>
          <a:p>
            <a:pPr algn="ctr" defTabSz="1828800"/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(improve access pattern, use of caches)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A1B5B8-7AE8-734A-AAC0-8762616B9AC4}"/>
              </a:ext>
            </a:extLst>
          </p:cNvPr>
          <p:cNvSpPr txBox="1"/>
          <p:nvPr/>
        </p:nvSpPr>
        <p:spPr>
          <a:xfrm>
            <a:off x="3629870" y="3838262"/>
            <a:ext cx="1106072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compute bound</a:t>
            </a:r>
          </a:p>
          <a:p>
            <a:pPr algn="ctr" defTabSz="1828800"/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(vectorize, parallelize…)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8C32E9-6B64-234B-84ED-CA7DC73A5A83}"/>
              </a:ext>
            </a:extLst>
          </p:cNvPr>
          <p:cNvSpPr txBox="1"/>
          <p:nvPr/>
        </p:nvSpPr>
        <p:spPr>
          <a:xfrm>
            <a:off x="2518758" y="3838262"/>
            <a:ext cx="916919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mixed</a:t>
            </a:r>
          </a:p>
          <a:p>
            <a:pPr algn="ctr" defTabSz="1828800"/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(all kinds of everything)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89ADC-3936-464E-9937-6412119AC669}"/>
              </a:ext>
            </a:extLst>
          </p:cNvPr>
          <p:cNvSpPr txBox="1"/>
          <p:nvPr/>
        </p:nvSpPr>
        <p:spPr>
          <a:xfrm>
            <a:off x="1801216" y="3153054"/>
            <a:ext cx="447237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3B72C6-A573-724C-9960-E40163B3FD5A}"/>
              </a:ext>
            </a:extLst>
          </p:cNvPr>
          <p:cNvSpPr txBox="1"/>
          <p:nvPr/>
        </p:nvSpPr>
        <p:spPr>
          <a:xfrm>
            <a:off x="2668732" y="3153054"/>
            <a:ext cx="335028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mixed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E4B8F4-6970-1344-9FBC-9454E66BD40D}"/>
              </a:ext>
            </a:extLst>
          </p:cNvPr>
          <p:cNvSpPr txBox="1"/>
          <p:nvPr/>
        </p:nvSpPr>
        <p:spPr>
          <a:xfrm>
            <a:off x="3787772" y="3153054"/>
            <a:ext cx="466473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compute</a:t>
            </a:r>
          </a:p>
        </p:txBody>
      </p:sp>
    </p:spTree>
    <p:extLst>
      <p:ext uri="{BB962C8B-B14F-4D97-AF65-F5344CB8AC3E}">
        <p14:creationId xmlns:p14="http://schemas.microsoft.com/office/powerpoint/2010/main" val="1720011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8F949-EF91-E04E-B9B7-147E10CA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… bring cool features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1B8E-D82B-2A47-A75A-6047CF29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13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9335E09-80AC-174F-81D7-ED7F06D66D2D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2024766" y="470930"/>
            <a:ext cx="2520000" cy="391494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FE45B8-2221-BC4E-9C55-91A66FFCB412}"/>
              </a:ext>
            </a:extLst>
          </p:cNvPr>
          <p:cNvCxnSpPr>
            <a:cxnSpLocks/>
          </p:cNvCxnSpPr>
          <p:nvPr/>
        </p:nvCxnSpPr>
        <p:spPr>
          <a:xfrm flipV="1">
            <a:off x="1789183" y="1408944"/>
            <a:ext cx="592766" cy="692589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58E9F8D-B7F7-734F-B44A-D61B4BA36C62}"/>
              </a:ext>
            </a:extLst>
          </p:cNvPr>
          <p:cNvCxnSpPr>
            <a:cxnSpLocks/>
          </p:cNvCxnSpPr>
          <p:nvPr/>
        </p:nvCxnSpPr>
        <p:spPr>
          <a:xfrm flipV="1">
            <a:off x="2369877" y="1408944"/>
            <a:ext cx="2366073" cy="2"/>
          </a:xfrm>
          <a:prstGeom prst="line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C1F50B7-46E9-CE4F-8F6A-5D9E7DD5B3AA}"/>
              </a:ext>
            </a:extLst>
          </p:cNvPr>
          <p:cNvCxnSpPr>
            <a:cxnSpLocks/>
          </p:cNvCxnSpPr>
          <p:nvPr/>
        </p:nvCxnSpPr>
        <p:spPr>
          <a:xfrm flipV="1">
            <a:off x="1791416" y="1403727"/>
            <a:ext cx="852954" cy="997630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66CE0AB-DA0A-584E-8D10-9D073E070550}"/>
              </a:ext>
            </a:extLst>
          </p:cNvPr>
          <p:cNvCxnSpPr>
            <a:cxnSpLocks/>
          </p:cNvCxnSpPr>
          <p:nvPr/>
        </p:nvCxnSpPr>
        <p:spPr>
          <a:xfrm flipV="1">
            <a:off x="1799128" y="1405340"/>
            <a:ext cx="1119734" cy="1309665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CE517EB-4B5A-C044-9EAF-7A8B72232C63}"/>
              </a:ext>
            </a:extLst>
          </p:cNvPr>
          <p:cNvCxnSpPr>
            <a:cxnSpLocks/>
          </p:cNvCxnSpPr>
          <p:nvPr/>
        </p:nvCxnSpPr>
        <p:spPr>
          <a:xfrm flipV="1">
            <a:off x="1821749" y="1406335"/>
            <a:ext cx="1488762" cy="1741288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0CF6DBD-1E13-5B49-B12E-9BE9E9FDFA21}"/>
              </a:ext>
            </a:extLst>
          </p:cNvPr>
          <p:cNvCxnSpPr>
            <a:cxnSpLocks/>
          </p:cNvCxnSpPr>
          <p:nvPr/>
        </p:nvCxnSpPr>
        <p:spPr>
          <a:xfrm flipV="1">
            <a:off x="1629987" y="3312771"/>
            <a:ext cx="3105964" cy="2"/>
          </a:xfrm>
          <a:prstGeom prst="line">
            <a:avLst/>
          </a:prstGeom>
          <a:noFill/>
          <a:ln w="3175" cap="flat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63599CA-AFD3-F540-AFFB-64C6A26A3447}"/>
              </a:ext>
            </a:extLst>
          </p:cNvPr>
          <p:cNvCxnSpPr>
            <a:cxnSpLocks/>
          </p:cNvCxnSpPr>
          <p:nvPr/>
        </p:nvCxnSpPr>
        <p:spPr>
          <a:xfrm>
            <a:off x="1625902" y="1397834"/>
            <a:ext cx="0" cy="1914935"/>
          </a:xfrm>
          <a:prstGeom prst="line">
            <a:avLst/>
          </a:prstGeom>
          <a:noFill/>
          <a:ln w="3175" cap="flat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arrow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D1E9093B-83C0-8441-978F-0A7DB94A1248}"/>
              </a:ext>
            </a:extLst>
          </p:cNvPr>
          <p:cNvSpPr/>
          <p:nvPr/>
        </p:nvSpPr>
        <p:spPr>
          <a:xfrm>
            <a:off x="2566130" y="3385556"/>
            <a:ext cx="137698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Arithmetic Intensity (flops/byte)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9FD9F33D-4D25-3E4F-AB6F-057295E72116}"/>
              </a:ext>
            </a:extLst>
          </p:cNvPr>
          <p:cNvSpPr/>
          <p:nvPr/>
        </p:nvSpPr>
        <p:spPr>
          <a:xfrm rot="16200000">
            <a:off x="1045335" y="2359151"/>
            <a:ext cx="92333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 (flops/s)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50CBCDAF-BB19-B04B-915E-891625E6DA7E}"/>
              </a:ext>
            </a:extLst>
          </p:cNvPr>
          <p:cNvSpPr/>
          <p:nvPr/>
        </p:nvSpPr>
        <p:spPr>
          <a:xfrm rot="18681928">
            <a:off x="1941025" y="1632887"/>
            <a:ext cx="10259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L1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C080CE43-4EB2-6147-8FB1-C39E9DCDEF22}"/>
              </a:ext>
            </a:extLst>
          </p:cNvPr>
          <p:cNvSpPr/>
          <p:nvPr/>
        </p:nvSpPr>
        <p:spPr>
          <a:xfrm rot="18575207">
            <a:off x="1936331" y="1785287"/>
            <a:ext cx="4167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L2→Core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A0FF17DA-EDE2-264D-ABF8-D38F5C748939}"/>
              </a:ext>
            </a:extLst>
          </p:cNvPr>
          <p:cNvSpPr/>
          <p:nvPr/>
        </p:nvSpPr>
        <p:spPr>
          <a:xfrm rot="18595797">
            <a:off x="2088731" y="1937687"/>
            <a:ext cx="4167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L3→Core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9E05A840-8469-F44A-89E1-B10D5AD3584E}"/>
              </a:ext>
            </a:extLst>
          </p:cNvPr>
          <p:cNvSpPr/>
          <p:nvPr/>
        </p:nvSpPr>
        <p:spPr>
          <a:xfrm rot="18595797">
            <a:off x="2227012" y="2139921"/>
            <a:ext cx="583493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 err="1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DRAM→Core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0347FEE9-F2BD-C54E-83D2-6A87B44B7D97}"/>
              </a:ext>
            </a:extLst>
          </p:cNvPr>
          <p:cNvSpPr/>
          <p:nvPr/>
        </p:nvSpPr>
        <p:spPr>
          <a:xfrm>
            <a:off x="2555174" y="1264949"/>
            <a:ext cx="2212144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Peak performance (think: throughput of your ALUs)</a:t>
            </a:r>
            <a:endParaRPr lang="en-US" sz="900" b="1" baseline="30000" dirty="0">
              <a:solidFill>
                <a:srgbClr val="00597D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9C0821D8-25DD-4F4F-82B5-88A37104C476}"/>
              </a:ext>
            </a:extLst>
          </p:cNvPr>
          <p:cNvSpPr/>
          <p:nvPr/>
        </p:nvSpPr>
        <p:spPr>
          <a:xfrm rot="16200000">
            <a:off x="1609503" y="1481170"/>
            <a:ext cx="824342" cy="704557"/>
          </a:xfrm>
          <a:prstGeom prst="triangle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DFAC77-FEC1-6643-A31D-D5090F57C575}"/>
              </a:ext>
            </a:extLst>
          </p:cNvPr>
          <p:cNvSpPr/>
          <p:nvPr/>
        </p:nvSpPr>
        <p:spPr>
          <a:xfrm>
            <a:off x="1683249" y="2244911"/>
            <a:ext cx="683170" cy="926284"/>
          </a:xfrm>
          <a:prstGeom prst="rect">
            <a:avLst/>
          </a:prstGeom>
          <a:solidFill>
            <a:schemeClr val="accent1">
              <a:alpha val="2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EAF9E3-5056-F04C-96EF-C57D0AC19776}"/>
              </a:ext>
            </a:extLst>
          </p:cNvPr>
          <p:cNvSpPr/>
          <p:nvPr/>
        </p:nvSpPr>
        <p:spPr>
          <a:xfrm>
            <a:off x="3306074" y="1402800"/>
            <a:ext cx="1429868" cy="1768384"/>
          </a:xfrm>
          <a:prstGeom prst="rect">
            <a:avLst/>
          </a:prstGeom>
          <a:solidFill>
            <a:schemeClr val="accent2">
              <a:alpha val="2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ADCD44-9D3F-9B49-AE63-378D7A0A41E7}"/>
              </a:ext>
            </a:extLst>
          </p:cNvPr>
          <p:cNvSpPr/>
          <p:nvPr/>
        </p:nvSpPr>
        <p:spPr>
          <a:xfrm>
            <a:off x="2366707" y="1402800"/>
            <a:ext cx="939078" cy="1768384"/>
          </a:xfrm>
          <a:prstGeom prst="rect">
            <a:avLst/>
          </a:prstGeom>
          <a:solidFill>
            <a:schemeClr val="accent4">
              <a:alpha val="2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E8798C-9471-DB45-88A0-41E79BFFC943}"/>
              </a:ext>
            </a:extLst>
          </p:cNvPr>
          <p:cNvSpPr>
            <a:spLocks noChangeAspect="1"/>
          </p:cNvSpPr>
          <p:nvPr/>
        </p:nvSpPr>
        <p:spPr>
          <a:xfrm>
            <a:off x="2170162" y="2563666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A97C0F7-BD48-8F4D-9C78-C794021852B5}"/>
              </a:ext>
            </a:extLst>
          </p:cNvPr>
          <p:cNvSpPr>
            <a:spLocks noChangeAspect="1"/>
          </p:cNvSpPr>
          <p:nvPr/>
        </p:nvSpPr>
        <p:spPr>
          <a:xfrm>
            <a:off x="2769756" y="1800565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115AF63-676F-3344-89BA-69521E581C71}"/>
              </a:ext>
            </a:extLst>
          </p:cNvPr>
          <p:cNvSpPr>
            <a:spLocks noChangeAspect="1"/>
          </p:cNvSpPr>
          <p:nvPr/>
        </p:nvSpPr>
        <p:spPr>
          <a:xfrm>
            <a:off x="3966782" y="2047533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A9B15A-D907-A541-8988-410F6C4BA385}"/>
              </a:ext>
            </a:extLst>
          </p:cNvPr>
          <p:cNvSpPr txBox="1"/>
          <p:nvPr/>
        </p:nvSpPr>
        <p:spPr>
          <a:xfrm>
            <a:off x="880435" y="3838262"/>
            <a:ext cx="1485984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bound</a:t>
            </a:r>
          </a:p>
          <a:p>
            <a:pPr algn="ctr" defTabSz="1828800"/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(improve access pattern, use of caches)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A1B5B8-7AE8-734A-AAC0-8762616B9AC4}"/>
              </a:ext>
            </a:extLst>
          </p:cNvPr>
          <p:cNvSpPr txBox="1"/>
          <p:nvPr/>
        </p:nvSpPr>
        <p:spPr>
          <a:xfrm>
            <a:off x="3629870" y="3838262"/>
            <a:ext cx="1106072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compute bound</a:t>
            </a:r>
          </a:p>
          <a:p>
            <a:pPr algn="ctr" defTabSz="1828800"/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(vectorize, parallelize…)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8C32E9-6B64-234B-84ED-CA7DC73A5A83}"/>
              </a:ext>
            </a:extLst>
          </p:cNvPr>
          <p:cNvSpPr txBox="1"/>
          <p:nvPr/>
        </p:nvSpPr>
        <p:spPr>
          <a:xfrm>
            <a:off x="2518758" y="3838262"/>
            <a:ext cx="916919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mixed</a:t>
            </a:r>
          </a:p>
          <a:p>
            <a:pPr algn="ctr" defTabSz="1828800"/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(all kinds of everything)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89ADC-3936-464E-9937-6412119AC669}"/>
              </a:ext>
            </a:extLst>
          </p:cNvPr>
          <p:cNvSpPr txBox="1"/>
          <p:nvPr/>
        </p:nvSpPr>
        <p:spPr>
          <a:xfrm>
            <a:off x="1801216" y="3153054"/>
            <a:ext cx="447237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3B72C6-A573-724C-9960-E40163B3FD5A}"/>
              </a:ext>
            </a:extLst>
          </p:cNvPr>
          <p:cNvSpPr txBox="1"/>
          <p:nvPr/>
        </p:nvSpPr>
        <p:spPr>
          <a:xfrm>
            <a:off x="2668732" y="3153054"/>
            <a:ext cx="335028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mixed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E4B8F4-6970-1344-9FBC-9454E66BD40D}"/>
              </a:ext>
            </a:extLst>
          </p:cNvPr>
          <p:cNvSpPr txBox="1"/>
          <p:nvPr/>
        </p:nvSpPr>
        <p:spPr>
          <a:xfrm>
            <a:off x="3787772" y="3153054"/>
            <a:ext cx="466473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compute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388710-EC92-0549-ADFB-C8E9BA11122C}"/>
              </a:ext>
            </a:extLst>
          </p:cNvPr>
          <p:cNvCxnSpPr>
            <a:cxnSpLocks/>
          </p:cNvCxnSpPr>
          <p:nvPr/>
        </p:nvCxnSpPr>
        <p:spPr>
          <a:xfrm>
            <a:off x="2197450" y="2279650"/>
            <a:ext cx="0" cy="256103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ysDash"/>
            <a:round/>
            <a:headEnd type="triangle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AA11155-D432-3A4C-A93D-41D06054DE2D}"/>
              </a:ext>
            </a:extLst>
          </p:cNvPr>
          <p:cNvCxnSpPr>
            <a:cxnSpLocks/>
          </p:cNvCxnSpPr>
          <p:nvPr/>
        </p:nvCxnSpPr>
        <p:spPr>
          <a:xfrm>
            <a:off x="2197450" y="1967131"/>
            <a:ext cx="0" cy="256103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ysDash"/>
            <a:round/>
            <a:headEnd type="triangle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B39F846-5BEF-2D4C-8D33-C6634AEEB308}"/>
              </a:ext>
            </a:extLst>
          </p:cNvPr>
          <p:cNvCxnSpPr>
            <a:cxnSpLocks/>
          </p:cNvCxnSpPr>
          <p:nvPr/>
        </p:nvCxnSpPr>
        <p:spPr>
          <a:xfrm>
            <a:off x="2197450" y="1649809"/>
            <a:ext cx="0" cy="256103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ysDash"/>
            <a:round/>
            <a:headEnd type="triangle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AAA4D98-74C6-1F4D-9A9D-169BCEA86A4C}"/>
              </a:ext>
            </a:extLst>
          </p:cNvPr>
          <p:cNvCxnSpPr>
            <a:cxnSpLocks/>
          </p:cNvCxnSpPr>
          <p:nvPr/>
        </p:nvCxnSpPr>
        <p:spPr>
          <a:xfrm>
            <a:off x="2197450" y="2683255"/>
            <a:ext cx="0" cy="383795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ysDash"/>
            <a:round/>
            <a:headEnd type="none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E6B3ADB-E3DE-3A4C-9439-AEC9BC7432A0}"/>
              </a:ext>
            </a:extLst>
          </p:cNvPr>
          <p:cNvSpPr txBox="1"/>
          <p:nvPr/>
        </p:nvSpPr>
        <p:spPr>
          <a:xfrm>
            <a:off x="655969" y="4800241"/>
            <a:ext cx="8062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A. Ilic,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and L. Sousa, “Cache-aware Roofline Model: Upgrading the Loft”, IEEE Computer Architecture Letters (2014)</a:t>
            </a:r>
          </a:p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D. Marques,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et.al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., “Performance analysis with Cache-aware Roofline Model in Intel Advisor”, HPCS (2017)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827D1D-69C9-4A5B-9C12-D73BE075B90B}"/>
              </a:ext>
            </a:extLst>
          </p:cNvPr>
          <p:cNvSpPr txBox="1"/>
          <p:nvPr/>
        </p:nvSpPr>
        <p:spPr>
          <a:xfrm>
            <a:off x="5512273" y="1111252"/>
            <a:ext cx="2845331" cy="73866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Cache-aware Roofline Model</a:t>
            </a:r>
            <a:endParaRPr lang="en-US" sz="1600" b="1" dirty="0">
              <a:solidFill>
                <a:srgbClr val="424242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lvl="8" indent="0" defTabSz="1828800"/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Shows absolute </a:t>
            </a:r>
            <a:r>
              <a:rPr lang="en-US" sz="1200" b="1" u="sng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architecture</a:t>
            </a:r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maximums</a:t>
            </a:r>
          </a:p>
          <a:p>
            <a:pPr lvl="8" indent="0"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(You can’t break them! Can your application exploit them?)</a:t>
            </a:r>
          </a:p>
          <a:p>
            <a:pPr lvl="8" indent="0" defTabSz="1828800"/>
            <a:endParaRPr lang="en-US" sz="1000" b="1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7B468F-2D83-423B-8A54-CCD29131CC9F}"/>
              </a:ext>
            </a:extLst>
          </p:cNvPr>
          <p:cNvSpPr txBox="1"/>
          <p:nvPr/>
        </p:nvSpPr>
        <p:spPr>
          <a:xfrm>
            <a:off x="5512273" y="1841853"/>
            <a:ext cx="3071354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How to “plot” my code?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CARM arithmetic intensity is exactly what you expect it to be!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786287-F292-4EF7-A31A-A2570D598518}"/>
              </a:ext>
            </a:extLst>
          </p:cNvPr>
          <p:cNvSpPr txBox="1"/>
          <p:nvPr/>
        </p:nvSpPr>
        <p:spPr>
          <a:xfrm>
            <a:off x="5512273" y="2345673"/>
            <a:ext cx="3327834" cy="215443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How to use CARM?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b="1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1828800"/>
            <a:r>
              <a:rPr lang="en-US" sz="12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① Detect the boundness region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What are my expected maximums?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Provides first optimization hints</a:t>
            </a:r>
          </a:p>
          <a:p>
            <a:pPr defTabSz="1828800"/>
            <a:endParaRPr lang="en-US" sz="1000" b="1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1828800"/>
            <a:r>
              <a:rPr lang="en-US" sz="12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② Draw an imaginary vertical line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What are my main bottlenecks? (observe intersected lines)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Focus your optimization (aim at surpassing the line above)</a:t>
            </a:r>
            <a:endParaRPr lang="en-US" sz="1000" b="1" dirty="0">
              <a:solidFill>
                <a:srgbClr val="00597D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1828800"/>
            <a:endParaRPr lang="en-US" sz="1200" b="1" dirty="0">
              <a:solidFill>
                <a:srgbClr val="00597D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1828800"/>
            <a:r>
              <a:rPr lang="en-US" sz="12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③ Optimize your code: Break above roofs!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You should move up (as your performance improves)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Unless you restructure the code, or your compiler decides so…</a:t>
            </a:r>
          </a:p>
        </p:txBody>
      </p:sp>
    </p:spTree>
    <p:extLst>
      <p:ext uri="{BB962C8B-B14F-4D97-AF65-F5344CB8AC3E}">
        <p14:creationId xmlns:p14="http://schemas.microsoft.com/office/powerpoint/2010/main" val="1920446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8F949-EF91-E04E-B9B7-147E10CA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… bring cool features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1B8E-D82B-2A47-A75A-6047CF29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14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9335E09-80AC-174F-81D7-ED7F06D66D2D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2024766" y="470930"/>
            <a:ext cx="2520000" cy="391494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FE45B8-2221-BC4E-9C55-91A66FFCB412}"/>
              </a:ext>
            </a:extLst>
          </p:cNvPr>
          <p:cNvCxnSpPr>
            <a:cxnSpLocks/>
          </p:cNvCxnSpPr>
          <p:nvPr/>
        </p:nvCxnSpPr>
        <p:spPr>
          <a:xfrm flipV="1">
            <a:off x="1789183" y="1408944"/>
            <a:ext cx="592766" cy="692589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58E9F8D-B7F7-734F-B44A-D61B4BA36C62}"/>
              </a:ext>
            </a:extLst>
          </p:cNvPr>
          <p:cNvCxnSpPr>
            <a:cxnSpLocks/>
          </p:cNvCxnSpPr>
          <p:nvPr/>
        </p:nvCxnSpPr>
        <p:spPr>
          <a:xfrm flipV="1">
            <a:off x="2369877" y="1408944"/>
            <a:ext cx="2366073" cy="2"/>
          </a:xfrm>
          <a:prstGeom prst="line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C1F50B7-46E9-CE4F-8F6A-5D9E7DD5B3AA}"/>
              </a:ext>
            </a:extLst>
          </p:cNvPr>
          <p:cNvCxnSpPr>
            <a:cxnSpLocks/>
          </p:cNvCxnSpPr>
          <p:nvPr/>
        </p:nvCxnSpPr>
        <p:spPr>
          <a:xfrm flipV="1">
            <a:off x="1791416" y="1403727"/>
            <a:ext cx="852954" cy="997630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66CE0AB-DA0A-584E-8D10-9D073E070550}"/>
              </a:ext>
            </a:extLst>
          </p:cNvPr>
          <p:cNvCxnSpPr>
            <a:cxnSpLocks/>
          </p:cNvCxnSpPr>
          <p:nvPr/>
        </p:nvCxnSpPr>
        <p:spPr>
          <a:xfrm flipV="1">
            <a:off x="1799128" y="1405340"/>
            <a:ext cx="1119734" cy="1309665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CE517EB-4B5A-C044-9EAF-7A8B72232C63}"/>
              </a:ext>
            </a:extLst>
          </p:cNvPr>
          <p:cNvCxnSpPr>
            <a:cxnSpLocks/>
          </p:cNvCxnSpPr>
          <p:nvPr/>
        </p:nvCxnSpPr>
        <p:spPr>
          <a:xfrm flipV="1">
            <a:off x="1821749" y="1406335"/>
            <a:ext cx="1488762" cy="1741288"/>
          </a:xfrm>
          <a:prstGeom prst="line">
            <a:avLst/>
          </a:prstGeom>
          <a:noFill/>
          <a:ln w="12700" cap="flat">
            <a:solidFill>
              <a:schemeClr val="accent1">
                <a:lumMod val="5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0CF6DBD-1E13-5B49-B12E-9BE9E9FDFA21}"/>
              </a:ext>
            </a:extLst>
          </p:cNvPr>
          <p:cNvCxnSpPr>
            <a:cxnSpLocks/>
          </p:cNvCxnSpPr>
          <p:nvPr/>
        </p:nvCxnSpPr>
        <p:spPr>
          <a:xfrm flipV="1">
            <a:off x="1629987" y="3312771"/>
            <a:ext cx="3105964" cy="2"/>
          </a:xfrm>
          <a:prstGeom prst="line">
            <a:avLst/>
          </a:prstGeom>
          <a:noFill/>
          <a:ln w="3175" cap="flat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63599CA-AFD3-F540-AFFB-64C6A26A3447}"/>
              </a:ext>
            </a:extLst>
          </p:cNvPr>
          <p:cNvCxnSpPr>
            <a:cxnSpLocks/>
          </p:cNvCxnSpPr>
          <p:nvPr/>
        </p:nvCxnSpPr>
        <p:spPr>
          <a:xfrm>
            <a:off x="1625902" y="1397834"/>
            <a:ext cx="0" cy="1914935"/>
          </a:xfrm>
          <a:prstGeom prst="line">
            <a:avLst/>
          </a:prstGeom>
          <a:noFill/>
          <a:ln w="3175" cap="flat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arrow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D1E9093B-83C0-8441-978F-0A7DB94A1248}"/>
              </a:ext>
            </a:extLst>
          </p:cNvPr>
          <p:cNvSpPr/>
          <p:nvPr/>
        </p:nvSpPr>
        <p:spPr>
          <a:xfrm>
            <a:off x="2566130" y="3385556"/>
            <a:ext cx="137698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Arithmetic Intensity (flops/byte)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9FD9F33D-4D25-3E4F-AB6F-057295E72116}"/>
              </a:ext>
            </a:extLst>
          </p:cNvPr>
          <p:cNvSpPr/>
          <p:nvPr/>
        </p:nvSpPr>
        <p:spPr>
          <a:xfrm rot="16200000">
            <a:off x="1045335" y="2359151"/>
            <a:ext cx="923330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 (flops/s)</a:t>
            </a:r>
            <a:endParaRPr lang="en-US" sz="9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50CBCDAF-BB19-B04B-915E-891625E6DA7E}"/>
              </a:ext>
            </a:extLst>
          </p:cNvPr>
          <p:cNvSpPr/>
          <p:nvPr/>
        </p:nvSpPr>
        <p:spPr>
          <a:xfrm rot="18681928">
            <a:off x="1941025" y="1632887"/>
            <a:ext cx="10259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L1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C080CE43-4EB2-6147-8FB1-C39E9DCDEF22}"/>
              </a:ext>
            </a:extLst>
          </p:cNvPr>
          <p:cNvSpPr/>
          <p:nvPr/>
        </p:nvSpPr>
        <p:spPr>
          <a:xfrm rot="18575207">
            <a:off x="1936331" y="1785287"/>
            <a:ext cx="4167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L2→Core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A0FF17DA-EDE2-264D-ABF8-D38F5C748939}"/>
              </a:ext>
            </a:extLst>
          </p:cNvPr>
          <p:cNvSpPr/>
          <p:nvPr/>
        </p:nvSpPr>
        <p:spPr>
          <a:xfrm rot="18595797">
            <a:off x="2088731" y="1937687"/>
            <a:ext cx="4167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L3→Core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9E05A840-8469-F44A-89E1-B10D5AD3584E}"/>
              </a:ext>
            </a:extLst>
          </p:cNvPr>
          <p:cNvSpPr/>
          <p:nvPr/>
        </p:nvSpPr>
        <p:spPr>
          <a:xfrm rot="18595797">
            <a:off x="2227012" y="2139921"/>
            <a:ext cx="583493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 err="1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DRAM→Core</a:t>
            </a:r>
            <a:endParaRPr lang="en-US" sz="900" b="1" baseline="30000" dirty="0">
              <a:solidFill>
                <a:schemeClr val="accent1">
                  <a:lumMod val="5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0347FEE9-F2BD-C54E-83D2-6A87B44B7D97}"/>
              </a:ext>
            </a:extLst>
          </p:cNvPr>
          <p:cNvSpPr/>
          <p:nvPr/>
        </p:nvSpPr>
        <p:spPr>
          <a:xfrm>
            <a:off x="2555174" y="1264949"/>
            <a:ext cx="2212144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9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Peak performance (think: throughput of your ALUs)</a:t>
            </a:r>
            <a:endParaRPr lang="en-US" sz="900" b="1" baseline="30000" dirty="0">
              <a:solidFill>
                <a:srgbClr val="00597D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9C0821D8-25DD-4F4F-82B5-88A37104C476}"/>
              </a:ext>
            </a:extLst>
          </p:cNvPr>
          <p:cNvSpPr/>
          <p:nvPr/>
        </p:nvSpPr>
        <p:spPr>
          <a:xfrm rot="16200000">
            <a:off x="1609503" y="1481170"/>
            <a:ext cx="824342" cy="704557"/>
          </a:xfrm>
          <a:prstGeom prst="triangle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DFAC77-FEC1-6643-A31D-D5090F57C575}"/>
              </a:ext>
            </a:extLst>
          </p:cNvPr>
          <p:cNvSpPr/>
          <p:nvPr/>
        </p:nvSpPr>
        <p:spPr>
          <a:xfrm>
            <a:off x="1683249" y="2244911"/>
            <a:ext cx="683170" cy="926284"/>
          </a:xfrm>
          <a:prstGeom prst="rect">
            <a:avLst/>
          </a:prstGeom>
          <a:solidFill>
            <a:schemeClr val="accent1">
              <a:alpha val="2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EAF9E3-5056-F04C-96EF-C57D0AC19776}"/>
              </a:ext>
            </a:extLst>
          </p:cNvPr>
          <p:cNvSpPr/>
          <p:nvPr/>
        </p:nvSpPr>
        <p:spPr>
          <a:xfrm>
            <a:off x="3306074" y="1402800"/>
            <a:ext cx="1429868" cy="1768384"/>
          </a:xfrm>
          <a:prstGeom prst="rect">
            <a:avLst/>
          </a:prstGeom>
          <a:solidFill>
            <a:schemeClr val="accent2">
              <a:alpha val="2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ADCD44-9D3F-9B49-AE63-378D7A0A41E7}"/>
              </a:ext>
            </a:extLst>
          </p:cNvPr>
          <p:cNvSpPr/>
          <p:nvPr/>
        </p:nvSpPr>
        <p:spPr>
          <a:xfrm>
            <a:off x="2366707" y="1402800"/>
            <a:ext cx="939078" cy="1768384"/>
          </a:xfrm>
          <a:prstGeom prst="rect">
            <a:avLst/>
          </a:prstGeom>
          <a:solidFill>
            <a:schemeClr val="accent4">
              <a:alpha val="2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E8798C-9471-DB45-88A0-41E79BFFC943}"/>
              </a:ext>
            </a:extLst>
          </p:cNvPr>
          <p:cNvSpPr>
            <a:spLocks noChangeAspect="1"/>
          </p:cNvSpPr>
          <p:nvPr/>
        </p:nvSpPr>
        <p:spPr>
          <a:xfrm>
            <a:off x="2170162" y="2563666"/>
            <a:ext cx="54226" cy="54000"/>
          </a:xfrm>
          <a:prstGeom prst="ellipse">
            <a:avLst/>
          </a:prstGeom>
          <a:solidFill>
            <a:srgbClr val="DD8455">
              <a:alpha val="40000"/>
            </a:srgbClr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A97C0F7-BD48-8F4D-9C78-C794021852B5}"/>
              </a:ext>
            </a:extLst>
          </p:cNvPr>
          <p:cNvSpPr>
            <a:spLocks noChangeAspect="1"/>
          </p:cNvSpPr>
          <p:nvPr/>
        </p:nvSpPr>
        <p:spPr>
          <a:xfrm>
            <a:off x="2769756" y="1800565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115AF63-676F-3344-89BA-69521E581C71}"/>
              </a:ext>
            </a:extLst>
          </p:cNvPr>
          <p:cNvSpPr>
            <a:spLocks noChangeAspect="1"/>
          </p:cNvSpPr>
          <p:nvPr/>
        </p:nvSpPr>
        <p:spPr>
          <a:xfrm>
            <a:off x="3966782" y="2047533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A9B15A-D907-A541-8988-410F6C4BA385}"/>
              </a:ext>
            </a:extLst>
          </p:cNvPr>
          <p:cNvSpPr txBox="1"/>
          <p:nvPr/>
        </p:nvSpPr>
        <p:spPr>
          <a:xfrm>
            <a:off x="880435" y="3838262"/>
            <a:ext cx="1485984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bound</a:t>
            </a:r>
          </a:p>
          <a:p>
            <a:pPr algn="ctr" defTabSz="1828800"/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(improve access pattern, use of caches)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A1B5B8-7AE8-734A-AAC0-8762616B9AC4}"/>
              </a:ext>
            </a:extLst>
          </p:cNvPr>
          <p:cNvSpPr txBox="1"/>
          <p:nvPr/>
        </p:nvSpPr>
        <p:spPr>
          <a:xfrm>
            <a:off x="3629870" y="3838262"/>
            <a:ext cx="1106072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compute bound</a:t>
            </a:r>
          </a:p>
          <a:p>
            <a:pPr algn="ctr" defTabSz="1828800"/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(vectorize, parallelize…)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8C32E9-6B64-234B-84ED-CA7DC73A5A83}"/>
              </a:ext>
            </a:extLst>
          </p:cNvPr>
          <p:cNvSpPr txBox="1"/>
          <p:nvPr/>
        </p:nvSpPr>
        <p:spPr>
          <a:xfrm>
            <a:off x="2518758" y="3838262"/>
            <a:ext cx="916919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mixed</a:t>
            </a:r>
          </a:p>
          <a:p>
            <a:pPr algn="ctr" defTabSz="1828800"/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(all kinds of everything)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89ADC-3936-464E-9937-6412119AC669}"/>
              </a:ext>
            </a:extLst>
          </p:cNvPr>
          <p:cNvSpPr txBox="1"/>
          <p:nvPr/>
        </p:nvSpPr>
        <p:spPr>
          <a:xfrm>
            <a:off x="1801216" y="3153054"/>
            <a:ext cx="447237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3B72C6-A573-724C-9960-E40163B3FD5A}"/>
              </a:ext>
            </a:extLst>
          </p:cNvPr>
          <p:cNvSpPr txBox="1"/>
          <p:nvPr/>
        </p:nvSpPr>
        <p:spPr>
          <a:xfrm>
            <a:off x="2668732" y="3153054"/>
            <a:ext cx="335028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mixed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E4B8F4-6970-1344-9FBC-9454E66BD40D}"/>
              </a:ext>
            </a:extLst>
          </p:cNvPr>
          <p:cNvSpPr txBox="1"/>
          <p:nvPr/>
        </p:nvSpPr>
        <p:spPr>
          <a:xfrm>
            <a:off x="3787772" y="3153054"/>
            <a:ext cx="466473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compute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388710-EC92-0549-ADFB-C8E9BA11122C}"/>
              </a:ext>
            </a:extLst>
          </p:cNvPr>
          <p:cNvCxnSpPr>
            <a:cxnSpLocks/>
          </p:cNvCxnSpPr>
          <p:nvPr/>
        </p:nvCxnSpPr>
        <p:spPr>
          <a:xfrm>
            <a:off x="2197450" y="2279650"/>
            <a:ext cx="0" cy="256103"/>
          </a:xfrm>
          <a:prstGeom prst="line">
            <a:avLst/>
          </a:prstGeom>
          <a:noFill/>
          <a:ln w="12700" cap="flat">
            <a:solidFill>
              <a:srgbClr val="C00000">
                <a:alpha val="75000"/>
              </a:srgbClr>
            </a:solidFill>
            <a:prstDash val="sysDash"/>
            <a:round/>
            <a:headEnd type="triangle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AA11155-D432-3A4C-A93D-41D06054DE2D}"/>
              </a:ext>
            </a:extLst>
          </p:cNvPr>
          <p:cNvCxnSpPr>
            <a:cxnSpLocks/>
          </p:cNvCxnSpPr>
          <p:nvPr/>
        </p:nvCxnSpPr>
        <p:spPr>
          <a:xfrm>
            <a:off x="2197450" y="1967131"/>
            <a:ext cx="0" cy="256103"/>
          </a:xfrm>
          <a:prstGeom prst="line">
            <a:avLst/>
          </a:prstGeom>
          <a:noFill/>
          <a:ln w="12700" cap="flat">
            <a:solidFill>
              <a:srgbClr val="C00000">
                <a:alpha val="75000"/>
              </a:srgbClr>
            </a:solidFill>
            <a:prstDash val="sysDash"/>
            <a:round/>
            <a:headEnd type="triangle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B39F846-5BEF-2D4C-8D33-C6634AEEB308}"/>
              </a:ext>
            </a:extLst>
          </p:cNvPr>
          <p:cNvCxnSpPr>
            <a:cxnSpLocks/>
          </p:cNvCxnSpPr>
          <p:nvPr/>
        </p:nvCxnSpPr>
        <p:spPr>
          <a:xfrm>
            <a:off x="2197450" y="1649809"/>
            <a:ext cx="0" cy="256103"/>
          </a:xfrm>
          <a:prstGeom prst="line">
            <a:avLst/>
          </a:prstGeom>
          <a:noFill/>
          <a:ln w="12700" cap="flat">
            <a:solidFill>
              <a:srgbClr val="C00000">
                <a:alpha val="75000"/>
              </a:srgbClr>
            </a:solidFill>
            <a:prstDash val="sysDash"/>
            <a:round/>
            <a:headEnd type="triangle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AAA4D98-74C6-1F4D-9A9D-169BCEA86A4C}"/>
              </a:ext>
            </a:extLst>
          </p:cNvPr>
          <p:cNvCxnSpPr>
            <a:cxnSpLocks/>
          </p:cNvCxnSpPr>
          <p:nvPr/>
        </p:nvCxnSpPr>
        <p:spPr>
          <a:xfrm>
            <a:off x="2197450" y="2683255"/>
            <a:ext cx="0" cy="383795"/>
          </a:xfrm>
          <a:prstGeom prst="line">
            <a:avLst/>
          </a:prstGeom>
          <a:noFill/>
          <a:ln w="12700" cap="flat">
            <a:solidFill>
              <a:srgbClr val="C00000">
                <a:alpha val="75000"/>
              </a:srgbClr>
            </a:solidFill>
            <a:prstDash val="sysDash"/>
            <a:round/>
            <a:headEnd type="none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87DF2B5E-FB76-3440-8259-16FCA09E9A86}"/>
              </a:ext>
            </a:extLst>
          </p:cNvPr>
          <p:cNvSpPr>
            <a:spLocks noChangeAspect="1"/>
          </p:cNvSpPr>
          <p:nvPr/>
        </p:nvSpPr>
        <p:spPr>
          <a:xfrm>
            <a:off x="2170162" y="2221489"/>
            <a:ext cx="54226" cy="54000"/>
          </a:xfrm>
          <a:prstGeom prst="ellipse">
            <a:avLst/>
          </a:prstGeom>
          <a:solidFill>
            <a:srgbClr val="DD8455">
              <a:alpha val="60000"/>
            </a:srgbClr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BE7C01-9303-0847-AC80-8C30816A4C3D}"/>
              </a:ext>
            </a:extLst>
          </p:cNvPr>
          <p:cNvSpPr>
            <a:spLocks noChangeAspect="1"/>
          </p:cNvSpPr>
          <p:nvPr/>
        </p:nvSpPr>
        <p:spPr>
          <a:xfrm>
            <a:off x="2163667" y="1910593"/>
            <a:ext cx="54226" cy="54000"/>
          </a:xfrm>
          <a:prstGeom prst="ellipse">
            <a:avLst/>
          </a:prstGeom>
          <a:solidFill>
            <a:srgbClr val="DD8455">
              <a:alpha val="80000"/>
            </a:srgbClr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096D72-8376-5D42-820C-834141FB01F9}"/>
              </a:ext>
            </a:extLst>
          </p:cNvPr>
          <p:cNvSpPr>
            <a:spLocks noChangeAspect="1"/>
          </p:cNvSpPr>
          <p:nvPr/>
        </p:nvSpPr>
        <p:spPr>
          <a:xfrm>
            <a:off x="2166369" y="1590015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A548BC-72A3-5947-9564-2F52A2DDDC3B}"/>
              </a:ext>
            </a:extLst>
          </p:cNvPr>
          <p:cNvSpPr txBox="1"/>
          <p:nvPr/>
        </p:nvSpPr>
        <p:spPr>
          <a:xfrm>
            <a:off x="655969" y="4800241"/>
            <a:ext cx="8062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A. Ilic,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and L. Sousa, “Cache-aware Roofline Model: Upgrading the Loft”, IEEE Computer Architecture Letters (2014)</a:t>
            </a:r>
          </a:p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D. Marques,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et.al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., “Performance analysis with Cache-aware Roofline Model in Intel Advisor”, HPCS (2017)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449944-7882-4637-B6E5-B91805070D5E}"/>
              </a:ext>
            </a:extLst>
          </p:cNvPr>
          <p:cNvSpPr txBox="1"/>
          <p:nvPr/>
        </p:nvSpPr>
        <p:spPr>
          <a:xfrm>
            <a:off x="5512273" y="1111252"/>
            <a:ext cx="2845331" cy="73866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Cache-aware Roofline Model</a:t>
            </a:r>
            <a:endParaRPr lang="en-US" sz="1600" b="1" dirty="0">
              <a:solidFill>
                <a:srgbClr val="424242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lvl="8" indent="0" defTabSz="1828800"/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Shows absolute </a:t>
            </a:r>
            <a:r>
              <a:rPr lang="en-US" sz="1200" b="1" u="sng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architecture</a:t>
            </a:r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maximums</a:t>
            </a:r>
          </a:p>
          <a:p>
            <a:pPr lvl="8" indent="0"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(You can’t break them! Can your application exploit them?)</a:t>
            </a:r>
          </a:p>
          <a:p>
            <a:pPr lvl="8" indent="0" defTabSz="1828800"/>
            <a:endParaRPr lang="en-US" sz="1000" b="1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52C2B2-9690-4768-BB1D-EA57187B56F1}"/>
              </a:ext>
            </a:extLst>
          </p:cNvPr>
          <p:cNvSpPr txBox="1"/>
          <p:nvPr/>
        </p:nvSpPr>
        <p:spPr>
          <a:xfrm>
            <a:off x="5512273" y="1841853"/>
            <a:ext cx="3071354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How to “plot” my code?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CARM arithmetic intensity is exactly what you expect it to be!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0D3E37-E690-4F59-B885-A339DB4AACAE}"/>
              </a:ext>
            </a:extLst>
          </p:cNvPr>
          <p:cNvSpPr txBox="1"/>
          <p:nvPr/>
        </p:nvSpPr>
        <p:spPr>
          <a:xfrm>
            <a:off x="5512273" y="2345673"/>
            <a:ext cx="3327834" cy="215443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How to use CARM?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b="1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1828800"/>
            <a:r>
              <a:rPr lang="en-US" sz="12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① Detect the boundness region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What are my expected maximums?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Provides first optimization hints</a:t>
            </a:r>
          </a:p>
          <a:p>
            <a:pPr defTabSz="1828800"/>
            <a:endParaRPr lang="en-US" sz="1000" b="1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1828800"/>
            <a:r>
              <a:rPr lang="en-US" sz="12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② Draw an imaginary vertical line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What are my main bottlenecks? (observe intersected lines)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Focus your optimization (aim at surpassing the line above)</a:t>
            </a:r>
            <a:endParaRPr lang="en-US" sz="1000" b="1" dirty="0">
              <a:solidFill>
                <a:srgbClr val="00597D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1828800"/>
            <a:endParaRPr lang="en-US" sz="1200" b="1" dirty="0">
              <a:solidFill>
                <a:srgbClr val="00597D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1828800"/>
            <a:r>
              <a:rPr lang="en-US" sz="12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③ Optimize your code: Break above roofs!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You should move up (as your performance improves)</a:t>
            </a:r>
          </a:p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- Unless you restructure the code, or your compiler decides so…</a:t>
            </a:r>
          </a:p>
        </p:txBody>
      </p:sp>
    </p:spTree>
    <p:extLst>
      <p:ext uri="{BB962C8B-B14F-4D97-AF65-F5344CB8AC3E}">
        <p14:creationId xmlns:p14="http://schemas.microsoft.com/office/powerpoint/2010/main" val="759536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BB0D95-1FF3-C14E-A454-320BC1B01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41DA3-37B9-0E4F-8E5F-702A53F1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15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E858CD-EFBA-0344-BBAA-DE6F55F60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56" y="1557240"/>
            <a:ext cx="2919894" cy="216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5B765E-CE7B-C144-9D73-21037CA27522}"/>
              </a:ext>
            </a:extLst>
          </p:cNvPr>
          <p:cNvSpPr/>
          <p:nvPr/>
        </p:nvSpPr>
        <p:spPr>
          <a:xfrm>
            <a:off x="6445250" y="0"/>
            <a:ext cx="26987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6D3396A-7C23-2847-A625-76124443577C}"/>
              </a:ext>
            </a:extLst>
          </p:cNvPr>
          <p:cNvSpPr txBox="1"/>
          <p:nvPr/>
        </p:nvSpPr>
        <p:spPr>
          <a:xfrm>
            <a:off x="6957256" y="346425"/>
            <a:ext cx="1612621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All codes AVX vectorized!*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2FCE82F-D040-8D46-93A3-C8C0CCC51E46}"/>
              </a:ext>
            </a:extLst>
          </p:cNvPr>
          <p:cNvGrpSpPr/>
          <p:nvPr/>
        </p:nvGrpSpPr>
        <p:grpSpPr>
          <a:xfrm>
            <a:off x="6648421" y="906662"/>
            <a:ext cx="2047828" cy="597446"/>
            <a:chOff x="6648421" y="906662"/>
            <a:chExt cx="2047828" cy="59744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20CB1EC-B3EE-E148-BA77-48A82823F98A}"/>
                </a:ext>
              </a:extLst>
            </p:cNvPr>
            <p:cNvSpPr txBox="1"/>
            <p:nvPr/>
          </p:nvSpPr>
          <p:spPr>
            <a:xfrm>
              <a:off x="6934548" y="911133"/>
              <a:ext cx="1761701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Basic implementation (row major) 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C9F1852-AF85-3146-807D-32200C9881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49245" y="1144108"/>
              <a:ext cx="1631411" cy="360000"/>
              <a:chOff x="6899283" y="576876"/>
              <a:chExt cx="1959175" cy="43232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4C06B6E-1750-C74E-A945-486924577C15}"/>
                  </a:ext>
                </a:extLst>
              </p:cNvPr>
              <p:cNvSpPr/>
              <p:nvPr/>
            </p:nvSpPr>
            <p:spPr>
              <a:xfrm>
                <a:off x="6899283" y="576876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784B779-7076-FF49-A551-E3469D556956}"/>
                  </a:ext>
                </a:extLst>
              </p:cNvPr>
              <p:cNvSpPr/>
              <p:nvPr/>
            </p:nvSpPr>
            <p:spPr>
              <a:xfrm>
                <a:off x="7638858" y="577203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4602DDE-2E21-7E43-A8A2-A6544A6CAF42}"/>
                  </a:ext>
                </a:extLst>
              </p:cNvPr>
              <p:cNvSpPr/>
              <p:nvPr/>
            </p:nvSpPr>
            <p:spPr>
              <a:xfrm>
                <a:off x="8426458" y="576876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A74EA2-6DE3-7D49-A460-F4897EBF8821}"/>
                  </a:ext>
                </a:extLst>
              </p:cNvPr>
              <p:cNvSpPr txBox="1"/>
              <p:nvPr/>
            </p:nvSpPr>
            <p:spPr>
              <a:xfrm>
                <a:off x="8201369" y="708237"/>
                <a:ext cx="94577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=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9FCC6A-4F35-2E44-9E42-F99DA0147C66}"/>
                  </a:ext>
                </a:extLst>
              </p:cNvPr>
              <p:cNvSpPr txBox="1"/>
              <p:nvPr/>
            </p:nvSpPr>
            <p:spPr>
              <a:xfrm>
                <a:off x="7455415" y="708237"/>
                <a:ext cx="59311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x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D40048-BFB5-E041-A1BB-8F785B0CF44A}"/>
                  </a:ext>
                </a:extLst>
              </p:cNvPr>
              <p:cNvSpPr txBox="1"/>
              <p:nvPr/>
            </p:nvSpPr>
            <p:spPr>
              <a:xfrm>
                <a:off x="7079215" y="708236"/>
                <a:ext cx="72136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A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6C1EBA-34DC-EB41-BA72-915F081B4E28}"/>
                  </a:ext>
                </a:extLst>
              </p:cNvPr>
              <p:cNvSpPr txBox="1"/>
              <p:nvPr/>
            </p:nvSpPr>
            <p:spPr>
              <a:xfrm>
                <a:off x="7816593" y="708236"/>
                <a:ext cx="73738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B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C04907-1893-8144-AA0B-11CADF283DE5}"/>
                  </a:ext>
                </a:extLst>
              </p:cNvPr>
              <p:cNvSpPr txBox="1"/>
              <p:nvPr/>
            </p:nvSpPr>
            <p:spPr>
              <a:xfrm>
                <a:off x="8607192" y="708235"/>
                <a:ext cx="70532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C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9BAD23F-1B8D-304E-9A50-D1D6645D15CA}"/>
                  </a:ext>
                </a:extLst>
              </p:cNvPr>
              <p:cNvCxnSpPr/>
              <p:nvPr/>
            </p:nvCxnSpPr>
            <p:spPr>
              <a:xfrm>
                <a:off x="7719771" y="640249"/>
                <a:ext cx="0" cy="28800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C4F3611-9AEA-7747-826A-413CF9FEFE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2287" y="640249"/>
                <a:ext cx="288000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1C1C60B-3851-274C-A009-5C35A057AA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1283" y="640249"/>
                <a:ext cx="288000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43A6E56-B7A7-D24E-A545-0A2D09AEA93B}"/>
                </a:ext>
              </a:extLst>
            </p:cNvPr>
            <p:cNvSpPr txBox="1"/>
            <p:nvPr/>
          </p:nvSpPr>
          <p:spPr>
            <a:xfrm>
              <a:off x="6648421" y="906662"/>
              <a:ext cx="141064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[1]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31F9FC1-3C54-2140-A757-BBA1A978EFC0}"/>
              </a:ext>
            </a:extLst>
          </p:cNvPr>
          <p:cNvGrpSpPr/>
          <p:nvPr/>
        </p:nvGrpSpPr>
        <p:grpSpPr>
          <a:xfrm>
            <a:off x="6648421" y="1872944"/>
            <a:ext cx="2466211" cy="599196"/>
            <a:chOff x="6648421" y="2014510"/>
            <a:chExt cx="2466211" cy="59919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5943CA-D337-2B4A-A5F4-C5DC9DA1A2E6}"/>
                </a:ext>
              </a:extLst>
            </p:cNvPr>
            <p:cNvSpPr txBox="1"/>
            <p:nvPr/>
          </p:nvSpPr>
          <p:spPr>
            <a:xfrm>
              <a:off x="6934548" y="2014510"/>
              <a:ext cx="2180084" cy="1384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9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Transposed B (improved mem. access) 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41B4719-2941-0142-B84C-BD944D785F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49245" y="2253706"/>
              <a:ext cx="1631411" cy="360000"/>
              <a:chOff x="6905376" y="1421714"/>
              <a:chExt cx="1959175" cy="43232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1ACA73D-B2DE-FC4F-8A9C-3F88CF54F1AE}"/>
                  </a:ext>
                </a:extLst>
              </p:cNvPr>
              <p:cNvSpPr/>
              <p:nvPr/>
            </p:nvSpPr>
            <p:spPr>
              <a:xfrm>
                <a:off x="6905376" y="1421714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B48BBCE-9D82-8143-BE35-5C8EC37A1032}"/>
                  </a:ext>
                </a:extLst>
              </p:cNvPr>
              <p:cNvSpPr/>
              <p:nvPr/>
            </p:nvSpPr>
            <p:spPr>
              <a:xfrm>
                <a:off x="7644951" y="1422041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31BB275-BDA3-4F41-B3F0-114D1C21C50F}"/>
                  </a:ext>
                </a:extLst>
              </p:cNvPr>
              <p:cNvSpPr/>
              <p:nvPr/>
            </p:nvSpPr>
            <p:spPr>
              <a:xfrm>
                <a:off x="8432551" y="1421714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D53346-8E87-A24F-A951-DBB84C16BED2}"/>
                  </a:ext>
                </a:extLst>
              </p:cNvPr>
              <p:cNvSpPr txBox="1"/>
              <p:nvPr/>
            </p:nvSpPr>
            <p:spPr>
              <a:xfrm>
                <a:off x="8207462" y="1553075"/>
                <a:ext cx="94577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=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74836B-F990-E849-8582-ADBAF5327080}"/>
                  </a:ext>
                </a:extLst>
              </p:cNvPr>
              <p:cNvSpPr txBox="1"/>
              <p:nvPr/>
            </p:nvSpPr>
            <p:spPr>
              <a:xfrm>
                <a:off x="7461508" y="1553075"/>
                <a:ext cx="59311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x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2FEECD2-3CDB-3F43-A8C0-FD822A5FE682}"/>
                  </a:ext>
                </a:extLst>
              </p:cNvPr>
              <p:cNvSpPr txBox="1"/>
              <p:nvPr/>
            </p:nvSpPr>
            <p:spPr>
              <a:xfrm>
                <a:off x="7085308" y="1553074"/>
                <a:ext cx="72136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A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73EF1C-8EDF-3D4E-9C30-4849403B5A16}"/>
                  </a:ext>
                </a:extLst>
              </p:cNvPr>
              <p:cNvSpPr txBox="1"/>
              <p:nvPr/>
            </p:nvSpPr>
            <p:spPr>
              <a:xfrm>
                <a:off x="7822686" y="1553074"/>
                <a:ext cx="73738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B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1DCCD3-2F20-984A-95C3-541EA5A461F5}"/>
                  </a:ext>
                </a:extLst>
              </p:cNvPr>
              <p:cNvSpPr txBox="1"/>
              <p:nvPr/>
            </p:nvSpPr>
            <p:spPr>
              <a:xfrm>
                <a:off x="8613285" y="1553073"/>
                <a:ext cx="70532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C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C7D90DE-2E4A-BE45-AAD8-D73C88B55C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1035" y="1479364"/>
                <a:ext cx="288000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FE1BB45-4DB5-9544-AD12-A66DD2749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0031" y="1479364"/>
                <a:ext cx="288000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F72E7D9-760F-0D49-B748-B7BE9D63E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05464" y="1479364"/>
                <a:ext cx="288000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4EFF6C6-C070-0E49-8D19-53057C77D1BB}"/>
                </a:ext>
              </a:extLst>
            </p:cNvPr>
            <p:cNvSpPr txBox="1"/>
            <p:nvPr/>
          </p:nvSpPr>
          <p:spPr>
            <a:xfrm>
              <a:off x="6648421" y="2014510"/>
              <a:ext cx="141064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[2]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2390F91B-67B4-F44B-87E4-A0B93EE830CD}"/>
              </a:ext>
            </a:extLst>
          </p:cNvPr>
          <p:cNvGrpSpPr/>
          <p:nvPr/>
        </p:nvGrpSpPr>
        <p:grpSpPr>
          <a:xfrm>
            <a:off x="6557050" y="2840976"/>
            <a:ext cx="2035788" cy="658221"/>
            <a:chOff x="6557050" y="3124108"/>
            <a:chExt cx="2035788" cy="65822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63DC015-2667-384D-8EA9-F9F1BBF180FA}"/>
                </a:ext>
              </a:extLst>
            </p:cNvPr>
            <p:cNvSpPr txBox="1"/>
            <p:nvPr/>
          </p:nvSpPr>
          <p:spPr>
            <a:xfrm>
              <a:off x="6934548" y="3124108"/>
              <a:ext cx="132408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Cache blocking: L3, L2, L1</a:t>
              </a: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347FB2C-70A5-734A-8A20-AF4719651A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85006" y="3339529"/>
              <a:ext cx="1707832" cy="442800"/>
              <a:chOff x="6832738" y="2290880"/>
              <a:chExt cx="2087652" cy="54127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443B6ED-D8FC-C646-B228-186F26CFEE9C}"/>
                  </a:ext>
                </a:extLst>
              </p:cNvPr>
              <p:cNvSpPr/>
              <p:nvPr/>
            </p:nvSpPr>
            <p:spPr>
              <a:xfrm>
                <a:off x="6899283" y="2345602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2221C2F-3BE8-0C49-BB51-87595314B6AB}"/>
                  </a:ext>
                </a:extLst>
              </p:cNvPr>
              <p:cNvSpPr/>
              <p:nvPr/>
            </p:nvSpPr>
            <p:spPr>
              <a:xfrm>
                <a:off x="7638858" y="2345929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EA12E47-8014-AE44-B396-674D83CE0341}"/>
                  </a:ext>
                </a:extLst>
              </p:cNvPr>
              <p:cNvSpPr/>
              <p:nvPr/>
            </p:nvSpPr>
            <p:spPr>
              <a:xfrm>
                <a:off x="8426458" y="2345602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61E8633-66F2-4544-A862-C3E3B99D1AE6}"/>
                  </a:ext>
                </a:extLst>
              </p:cNvPr>
              <p:cNvSpPr txBox="1"/>
              <p:nvPr/>
            </p:nvSpPr>
            <p:spPr>
              <a:xfrm>
                <a:off x="8201369" y="2476963"/>
                <a:ext cx="94577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=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02847A6-FBAE-E845-A818-6A3C8C16AD60}"/>
                  </a:ext>
                </a:extLst>
              </p:cNvPr>
              <p:cNvSpPr txBox="1"/>
              <p:nvPr/>
            </p:nvSpPr>
            <p:spPr>
              <a:xfrm>
                <a:off x="7455415" y="2476963"/>
                <a:ext cx="59311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x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695A7F6-8F8D-DA49-A329-900AE6E10073}"/>
                  </a:ext>
                </a:extLst>
              </p:cNvPr>
              <p:cNvSpPr txBox="1"/>
              <p:nvPr/>
            </p:nvSpPr>
            <p:spPr>
              <a:xfrm>
                <a:off x="7079215" y="2476962"/>
                <a:ext cx="72136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A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6ED54F-F184-EB48-9105-6D12762B812C}"/>
                  </a:ext>
                </a:extLst>
              </p:cNvPr>
              <p:cNvSpPr txBox="1"/>
              <p:nvPr/>
            </p:nvSpPr>
            <p:spPr>
              <a:xfrm>
                <a:off x="7816593" y="2476962"/>
                <a:ext cx="73738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B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1D857BE-F028-A147-B077-8D821C970E20}"/>
                  </a:ext>
                </a:extLst>
              </p:cNvPr>
              <p:cNvSpPr txBox="1"/>
              <p:nvPr/>
            </p:nvSpPr>
            <p:spPr>
              <a:xfrm>
                <a:off x="8607192" y="2476961"/>
                <a:ext cx="70532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C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3DD5072-18B9-E744-9FF2-7FFFB5DDC8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9088" y="2464261"/>
                <a:ext cx="550197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B2B576E-7ACD-C94B-B0D6-E86C43587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2738" y="2644552"/>
                <a:ext cx="550197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09F4D71-D78C-A94A-A44F-6DEE6B7EFC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4428" y="2290881"/>
                <a:ext cx="0" cy="541277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5C880D4-0252-4742-A7DC-1EC6865006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1278" y="2290881"/>
                <a:ext cx="0" cy="541277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5DCE3FB-D2B4-EF4A-8C5A-AE937B65F0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5688" y="2464260"/>
                <a:ext cx="550197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C29A0BD-7169-DE48-B13F-069D30843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9338" y="2644551"/>
                <a:ext cx="550197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85FBE65-F850-A549-AFDF-A6C634BC4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1028" y="2290880"/>
                <a:ext cx="0" cy="541277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F4277D7-9373-0F4B-BB00-5138FBB7DE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7878" y="2290880"/>
                <a:ext cx="0" cy="541277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A16361F-3180-0B4A-AD28-05EACF3C13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0193" y="2464260"/>
                <a:ext cx="550197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F9EB2B4-F064-604A-96E8-55A6A88269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3843" y="2644551"/>
                <a:ext cx="550197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69DD9C7-C689-4544-AA83-9A77C3A806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5533" y="2290880"/>
                <a:ext cx="0" cy="541277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99EB4D1-A2FC-2F44-ADFD-F9C7A3FF03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2383" y="2290880"/>
                <a:ext cx="0" cy="541277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7DF205D-1983-D940-B8EA-AD0285DEF7DB}"/>
                </a:ext>
              </a:extLst>
            </p:cNvPr>
            <p:cNvSpPr txBox="1"/>
            <p:nvPr/>
          </p:nvSpPr>
          <p:spPr>
            <a:xfrm>
              <a:off x="6557050" y="3124108"/>
              <a:ext cx="32380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[3,4,5]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482D2365-B823-7C41-898B-3781B9DA1260}"/>
              </a:ext>
            </a:extLst>
          </p:cNvPr>
          <p:cNvGrpSpPr/>
          <p:nvPr/>
        </p:nvGrpSpPr>
        <p:grpSpPr>
          <a:xfrm>
            <a:off x="6648845" y="3868032"/>
            <a:ext cx="1931811" cy="553221"/>
            <a:chOff x="6648845" y="4318882"/>
            <a:chExt cx="1931811" cy="55322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D4920C-5AAC-2A46-91C6-311F6CBC5ECB}"/>
                </a:ext>
              </a:extLst>
            </p:cNvPr>
            <p:cNvSpPr txBox="1"/>
            <p:nvPr/>
          </p:nvSpPr>
          <p:spPr>
            <a:xfrm>
              <a:off x="6934548" y="4318882"/>
              <a:ext cx="479298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Intel MKL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2A914B0-B58A-4941-938F-B74EC18C8A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49245" y="4512103"/>
              <a:ext cx="1631411" cy="360000"/>
              <a:chOff x="6905633" y="3679448"/>
              <a:chExt cx="1959175" cy="43232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65A1E24-489C-5447-A51A-5EF176C50D63}"/>
                  </a:ext>
                </a:extLst>
              </p:cNvPr>
              <p:cNvSpPr/>
              <p:nvPr/>
            </p:nvSpPr>
            <p:spPr>
              <a:xfrm>
                <a:off x="6905633" y="3679448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7764F7B-762D-3E44-AAB3-1B4609AD8297}"/>
                  </a:ext>
                </a:extLst>
              </p:cNvPr>
              <p:cNvSpPr/>
              <p:nvPr/>
            </p:nvSpPr>
            <p:spPr>
              <a:xfrm>
                <a:off x="7645208" y="3679775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6135282-FE98-0F47-800D-7CCD146E8CF7}"/>
                  </a:ext>
                </a:extLst>
              </p:cNvPr>
              <p:cNvSpPr/>
              <p:nvPr/>
            </p:nvSpPr>
            <p:spPr>
              <a:xfrm>
                <a:off x="8432808" y="3679448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C3D9877-5D54-B34A-827F-5298554E25C0}"/>
                  </a:ext>
                </a:extLst>
              </p:cNvPr>
              <p:cNvSpPr txBox="1"/>
              <p:nvPr/>
            </p:nvSpPr>
            <p:spPr>
              <a:xfrm>
                <a:off x="8207719" y="3810809"/>
                <a:ext cx="94577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=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A21BBEB-53F9-E541-813C-C7FB5E4AE918}"/>
                  </a:ext>
                </a:extLst>
              </p:cNvPr>
              <p:cNvSpPr txBox="1"/>
              <p:nvPr/>
            </p:nvSpPr>
            <p:spPr>
              <a:xfrm>
                <a:off x="7461765" y="3810809"/>
                <a:ext cx="59311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x</a:t>
                </a:r>
              </a:p>
            </p:txBody>
          </p:sp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0C9936DE-9E4D-A040-8459-0A90DB541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501035" y="3744113"/>
                <a:ext cx="294267" cy="294267"/>
              </a:xfrm>
              <a:prstGeom prst="rect">
                <a:avLst/>
              </a:prstGeom>
            </p:spPr>
          </p:pic>
          <p:pic>
            <p:nvPicPr>
              <p:cNvPr id="118" name="Graphic 117">
                <a:extLst>
                  <a:ext uri="{FF2B5EF4-FFF2-40B4-BE49-F238E27FC236}">
                    <a16:creationId xmlns:a16="http://schemas.microsoft.com/office/drawing/2014/main" id="{E5127A2D-DD74-5842-9DA1-A6800FD0A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970031" y="3731426"/>
                <a:ext cx="301751" cy="301751"/>
              </a:xfrm>
              <a:prstGeom prst="rect">
                <a:avLst/>
              </a:prstGeom>
            </p:spPr>
          </p:pic>
          <p:pic>
            <p:nvPicPr>
              <p:cNvPr id="119" name="Graphic 118">
                <a:extLst>
                  <a:ext uri="{FF2B5EF4-FFF2-40B4-BE49-F238E27FC236}">
                    <a16:creationId xmlns:a16="http://schemas.microsoft.com/office/drawing/2014/main" id="{9FBC1818-3264-E845-A1B5-CA2F4A046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705464" y="3739618"/>
                <a:ext cx="301751" cy="301751"/>
              </a:xfrm>
              <a:prstGeom prst="rect">
                <a:avLst/>
              </a:prstGeom>
            </p:spPr>
          </p:pic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DD96A67-9518-FE4D-945E-08D3B50D8163}"/>
                </a:ext>
              </a:extLst>
            </p:cNvPr>
            <p:cNvSpPr txBox="1"/>
            <p:nvPr/>
          </p:nvSpPr>
          <p:spPr>
            <a:xfrm>
              <a:off x="6648845" y="4318882"/>
              <a:ext cx="141064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[6]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4EBBE7B0-1C32-BD4E-ABC4-4B99C7001D9E}"/>
              </a:ext>
            </a:extLst>
          </p:cNvPr>
          <p:cNvSpPr txBox="1"/>
          <p:nvPr/>
        </p:nvSpPr>
        <p:spPr>
          <a:xfrm>
            <a:off x="655969" y="4800241"/>
            <a:ext cx="8062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* A. Ilic,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and L. Sousa, “Cache-aware Roofline Model: Upgrading the Loft”, IEEE Computer Architecture Letters (2014)</a:t>
            </a:r>
          </a:p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* A. Ilic,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and L. Sousa, “Beyond the Roofline: Cache-Aware Power and Energy-Efficiency Modeling for Multi-Cores”, IEEE Trans. on Computers (2017)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1E6E4A47-9EE7-244F-9C7E-FAE3FBB360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38" y="1279769"/>
            <a:ext cx="3893192" cy="2880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B0DB6745-CFB2-3C4F-AC41-3C9AB871BACF}"/>
              </a:ext>
            </a:extLst>
          </p:cNvPr>
          <p:cNvSpPr/>
          <p:nvPr/>
        </p:nvSpPr>
        <p:spPr>
          <a:xfrm>
            <a:off x="3478193" y="2985883"/>
            <a:ext cx="1641032" cy="470623"/>
          </a:xfrm>
          <a:prstGeom prst="rect">
            <a:avLst/>
          </a:prstGeom>
          <a:solidFill>
            <a:schemeClr val="bg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7D0484D-64F2-394B-868B-E5A0BB8D50AF}"/>
              </a:ext>
            </a:extLst>
          </p:cNvPr>
          <p:cNvSpPr/>
          <p:nvPr/>
        </p:nvSpPr>
        <p:spPr>
          <a:xfrm>
            <a:off x="1842147" y="3689145"/>
            <a:ext cx="3326530" cy="470623"/>
          </a:xfrm>
          <a:prstGeom prst="rect">
            <a:avLst/>
          </a:prstGeom>
          <a:solidFill>
            <a:schemeClr val="bg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4B00F7D-B2B5-764B-813B-C5774A58B56F}"/>
              </a:ext>
            </a:extLst>
          </p:cNvPr>
          <p:cNvSpPr/>
          <p:nvPr/>
        </p:nvSpPr>
        <p:spPr>
          <a:xfrm>
            <a:off x="1227938" y="1192434"/>
            <a:ext cx="599366" cy="2754467"/>
          </a:xfrm>
          <a:prstGeom prst="rect">
            <a:avLst/>
          </a:prstGeom>
          <a:solidFill>
            <a:schemeClr val="bg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24BCED8-CA9B-F64F-959C-0A74523E280A}"/>
              </a:ext>
            </a:extLst>
          </p:cNvPr>
          <p:cNvCxnSpPr>
            <a:cxnSpLocks/>
          </p:cNvCxnSpPr>
          <p:nvPr/>
        </p:nvCxnSpPr>
        <p:spPr>
          <a:xfrm>
            <a:off x="2699231" y="1647315"/>
            <a:ext cx="0" cy="1791400"/>
          </a:xfrm>
          <a:prstGeom prst="line">
            <a:avLst/>
          </a:prstGeom>
          <a:noFill/>
          <a:ln w="50800" cap="flat">
            <a:solidFill>
              <a:srgbClr val="00597D"/>
            </a:solidFill>
            <a:prstDash val="solid"/>
            <a:round/>
            <a:headEnd type="triangle" w="lg" len="lg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34CA398-1C09-1D42-BEE1-79F3F60873CA}"/>
              </a:ext>
            </a:extLst>
          </p:cNvPr>
          <p:cNvSpPr/>
          <p:nvPr/>
        </p:nvSpPr>
        <p:spPr>
          <a:xfrm>
            <a:off x="2622287" y="3851946"/>
            <a:ext cx="184345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1200" b="1" dirty="0">
                <a:solidFill>
                  <a:schemeClr val="tx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Arithmetic Intensity (flops/byte)</a:t>
            </a:r>
            <a:endParaRPr lang="en-US" sz="1200" b="1" baseline="30000" dirty="0">
              <a:solidFill>
                <a:schemeClr val="tx1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67DF025-99CC-0F4A-8AA5-590995C64B80}"/>
              </a:ext>
            </a:extLst>
          </p:cNvPr>
          <p:cNvSpPr/>
          <p:nvPr/>
        </p:nvSpPr>
        <p:spPr>
          <a:xfrm rot="16200000">
            <a:off x="876457" y="2469694"/>
            <a:ext cx="1320874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1200" b="1" dirty="0">
                <a:solidFill>
                  <a:schemeClr val="tx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 (</a:t>
            </a:r>
            <a:r>
              <a:rPr lang="en-US" sz="1200" b="1" dirty="0" err="1">
                <a:solidFill>
                  <a:schemeClr val="tx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Gflops</a:t>
            </a:r>
            <a:r>
              <a:rPr lang="en-US" sz="1200" b="1" dirty="0">
                <a:solidFill>
                  <a:schemeClr val="tx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/s)</a:t>
            </a:r>
            <a:endParaRPr lang="en-US" sz="1200" b="1" baseline="30000" dirty="0">
              <a:solidFill>
                <a:schemeClr val="tx1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781533D-3952-454E-B33A-924EEA50144E}"/>
              </a:ext>
            </a:extLst>
          </p:cNvPr>
          <p:cNvSpPr/>
          <p:nvPr/>
        </p:nvSpPr>
        <p:spPr>
          <a:xfrm>
            <a:off x="2622287" y="3673717"/>
            <a:ext cx="153888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  <a:r>
              <a:rPr lang="en-US" sz="1000" b="1" baseline="30000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-2</a:t>
            </a: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endParaRPr lang="en-US" sz="10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A02EB3EE-3A34-E04F-8E58-152BD5A372B7}"/>
              </a:ext>
            </a:extLst>
          </p:cNvPr>
          <p:cNvSpPr/>
          <p:nvPr/>
        </p:nvSpPr>
        <p:spPr>
          <a:xfrm>
            <a:off x="3429707" y="3673717"/>
            <a:ext cx="133050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  <a:r>
              <a:rPr lang="en-US" sz="1000" b="1" baseline="30000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0</a:t>
            </a: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endParaRPr lang="en-US" sz="10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97DCC4B-4F45-F24F-87E8-D65ACEDEC20B}"/>
              </a:ext>
            </a:extLst>
          </p:cNvPr>
          <p:cNvSpPr/>
          <p:nvPr/>
        </p:nvSpPr>
        <p:spPr>
          <a:xfrm>
            <a:off x="4226574" y="3673717"/>
            <a:ext cx="133050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  <a:r>
              <a:rPr lang="en-US" sz="1000" b="1" baseline="30000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endParaRPr lang="en-US" sz="1000" b="1" baseline="30000" dirty="0">
              <a:solidFill>
                <a:srgbClr val="424242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DAE68E64-36C1-E745-9B6D-E543AFBD3AE8}"/>
              </a:ext>
            </a:extLst>
          </p:cNvPr>
          <p:cNvSpPr/>
          <p:nvPr/>
        </p:nvSpPr>
        <p:spPr>
          <a:xfrm>
            <a:off x="1719065" y="3179985"/>
            <a:ext cx="107402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  <a:r>
              <a:rPr lang="en-US" sz="1000" b="1" baseline="30000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3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00F6FCB-CDB8-0246-9E86-A5C8BCF24AD5}"/>
              </a:ext>
            </a:extLst>
          </p:cNvPr>
          <p:cNvSpPr/>
          <p:nvPr/>
        </p:nvSpPr>
        <p:spPr>
          <a:xfrm>
            <a:off x="1716500" y="2262926"/>
            <a:ext cx="107402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  <a:r>
              <a:rPr lang="en-US" sz="1000" b="1" baseline="30000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5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F9658E9C-8DFA-7947-BA07-C745AFEF509D}"/>
              </a:ext>
            </a:extLst>
          </p:cNvPr>
          <p:cNvSpPr/>
          <p:nvPr/>
        </p:nvSpPr>
        <p:spPr>
          <a:xfrm>
            <a:off x="1719065" y="1393937"/>
            <a:ext cx="107402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828800"/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  <a:r>
              <a:rPr lang="en-US" sz="1000" b="1" baseline="30000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42750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BB0D95-1FF3-C14E-A454-320BC1B01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41DA3-37B9-0E4F-8E5F-702A53F1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16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5B765E-CE7B-C144-9D73-21037CA27522}"/>
              </a:ext>
            </a:extLst>
          </p:cNvPr>
          <p:cNvSpPr/>
          <p:nvPr/>
        </p:nvSpPr>
        <p:spPr>
          <a:xfrm>
            <a:off x="6445250" y="0"/>
            <a:ext cx="26987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6D3396A-7C23-2847-A625-76124443577C}"/>
              </a:ext>
            </a:extLst>
          </p:cNvPr>
          <p:cNvSpPr txBox="1"/>
          <p:nvPr/>
        </p:nvSpPr>
        <p:spPr>
          <a:xfrm>
            <a:off x="6957256" y="346425"/>
            <a:ext cx="1612621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All codes AVX vectorized!*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2FCE82F-D040-8D46-93A3-C8C0CCC51E46}"/>
              </a:ext>
            </a:extLst>
          </p:cNvPr>
          <p:cNvGrpSpPr/>
          <p:nvPr/>
        </p:nvGrpSpPr>
        <p:grpSpPr>
          <a:xfrm>
            <a:off x="6648421" y="906662"/>
            <a:ext cx="2047828" cy="597446"/>
            <a:chOff x="6648421" y="906662"/>
            <a:chExt cx="2047828" cy="59744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20CB1EC-B3EE-E148-BA77-48A82823F98A}"/>
                </a:ext>
              </a:extLst>
            </p:cNvPr>
            <p:cNvSpPr txBox="1"/>
            <p:nvPr/>
          </p:nvSpPr>
          <p:spPr>
            <a:xfrm>
              <a:off x="6934548" y="911133"/>
              <a:ext cx="1761701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Basic implementation (row major) 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C9F1852-AF85-3146-807D-32200C9881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49245" y="1144108"/>
              <a:ext cx="1631411" cy="360000"/>
              <a:chOff x="6899283" y="576876"/>
              <a:chExt cx="1959175" cy="43232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4C06B6E-1750-C74E-A945-486924577C15}"/>
                  </a:ext>
                </a:extLst>
              </p:cNvPr>
              <p:cNvSpPr/>
              <p:nvPr/>
            </p:nvSpPr>
            <p:spPr>
              <a:xfrm>
                <a:off x="6899283" y="576876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784B779-7076-FF49-A551-E3469D556956}"/>
                  </a:ext>
                </a:extLst>
              </p:cNvPr>
              <p:cNvSpPr/>
              <p:nvPr/>
            </p:nvSpPr>
            <p:spPr>
              <a:xfrm>
                <a:off x="7638858" y="577203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4602DDE-2E21-7E43-A8A2-A6544A6CAF42}"/>
                  </a:ext>
                </a:extLst>
              </p:cNvPr>
              <p:cNvSpPr/>
              <p:nvPr/>
            </p:nvSpPr>
            <p:spPr>
              <a:xfrm>
                <a:off x="8426458" y="576876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A74EA2-6DE3-7D49-A460-F4897EBF8821}"/>
                  </a:ext>
                </a:extLst>
              </p:cNvPr>
              <p:cNvSpPr txBox="1"/>
              <p:nvPr/>
            </p:nvSpPr>
            <p:spPr>
              <a:xfrm>
                <a:off x="8201369" y="708237"/>
                <a:ext cx="94577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=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9FCC6A-4F35-2E44-9E42-F99DA0147C66}"/>
                  </a:ext>
                </a:extLst>
              </p:cNvPr>
              <p:cNvSpPr txBox="1"/>
              <p:nvPr/>
            </p:nvSpPr>
            <p:spPr>
              <a:xfrm>
                <a:off x="7455415" y="708237"/>
                <a:ext cx="59311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x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D40048-BFB5-E041-A1BB-8F785B0CF44A}"/>
                  </a:ext>
                </a:extLst>
              </p:cNvPr>
              <p:cNvSpPr txBox="1"/>
              <p:nvPr/>
            </p:nvSpPr>
            <p:spPr>
              <a:xfrm>
                <a:off x="7079215" y="708236"/>
                <a:ext cx="72136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A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6C1EBA-34DC-EB41-BA72-915F081B4E28}"/>
                  </a:ext>
                </a:extLst>
              </p:cNvPr>
              <p:cNvSpPr txBox="1"/>
              <p:nvPr/>
            </p:nvSpPr>
            <p:spPr>
              <a:xfrm>
                <a:off x="7816593" y="708236"/>
                <a:ext cx="73738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B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C04907-1893-8144-AA0B-11CADF283DE5}"/>
                  </a:ext>
                </a:extLst>
              </p:cNvPr>
              <p:cNvSpPr txBox="1"/>
              <p:nvPr/>
            </p:nvSpPr>
            <p:spPr>
              <a:xfrm>
                <a:off x="8607192" y="708235"/>
                <a:ext cx="70532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C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9BAD23F-1B8D-304E-9A50-D1D6645D15CA}"/>
                  </a:ext>
                </a:extLst>
              </p:cNvPr>
              <p:cNvCxnSpPr/>
              <p:nvPr/>
            </p:nvCxnSpPr>
            <p:spPr>
              <a:xfrm>
                <a:off x="7719771" y="640249"/>
                <a:ext cx="0" cy="28800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C4F3611-9AEA-7747-826A-413CF9FEFE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2287" y="640249"/>
                <a:ext cx="288000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1C1C60B-3851-274C-A009-5C35A057AA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1283" y="640249"/>
                <a:ext cx="288000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43A6E56-B7A7-D24E-A545-0A2D09AEA93B}"/>
                </a:ext>
              </a:extLst>
            </p:cNvPr>
            <p:cNvSpPr txBox="1"/>
            <p:nvPr/>
          </p:nvSpPr>
          <p:spPr>
            <a:xfrm>
              <a:off x="6648421" y="906662"/>
              <a:ext cx="141064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[1]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2390F91B-67B4-F44B-87E4-A0B93EE830CD}"/>
              </a:ext>
            </a:extLst>
          </p:cNvPr>
          <p:cNvGrpSpPr/>
          <p:nvPr/>
        </p:nvGrpSpPr>
        <p:grpSpPr>
          <a:xfrm>
            <a:off x="6557050" y="2840976"/>
            <a:ext cx="2035788" cy="658221"/>
            <a:chOff x="6557050" y="3124108"/>
            <a:chExt cx="2035788" cy="65822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63DC015-2667-384D-8EA9-F9F1BBF180FA}"/>
                </a:ext>
              </a:extLst>
            </p:cNvPr>
            <p:cNvSpPr txBox="1"/>
            <p:nvPr/>
          </p:nvSpPr>
          <p:spPr>
            <a:xfrm>
              <a:off x="6934548" y="3124108"/>
              <a:ext cx="132408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Cache blocking: L3, L2, L1</a:t>
              </a: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347FB2C-70A5-734A-8A20-AF4719651A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85006" y="3339529"/>
              <a:ext cx="1707832" cy="442800"/>
              <a:chOff x="6832738" y="2290880"/>
              <a:chExt cx="2087652" cy="54127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443B6ED-D8FC-C646-B228-186F26CFEE9C}"/>
                  </a:ext>
                </a:extLst>
              </p:cNvPr>
              <p:cNvSpPr/>
              <p:nvPr/>
            </p:nvSpPr>
            <p:spPr>
              <a:xfrm>
                <a:off x="6899283" y="2345602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2221C2F-3BE8-0C49-BB51-87595314B6AB}"/>
                  </a:ext>
                </a:extLst>
              </p:cNvPr>
              <p:cNvSpPr/>
              <p:nvPr/>
            </p:nvSpPr>
            <p:spPr>
              <a:xfrm>
                <a:off x="7638858" y="2345929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EA12E47-8014-AE44-B396-674D83CE0341}"/>
                  </a:ext>
                </a:extLst>
              </p:cNvPr>
              <p:cNvSpPr/>
              <p:nvPr/>
            </p:nvSpPr>
            <p:spPr>
              <a:xfrm>
                <a:off x="8426458" y="2345602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61E8633-66F2-4544-A862-C3E3B99D1AE6}"/>
                  </a:ext>
                </a:extLst>
              </p:cNvPr>
              <p:cNvSpPr txBox="1"/>
              <p:nvPr/>
            </p:nvSpPr>
            <p:spPr>
              <a:xfrm>
                <a:off x="8201369" y="2476963"/>
                <a:ext cx="94577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=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02847A6-FBAE-E845-A818-6A3C8C16AD60}"/>
                  </a:ext>
                </a:extLst>
              </p:cNvPr>
              <p:cNvSpPr txBox="1"/>
              <p:nvPr/>
            </p:nvSpPr>
            <p:spPr>
              <a:xfrm>
                <a:off x="7455415" y="2476963"/>
                <a:ext cx="59311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x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695A7F6-8F8D-DA49-A329-900AE6E10073}"/>
                  </a:ext>
                </a:extLst>
              </p:cNvPr>
              <p:cNvSpPr txBox="1"/>
              <p:nvPr/>
            </p:nvSpPr>
            <p:spPr>
              <a:xfrm>
                <a:off x="7079215" y="2476962"/>
                <a:ext cx="72136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A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6ED54F-F184-EB48-9105-6D12762B812C}"/>
                  </a:ext>
                </a:extLst>
              </p:cNvPr>
              <p:cNvSpPr txBox="1"/>
              <p:nvPr/>
            </p:nvSpPr>
            <p:spPr>
              <a:xfrm>
                <a:off x="7816593" y="2476962"/>
                <a:ext cx="73738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B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1D857BE-F028-A147-B077-8D821C970E20}"/>
                  </a:ext>
                </a:extLst>
              </p:cNvPr>
              <p:cNvSpPr txBox="1"/>
              <p:nvPr/>
            </p:nvSpPr>
            <p:spPr>
              <a:xfrm>
                <a:off x="8607192" y="2476961"/>
                <a:ext cx="70532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C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3DD5072-18B9-E744-9FF2-7FFFB5DDC8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9088" y="2464261"/>
                <a:ext cx="550197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B2B576E-7ACD-C94B-B0D6-E86C43587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2738" y="2644552"/>
                <a:ext cx="550197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09F4D71-D78C-A94A-A44F-6DEE6B7EFC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4428" y="2290881"/>
                <a:ext cx="0" cy="541277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5C880D4-0252-4742-A7DC-1EC6865006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1278" y="2290881"/>
                <a:ext cx="0" cy="541277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5DCE3FB-D2B4-EF4A-8C5A-AE937B65F0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5688" y="2464260"/>
                <a:ext cx="550197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C29A0BD-7169-DE48-B13F-069D30843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9338" y="2644551"/>
                <a:ext cx="550197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85FBE65-F850-A549-AFDF-A6C634BC4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1028" y="2290880"/>
                <a:ext cx="0" cy="541277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F4277D7-9373-0F4B-BB00-5138FBB7DE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7878" y="2290880"/>
                <a:ext cx="0" cy="541277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A16361F-3180-0B4A-AD28-05EACF3C13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0193" y="2464260"/>
                <a:ext cx="550197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F9EB2B4-F064-604A-96E8-55A6A88269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3843" y="2644551"/>
                <a:ext cx="550197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69DD9C7-C689-4544-AA83-9A77C3A806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5533" y="2290880"/>
                <a:ext cx="0" cy="541277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99EB4D1-A2FC-2F44-ADFD-F9C7A3FF03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2383" y="2290880"/>
                <a:ext cx="0" cy="541277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7DF205D-1983-D940-B8EA-AD0285DEF7DB}"/>
                </a:ext>
              </a:extLst>
            </p:cNvPr>
            <p:cNvSpPr txBox="1"/>
            <p:nvPr/>
          </p:nvSpPr>
          <p:spPr>
            <a:xfrm>
              <a:off x="6557050" y="3124108"/>
              <a:ext cx="32380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[3,4,5]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482D2365-B823-7C41-898B-3781B9DA1260}"/>
              </a:ext>
            </a:extLst>
          </p:cNvPr>
          <p:cNvGrpSpPr/>
          <p:nvPr/>
        </p:nvGrpSpPr>
        <p:grpSpPr>
          <a:xfrm>
            <a:off x="6648845" y="3868032"/>
            <a:ext cx="1931811" cy="553221"/>
            <a:chOff x="6648845" y="4318882"/>
            <a:chExt cx="1931811" cy="55322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D4920C-5AAC-2A46-91C6-311F6CBC5ECB}"/>
                </a:ext>
              </a:extLst>
            </p:cNvPr>
            <p:cNvSpPr txBox="1"/>
            <p:nvPr/>
          </p:nvSpPr>
          <p:spPr>
            <a:xfrm>
              <a:off x="6934548" y="4318882"/>
              <a:ext cx="479298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Intel MKL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2A914B0-B58A-4941-938F-B74EC18C8A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49245" y="4512103"/>
              <a:ext cx="1631411" cy="360000"/>
              <a:chOff x="6905633" y="3679448"/>
              <a:chExt cx="1959175" cy="43232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65A1E24-489C-5447-A51A-5EF176C50D63}"/>
                  </a:ext>
                </a:extLst>
              </p:cNvPr>
              <p:cNvSpPr/>
              <p:nvPr/>
            </p:nvSpPr>
            <p:spPr>
              <a:xfrm>
                <a:off x="6905633" y="3679448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7764F7B-762D-3E44-AAB3-1B4609AD8297}"/>
                  </a:ext>
                </a:extLst>
              </p:cNvPr>
              <p:cNvSpPr/>
              <p:nvPr/>
            </p:nvSpPr>
            <p:spPr>
              <a:xfrm>
                <a:off x="7645208" y="3679775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6135282-FE98-0F47-800D-7CCD146E8CF7}"/>
                  </a:ext>
                </a:extLst>
              </p:cNvPr>
              <p:cNvSpPr/>
              <p:nvPr/>
            </p:nvSpPr>
            <p:spPr>
              <a:xfrm>
                <a:off x="8432808" y="3679448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C3D9877-5D54-B34A-827F-5298554E25C0}"/>
                  </a:ext>
                </a:extLst>
              </p:cNvPr>
              <p:cNvSpPr txBox="1"/>
              <p:nvPr/>
            </p:nvSpPr>
            <p:spPr>
              <a:xfrm>
                <a:off x="8207719" y="3810809"/>
                <a:ext cx="94577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=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A21BBEB-53F9-E541-813C-C7FB5E4AE918}"/>
                  </a:ext>
                </a:extLst>
              </p:cNvPr>
              <p:cNvSpPr txBox="1"/>
              <p:nvPr/>
            </p:nvSpPr>
            <p:spPr>
              <a:xfrm>
                <a:off x="7461765" y="3810809"/>
                <a:ext cx="59311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x</a:t>
                </a:r>
              </a:p>
            </p:txBody>
          </p:sp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0C9936DE-9E4D-A040-8459-0A90DB541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501035" y="3744113"/>
                <a:ext cx="294267" cy="294267"/>
              </a:xfrm>
              <a:prstGeom prst="rect">
                <a:avLst/>
              </a:prstGeom>
            </p:spPr>
          </p:pic>
          <p:pic>
            <p:nvPicPr>
              <p:cNvPr id="118" name="Graphic 117">
                <a:extLst>
                  <a:ext uri="{FF2B5EF4-FFF2-40B4-BE49-F238E27FC236}">
                    <a16:creationId xmlns:a16="http://schemas.microsoft.com/office/drawing/2014/main" id="{E5127A2D-DD74-5842-9DA1-A6800FD0A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970031" y="3731426"/>
                <a:ext cx="301751" cy="301751"/>
              </a:xfrm>
              <a:prstGeom prst="rect">
                <a:avLst/>
              </a:prstGeom>
            </p:spPr>
          </p:pic>
          <p:pic>
            <p:nvPicPr>
              <p:cNvPr id="119" name="Graphic 118">
                <a:extLst>
                  <a:ext uri="{FF2B5EF4-FFF2-40B4-BE49-F238E27FC236}">
                    <a16:creationId xmlns:a16="http://schemas.microsoft.com/office/drawing/2014/main" id="{9FBC1818-3264-E845-A1B5-CA2F4A046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705464" y="3739618"/>
                <a:ext cx="301751" cy="301751"/>
              </a:xfrm>
              <a:prstGeom prst="rect">
                <a:avLst/>
              </a:prstGeom>
            </p:spPr>
          </p:pic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DD96A67-9518-FE4D-945E-08D3B50D8163}"/>
                </a:ext>
              </a:extLst>
            </p:cNvPr>
            <p:cNvSpPr txBox="1"/>
            <p:nvPr/>
          </p:nvSpPr>
          <p:spPr>
            <a:xfrm>
              <a:off x="6648845" y="4318882"/>
              <a:ext cx="141064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[6]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4EBBE7B0-1C32-BD4E-ABC4-4B99C7001D9E}"/>
              </a:ext>
            </a:extLst>
          </p:cNvPr>
          <p:cNvSpPr txBox="1"/>
          <p:nvPr/>
        </p:nvSpPr>
        <p:spPr>
          <a:xfrm>
            <a:off x="655969" y="4800241"/>
            <a:ext cx="8062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* A. Ilic,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and L. Sousa, “Cache-aware Roofline Model: Upgrading the Loft”, IEEE Computer Architecture Letters (2014)</a:t>
            </a:r>
          </a:p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* A. Ilic,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and L. Sousa, “Beyond the Roofline: Cache-Aware Power and Energy-Efficiency Modeling for Multi-Cores”, IEEE Trans. on Computers (2017)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0D52A7-797C-0F43-B594-0346E1582634}"/>
              </a:ext>
            </a:extLst>
          </p:cNvPr>
          <p:cNvGrpSpPr>
            <a:grpSpLocks noChangeAspect="1"/>
          </p:cNvGrpSpPr>
          <p:nvPr/>
        </p:nvGrpSpPr>
        <p:grpSpPr>
          <a:xfrm>
            <a:off x="1210392" y="1127053"/>
            <a:ext cx="1946596" cy="1440000"/>
            <a:chOff x="1049590" y="892362"/>
            <a:chExt cx="2433245" cy="180000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AE5F3412-3CC8-4040-94EC-5618A6067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590" y="892362"/>
              <a:ext cx="2433245" cy="1800000"/>
            </a:xfrm>
            <a:prstGeom prst="rect">
              <a:avLst/>
            </a:prstGeom>
          </p:spPr>
        </p:pic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289A771C-A0A9-5D40-8AB9-A3D543172329}"/>
                </a:ext>
              </a:extLst>
            </p:cNvPr>
            <p:cNvCxnSpPr/>
            <p:nvPr/>
          </p:nvCxnSpPr>
          <p:spPr bwMode="auto">
            <a:xfrm flipV="1">
              <a:off x="1936385" y="1108186"/>
              <a:ext cx="0" cy="115212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408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2587F91-D283-1D49-B7A1-2F212F4BBACB}"/>
              </a:ext>
            </a:extLst>
          </p:cNvPr>
          <p:cNvGrpSpPr>
            <a:grpSpLocks noChangeAspect="1"/>
          </p:cNvGrpSpPr>
          <p:nvPr/>
        </p:nvGrpSpPr>
        <p:grpSpPr>
          <a:xfrm>
            <a:off x="3887006" y="1144108"/>
            <a:ext cx="1828812" cy="1440000"/>
            <a:chOff x="3867748" y="901607"/>
            <a:chExt cx="2286015" cy="1800000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21EF9DE-73D5-F940-A389-EFB5F48AA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748" y="901607"/>
              <a:ext cx="2286015" cy="1800000"/>
            </a:xfrm>
            <a:prstGeom prst="rect">
              <a:avLst/>
            </a:prstGeom>
          </p:spPr>
        </p:pic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BF1DA250-4677-F847-9630-328D91A2A31D}"/>
                </a:ext>
              </a:extLst>
            </p:cNvPr>
            <p:cNvCxnSpPr/>
            <p:nvPr/>
          </p:nvCxnSpPr>
          <p:spPr bwMode="auto">
            <a:xfrm flipV="1">
              <a:off x="4659836" y="1189439"/>
              <a:ext cx="0" cy="115212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804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FD63AD-CBA2-CA4E-920E-D5F030F08FD4}"/>
              </a:ext>
            </a:extLst>
          </p:cNvPr>
          <p:cNvGrpSpPr>
            <a:grpSpLocks noChangeAspect="1"/>
          </p:cNvGrpSpPr>
          <p:nvPr/>
        </p:nvGrpSpPr>
        <p:grpSpPr>
          <a:xfrm>
            <a:off x="2052115" y="2883186"/>
            <a:ext cx="2667229" cy="1440000"/>
            <a:chOff x="2052114" y="2883186"/>
            <a:chExt cx="3334036" cy="1800000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C1EAF88-7FDD-464D-B507-9759093C5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114" y="2883186"/>
              <a:ext cx="3334036" cy="1800000"/>
            </a:xfrm>
            <a:prstGeom prst="rect">
              <a:avLst/>
            </a:prstGeom>
          </p:spPr>
        </p:pic>
        <p:cxnSp>
          <p:nvCxnSpPr>
            <p:cNvPr id="92" name="Curved Connector 91">
              <a:extLst>
                <a:ext uri="{FF2B5EF4-FFF2-40B4-BE49-F238E27FC236}">
                  <a16:creationId xmlns:a16="http://schemas.microsoft.com/office/drawing/2014/main" id="{41006336-5DA6-284C-8373-0B7BF4E7CD3F}"/>
                </a:ext>
              </a:extLst>
            </p:cNvPr>
            <p:cNvCxnSpPr/>
            <p:nvPr/>
          </p:nvCxnSpPr>
          <p:spPr bwMode="auto">
            <a:xfrm rot="16200000" flipV="1">
              <a:off x="3568898" y="3863664"/>
              <a:ext cx="504055" cy="270895"/>
            </a:xfrm>
            <a:prstGeom prst="curvedConnector3">
              <a:avLst>
                <a:gd name="adj1" fmla="val 229479"/>
              </a:avLst>
            </a:prstGeom>
            <a:solidFill>
              <a:schemeClr val="accent1"/>
            </a:solidFill>
            <a:ln w="50800" cap="flat" cmpd="sng" algn="ctr">
              <a:solidFill>
                <a:srgbClr val="80004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359458F-208A-7B49-B5B8-A5C35996B77F}"/>
              </a:ext>
            </a:extLst>
          </p:cNvPr>
          <p:cNvSpPr txBox="1"/>
          <p:nvPr/>
        </p:nvSpPr>
        <p:spPr>
          <a:xfrm>
            <a:off x="2378749" y="1955152"/>
            <a:ext cx="761518" cy="29238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50" b="1" dirty="0">
                <a:solidFill>
                  <a:srgbClr val="41414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 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50" b="1" dirty="0">
                <a:solidFill>
                  <a:srgbClr val="41414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CARM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A982764-515C-4E13-8D1E-2EE85EB0D430}"/>
              </a:ext>
            </a:extLst>
          </p:cNvPr>
          <p:cNvGrpSpPr/>
          <p:nvPr/>
        </p:nvGrpSpPr>
        <p:grpSpPr>
          <a:xfrm>
            <a:off x="6648421" y="1872944"/>
            <a:ext cx="2466211" cy="599196"/>
            <a:chOff x="6648421" y="2014510"/>
            <a:chExt cx="2466211" cy="599196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951ADBE-E3B1-486B-8358-6FAE59D8938C}"/>
                </a:ext>
              </a:extLst>
            </p:cNvPr>
            <p:cNvSpPr txBox="1"/>
            <p:nvPr/>
          </p:nvSpPr>
          <p:spPr>
            <a:xfrm>
              <a:off x="6934548" y="2014510"/>
              <a:ext cx="2180084" cy="1384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9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Transposed B (improved mem. access) 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37F8A5B-4236-4003-8668-9CDA6E181C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49245" y="2253706"/>
              <a:ext cx="1631411" cy="360000"/>
              <a:chOff x="6905376" y="1421714"/>
              <a:chExt cx="1959175" cy="432327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FAF307D-D725-4AF9-9F7C-74CDE4DB3FDF}"/>
                  </a:ext>
                </a:extLst>
              </p:cNvPr>
              <p:cNvSpPr/>
              <p:nvPr/>
            </p:nvSpPr>
            <p:spPr>
              <a:xfrm>
                <a:off x="6905376" y="1421714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B6B24D5-A80A-403A-95BF-17CA76B13E05}"/>
                  </a:ext>
                </a:extLst>
              </p:cNvPr>
              <p:cNvSpPr/>
              <p:nvPr/>
            </p:nvSpPr>
            <p:spPr>
              <a:xfrm>
                <a:off x="7644951" y="1422041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4C41B75-C3CF-4993-8034-BF3C969C68A4}"/>
                  </a:ext>
                </a:extLst>
              </p:cNvPr>
              <p:cNvSpPr/>
              <p:nvPr/>
            </p:nvSpPr>
            <p:spPr>
              <a:xfrm>
                <a:off x="8432551" y="1421714"/>
                <a:ext cx="432000" cy="432000"/>
              </a:xfrm>
              <a:prstGeom prst="rect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4A40252-384A-4855-ACBD-D18084C1C8CA}"/>
                  </a:ext>
                </a:extLst>
              </p:cNvPr>
              <p:cNvSpPr txBox="1"/>
              <p:nvPr/>
            </p:nvSpPr>
            <p:spPr>
              <a:xfrm>
                <a:off x="8207462" y="1553075"/>
                <a:ext cx="94577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=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2FB1962-9601-4D0E-8F52-37D218731183}"/>
                  </a:ext>
                </a:extLst>
              </p:cNvPr>
              <p:cNvSpPr txBox="1"/>
              <p:nvPr/>
            </p:nvSpPr>
            <p:spPr>
              <a:xfrm>
                <a:off x="7461508" y="1553075"/>
                <a:ext cx="59311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x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6EF346C-ECB3-4C69-A843-9A5AF48DA022}"/>
                  </a:ext>
                </a:extLst>
              </p:cNvPr>
              <p:cNvSpPr txBox="1"/>
              <p:nvPr/>
            </p:nvSpPr>
            <p:spPr>
              <a:xfrm>
                <a:off x="7085308" y="1553074"/>
                <a:ext cx="72136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A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4C2151B-B79C-4D15-8245-2949B3557061}"/>
                  </a:ext>
                </a:extLst>
              </p:cNvPr>
              <p:cNvSpPr txBox="1"/>
              <p:nvPr/>
            </p:nvSpPr>
            <p:spPr>
              <a:xfrm>
                <a:off x="7822686" y="1553074"/>
                <a:ext cx="73738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B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F16A62DD-D245-4F3F-9DC8-8E5BE8CE22D8}"/>
                  </a:ext>
                </a:extLst>
              </p:cNvPr>
              <p:cNvSpPr txBox="1"/>
              <p:nvPr/>
            </p:nvSpPr>
            <p:spPr>
              <a:xfrm>
                <a:off x="8613285" y="1553073"/>
                <a:ext cx="70532" cy="169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>
                    <a:solidFill>
                      <a:schemeClr val="bg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C</a:t>
                </a: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968CD327-A8F2-4740-97E7-A7FEF84918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1035" y="1479364"/>
                <a:ext cx="288000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390E453-0800-47CF-A22E-0FF4BC50A7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0031" y="1479364"/>
                <a:ext cx="288000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D80BC6B7-A7E8-4B33-BE14-2E5F78E6B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05464" y="1479364"/>
                <a:ext cx="288000" cy="0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C05C680-99C1-4137-BC5C-8C7620CCB01D}"/>
                </a:ext>
              </a:extLst>
            </p:cNvPr>
            <p:cNvSpPr txBox="1"/>
            <p:nvPr/>
          </p:nvSpPr>
          <p:spPr>
            <a:xfrm>
              <a:off x="6648421" y="2014510"/>
              <a:ext cx="141064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[2]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3082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9DE8E5-5EDF-6147-B5D8-2DF5B8032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Cache-aware Roofline Model: Extensions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E6554-CBB7-3E45-B6F7-2E1D4271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17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D2BE2-3B49-3040-8E3E-6FA65F42E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36" y="1191935"/>
            <a:ext cx="6544927" cy="1440000"/>
          </a:xfrm>
          <a:prstGeom prst="rect">
            <a:avLst/>
          </a:prstGeom>
        </p:spPr>
      </p:pic>
      <p:pic>
        <p:nvPicPr>
          <p:cNvPr id="11" name="Imagem 17" descr="Recorte de Ecrã">
            <a:extLst>
              <a:ext uri="{FF2B5EF4-FFF2-40B4-BE49-F238E27FC236}">
                <a16:creationId xmlns:a16="http://schemas.microsoft.com/office/drawing/2014/main" id="{E8B7E3DE-00D8-E54E-83F9-E4CC32DB0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"/>
          <a:stretch/>
        </p:blipFill>
        <p:spPr>
          <a:xfrm>
            <a:off x="1444436" y="3075806"/>
            <a:ext cx="2848574" cy="144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69F0CD-5CCB-DD45-BAAE-C64A0FF1D295}"/>
              </a:ext>
            </a:extLst>
          </p:cNvPr>
          <p:cNvGrpSpPr>
            <a:grpSpLocks noChangeAspect="1"/>
          </p:cNvGrpSpPr>
          <p:nvPr/>
        </p:nvGrpSpPr>
        <p:grpSpPr>
          <a:xfrm>
            <a:off x="5534587" y="3075806"/>
            <a:ext cx="2454776" cy="1440000"/>
            <a:chOff x="5436096" y="4158103"/>
            <a:chExt cx="2915047" cy="1710000"/>
          </a:xfrm>
        </p:grpSpPr>
        <p:pic>
          <p:nvPicPr>
            <p:cNvPr id="13" name="Imagem 17">
              <a:extLst>
                <a:ext uri="{FF2B5EF4-FFF2-40B4-BE49-F238E27FC236}">
                  <a16:creationId xmlns:a16="http://schemas.microsoft.com/office/drawing/2014/main" id="{FC2BCA93-1BB1-1F45-88A8-B0E56EC2B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4158103"/>
              <a:ext cx="1425000" cy="1710000"/>
            </a:xfrm>
            <a:prstGeom prst="rect">
              <a:avLst/>
            </a:prstGeom>
          </p:spPr>
        </p:pic>
        <p:pic>
          <p:nvPicPr>
            <p:cNvPr id="14" name="Imagem 17">
              <a:extLst>
                <a:ext uri="{FF2B5EF4-FFF2-40B4-BE49-F238E27FC236}">
                  <a16:creationId xmlns:a16="http://schemas.microsoft.com/office/drawing/2014/main" id="{2874911C-62C1-BC45-AC6C-23127B4F8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143" y="4158103"/>
              <a:ext cx="1425000" cy="17100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633D063-8B23-C148-BE9F-F7C93ADEB5E0}"/>
              </a:ext>
            </a:extLst>
          </p:cNvPr>
          <p:cNvSpPr txBox="1"/>
          <p:nvPr/>
        </p:nvSpPr>
        <p:spPr>
          <a:xfrm>
            <a:off x="3786355" y="909310"/>
            <a:ext cx="1861087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CARM-based DVFS analysis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F2F89-E800-5240-AD3F-36F6B0499976}"/>
              </a:ext>
            </a:extLst>
          </p:cNvPr>
          <p:cNvSpPr txBox="1"/>
          <p:nvPr/>
        </p:nvSpPr>
        <p:spPr>
          <a:xfrm>
            <a:off x="1644104" y="2793180"/>
            <a:ext cx="2600071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CARM: </a:t>
            </a:r>
            <a:r>
              <a:rPr lang="en-US" sz="14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Performance, Power, DVFS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9B9D43-8A04-434D-BD76-10B95284AED8}"/>
              </a:ext>
            </a:extLst>
          </p:cNvPr>
          <p:cNvSpPr txBox="1"/>
          <p:nvPr/>
        </p:nvSpPr>
        <p:spPr>
          <a:xfrm>
            <a:off x="5792955" y="2793180"/>
            <a:ext cx="2148024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NUMA CARM: </a:t>
            </a:r>
            <a:r>
              <a:rPr lang="en-US" sz="14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Multi-socket, KNL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F884CC-2A71-D648-9666-E170FFC2A5A7}"/>
              </a:ext>
            </a:extLst>
          </p:cNvPr>
          <p:cNvSpPr txBox="1"/>
          <p:nvPr/>
        </p:nvSpPr>
        <p:spPr>
          <a:xfrm>
            <a:off x="655969" y="4704991"/>
            <a:ext cx="8062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A. Ilic,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, L. Sousa, “Beyond the Roofline: Cache-Aware Power and Energy-Efficiency Modeling for Multi-Cores”, IEEE Trans. on Computers (2017)</a:t>
            </a:r>
          </a:p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A. Lopes,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, L. Sousa, A. Ilic, “Exploring GPU performance, power and energy-efficiency bounds with Cache-aware Roofline Modeling”, ISPASS (2017)</a:t>
            </a:r>
          </a:p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N.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Denoyelle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, B.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Goglin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, A. Ilic, E.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Jeannot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, L. Sousa, “Modeling Non-Uniform Memory Access on Large Compute Nodes with the Cache-Aware Roofline Model”, IEEE TPDS (2018)</a:t>
            </a:r>
          </a:p>
        </p:txBody>
      </p:sp>
    </p:spTree>
    <p:extLst>
      <p:ext uri="{BB962C8B-B14F-4D97-AF65-F5344CB8AC3E}">
        <p14:creationId xmlns:p14="http://schemas.microsoft.com/office/powerpoint/2010/main" val="4032383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BC22A5-7676-9448-B25C-CA699953B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Intel Advisor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F13C2-9D0B-6A41-9CE2-7035DBA2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9FEAB-8400-094D-858A-77D822ED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11DDB-3083-FA4D-BE5E-C9D2ECE5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18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F23FA2-2A70-4565-97D6-F7D822780FA2}"/>
              </a:ext>
            </a:extLst>
          </p:cNvPr>
          <p:cNvSpPr txBox="1"/>
          <p:nvPr/>
        </p:nvSpPr>
        <p:spPr>
          <a:xfrm>
            <a:off x="4249509" y="1026436"/>
            <a:ext cx="4400243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To run Advisor, unzip the Advisor compressed file</a:t>
            </a:r>
            <a:r>
              <a:rPr kumimoji="0" lang="en-US" sz="12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, navigate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to the appropriate folder </a:t>
            </a: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and run advisor-</a:t>
            </a:r>
            <a:r>
              <a:rPr lang="en-US" sz="1200" b="1" dirty="0" err="1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gui</a:t>
            </a: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EC5CA-74DA-4D8B-8B2C-0B11FD15454F}"/>
              </a:ext>
            </a:extLst>
          </p:cNvPr>
          <p:cNvSpPr txBox="1"/>
          <p:nvPr/>
        </p:nvSpPr>
        <p:spPr>
          <a:xfrm>
            <a:off x="733965" y="1850226"/>
            <a:ext cx="3271920" cy="150810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Download Intel Advisor beta and the traces: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  <a:hlinkClick r:id="rId2"/>
              </a:rPr>
              <a:t>https://bit.ly/3d1N1tY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(available for </a:t>
            </a:r>
            <a:r>
              <a:rPr lang="en-US" sz="14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Windows/MacOS/Linux)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Unzip the folders and you’re ready, no install required!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993224-3D01-494F-930A-E0B4E213C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066" y="1499783"/>
            <a:ext cx="4346418" cy="2461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752202-AE87-4CCF-86A6-EC377CD8C359}"/>
              </a:ext>
            </a:extLst>
          </p:cNvPr>
          <p:cNvSpPr txBox="1"/>
          <p:nvPr/>
        </p:nvSpPr>
        <p:spPr>
          <a:xfrm>
            <a:off x="643233" y="4875957"/>
            <a:ext cx="8278626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Disclaimer: </a:t>
            </a:r>
            <a:r>
              <a:rPr lang="en-US" sz="800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This is a pre-release version of Advisor with beta quality, it may differ from the official release version. Thanks to Zakhar A. </a:t>
            </a:r>
            <a:r>
              <a:rPr lang="en-US" sz="800" dirty="0" err="1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Matveev</a:t>
            </a:r>
            <a:r>
              <a:rPr lang="en-US" sz="800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and Intel Advisor team for providing it.</a:t>
            </a:r>
            <a:r>
              <a:rPr lang="en-US" sz="1000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endParaRPr kumimoji="0" lang="en-US" sz="100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024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72CA45-1D93-CE47-90DB-4CAAEFAE676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76356" y="2683019"/>
            <a:ext cx="7664395" cy="1314702"/>
          </a:xfrm>
        </p:spPr>
        <p:txBody>
          <a:bodyPr>
            <a:normAutofit/>
          </a:bodyPr>
          <a:lstStyle/>
          <a:p>
            <a:r>
              <a:rPr lang="en-US" sz="3000" dirty="0"/>
              <a:t>Epistasis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9DD3B-B34E-C047-96B8-46329CBF1FFC}"/>
              </a:ext>
            </a:extLst>
          </p:cNvPr>
          <p:cNvSpPr txBox="1"/>
          <p:nvPr/>
        </p:nvSpPr>
        <p:spPr>
          <a:xfrm>
            <a:off x="876356" y="4621032"/>
            <a:ext cx="8062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R.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Nobre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, A. Ilic, S. Santander-Jiménez, L. Sousa, “Exploring the Binary Precision Capabilities of Tensor Cores for Epistasis Detection”, IPDPS (2020)</a:t>
            </a:r>
          </a:p>
          <a:p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R. Campos, D. Marques, S. Santander-Jiménez, L. Sousa, A. Ilic, “Heterogeneous CPU+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iGPU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Processing for Efficient Epistasis Detection”,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EuroPar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(2020)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B7D692C-8AC0-4640-B4DC-12B97B738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356" y="1159708"/>
            <a:ext cx="900000" cy="90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3269D7C-895C-D840-B604-B062642B9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07474" y="1159708"/>
            <a:ext cx="900000" cy="900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1186B20-E42A-1847-B4C7-88FFD4AB7A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8592" y="1159708"/>
            <a:ext cx="900000" cy="900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185D493-BC56-0449-B2D3-7C0D707A52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9710" y="1159708"/>
            <a:ext cx="900000" cy="90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853D28-5EBF-CE46-80AC-F9236A804B4A}"/>
              </a:ext>
            </a:extLst>
          </p:cNvPr>
          <p:cNvSpPr/>
          <p:nvPr/>
        </p:nvSpPr>
        <p:spPr>
          <a:xfrm>
            <a:off x="995335" y="2059708"/>
            <a:ext cx="69410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</a:t>
            </a:r>
            <a:endParaRPr lang="en-US" sz="900" b="1" baseline="30000" dirty="0">
              <a:solidFill>
                <a:schemeClr val="accent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9485F9-F9B7-C54F-8EA9-9442D11E5464}"/>
              </a:ext>
            </a:extLst>
          </p:cNvPr>
          <p:cNvSpPr/>
          <p:nvPr/>
        </p:nvSpPr>
        <p:spPr>
          <a:xfrm>
            <a:off x="2391563" y="2089948"/>
            <a:ext cx="33182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POWER</a:t>
            </a:r>
            <a:endParaRPr lang="en-US" sz="900" b="1" baseline="30000" dirty="0">
              <a:solidFill>
                <a:srgbClr val="00B0F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F4A262-0EA7-CA4D-A3D3-E0DD2F4984BB}"/>
              </a:ext>
            </a:extLst>
          </p:cNvPr>
          <p:cNvSpPr/>
          <p:nvPr/>
        </p:nvSpPr>
        <p:spPr>
          <a:xfrm>
            <a:off x="3319717" y="2089948"/>
            <a:ext cx="93775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rgbClr val="00B0F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ENERGY-EFFICIENCY</a:t>
            </a:r>
            <a:endParaRPr lang="en-US" sz="900" b="1" baseline="30000" dirty="0">
              <a:solidFill>
                <a:srgbClr val="00B0F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D739F7-A4FB-634B-9C0C-9402C7F0DC12}"/>
              </a:ext>
            </a:extLst>
          </p:cNvPr>
          <p:cNvSpPr/>
          <p:nvPr/>
        </p:nvSpPr>
        <p:spPr>
          <a:xfrm>
            <a:off x="4725560" y="2089947"/>
            <a:ext cx="588303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CASE-STUDY</a:t>
            </a:r>
            <a:endParaRPr lang="en-US" sz="900" b="1" baseline="30000" dirty="0">
              <a:solidFill>
                <a:schemeClr val="accent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9239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A28CAC-944C-C349-9082-71394F8ED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8171B-FF22-1941-887C-FF862BCEB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3EA6D-554C-4042-9EB5-CBF99A78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20873-B98E-EA4F-A04D-C2970217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2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D316E0A-8CDB-A547-AA9F-1068B129CFD7}"/>
              </a:ext>
            </a:extLst>
          </p:cNvPr>
          <p:cNvSpPr/>
          <p:nvPr/>
        </p:nvSpPr>
        <p:spPr>
          <a:xfrm>
            <a:off x="3695603" y="1275260"/>
            <a:ext cx="432000" cy="1008000"/>
          </a:xfrm>
          <a:prstGeom prst="roundRect">
            <a:avLst/>
          </a:prstGeom>
          <a:solidFill>
            <a:schemeClr val="bg1"/>
          </a:solidFill>
          <a:ln w="25400" cap="flat">
            <a:solidFill>
              <a:srgbClr val="00597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AFFEB8D-C661-7A4F-BE87-0B1C54A3476B}"/>
              </a:ext>
            </a:extLst>
          </p:cNvPr>
          <p:cNvSpPr/>
          <p:nvPr/>
        </p:nvSpPr>
        <p:spPr>
          <a:xfrm>
            <a:off x="5535210" y="1280912"/>
            <a:ext cx="432000" cy="1008000"/>
          </a:xfrm>
          <a:prstGeom prst="roundRect">
            <a:avLst/>
          </a:prstGeom>
          <a:solidFill>
            <a:schemeClr val="bg1"/>
          </a:solidFill>
          <a:ln w="25400" cap="flat">
            <a:solidFill>
              <a:srgbClr val="00597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B93B0688-AE15-7345-B08D-5F733D797C20}"/>
              </a:ext>
            </a:extLst>
          </p:cNvPr>
          <p:cNvSpPr/>
          <p:nvPr/>
        </p:nvSpPr>
        <p:spPr>
          <a:xfrm>
            <a:off x="1016022" y="1268303"/>
            <a:ext cx="2505288" cy="1039040"/>
          </a:xfrm>
          <a:prstGeom prst="rightArrow">
            <a:avLst>
              <a:gd name="adj1" fmla="val 44413"/>
              <a:gd name="adj2" fmla="val 31142"/>
            </a:avLst>
          </a:prstGeom>
          <a:solidFill>
            <a:srgbClr val="A0C519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4F4BC51B-FB63-DB41-9B73-519E884A0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5824" y="1622866"/>
            <a:ext cx="324000" cy="324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70EF70F1-6A76-D144-8E6B-AAA12FC4C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8642" y="1604866"/>
            <a:ext cx="360000" cy="3600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508C8C22-0B94-A240-BBAE-677C9DBDD6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7460" y="1622866"/>
            <a:ext cx="324000" cy="3240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B8CB5E29-E72B-6D48-A5A0-1FD3B4FF93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45233" y="1622866"/>
            <a:ext cx="324000" cy="324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B3A1DB24-9871-E043-9252-F269E01B25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48051" y="1622866"/>
            <a:ext cx="324000" cy="324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85EC22E-4C4D-394B-9BB4-CB1C0153BDE6}"/>
              </a:ext>
            </a:extLst>
          </p:cNvPr>
          <p:cNvSpPr txBox="1"/>
          <p:nvPr/>
        </p:nvSpPr>
        <p:spPr>
          <a:xfrm>
            <a:off x="930027" y="1191981"/>
            <a:ext cx="2252538" cy="43088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Hardware</a:t>
            </a: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 </a:t>
            </a:r>
            <a:r>
              <a:rPr kumimoji="0" lang="en-US" sz="14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Heterogeneity</a:t>
            </a:r>
            <a:endParaRPr kumimoji="0" lang="en-US" sz="1600" b="1" u="none" strike="noStrike" cap="none" spc="0" normalizeH="0" baseline="0" dirty="0">
              <a:ln>
                <a:noFill/>
              </a:ln>
              <a:solidFill>
                <a:srgbClr val="00597D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E6B2A52F-A06E-D54D-936D-D6FFEA1B39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48639" y="1466258"/>
            <a:ext cx="900000" cy="900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197CE99-002C-4543-892F-E469722BD3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39110" y="1345744"/>
            <a:ext cx="234000" cy="234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921BB4F-C54D-354E-88F2-DA62CD3C343A}"/>
              </a:ext>
            </a:extLst>
          </p:cNvPr>
          <p:cNvSpPr txBox="1"/>
          <p:nvPr/>
        </p:nvSpPr>
        <p:spPr>
          <a:xfrm>
            <a:off x="4227467" y="1145690"/>
            <a:ext cx="1210586" cy="40010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OPTIMIZATION</a:t>
            </a: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E79B6FEA-67D6-7A48-8EA5-D75A846EAC50}"/>
              </a:ext>
            </a:extLst>
          </p:cNvPr>
          <p:cNvSpPr/>
          <p:nvPr/>
        </p:nvSpPr>
        <p:spPr>
          <a:xfrm flipH="1">
            <a:off x="6144211" y="1265090"/>
            <a:ext cx="2505288" cy="1039040"/>
          </a:xfrm>
          <a:prstGeom prst="rightArrow">
            <a:avLst>
              <a:gd name="adj1" fmla="val 44413"/>
              <a:gd name="adj2" fmla="val 31142"/>
            </a:avLst>
          </a:prstGeom>
          <a:solidFill>
            <a:srgbClr val="A0C519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1057753E-E4B1-F045-ACC2-005A46AA8F7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56777" y="1623766"/>
            <a:ext cx="306000" cy="3060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01D8B025-EA50-274C-B0E2-CD02237E1CA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17250" y="1623766"/>
            <a:ext cx="306000" cy="3060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FDE143F0-56F7-FD43-8CEB-C89F2798B7A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835831" y="1623766"/>
            <a:ext cx="306000" cy="3060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25C8572C-A8D1-1C4D-87C2-9BB8FB3B2A7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275357" y="1623766"/>
            <a:ext cx="306000" cy="3060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B3AEAF39-1A53-EE4B-9E09-6FA94E0CA0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96304" y="1623766"/>
            <a:ext cx="306000" cy="3060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94A39C0-43D3-2648-B918-4291594224E4}"/>
              </a:ext>
            </a:extLst>
          </p:cNvPr>
          <p:cNvSpPr txBox="1"/>
          <p:nvPr/>
        </p:nvSpPr>
        <p:spPr>
          <a:xfrm>
            <a:off x="6555730" y="1195195"/>
            <a:ext cx="1872627" cy="43088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Application </a:t>
            </a:r>
            <a:r>
              <a:rPr lang="en-US" sz="1600" b="1" dirty="0">
                <a:solidFill>
                  <a:srgbClr val="00597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</a:t>
            </a: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iversity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99F17DDE-174C-A842-AA0E-27C0500F812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39110" y="1984214"/>
            <a:ext cx="234000" cy="2340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EAFF23D-07FF-CA47-A9C5-A5503AEEBD3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770433" y="1312262"/>
            <a:ext cx="270000" cy="2700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97F73AC2-8CF2-B84A-A04C-E66A1D5F8E5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770433" y="1647349"/>
            <a:ext cx="270000" cy="2700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977F4D00-38D2-174E-81F0-F7C11E15975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770433" y="1996949"/>
            <a:ext cx="270000" cy="27000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1B7A5CD4-0B54-3D4C-9216-B57246EF07E7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648110" y="1673979"/>
            <a:ext cx="216000" cy="2160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854C2B0-E447-7F4F-A680-C2E60D524B3C}"/>
              </a:ext>
            </a:extLst>
          </p:cNvPr>
          <p:cNvSpPr txBox="1"/>
          <p:nvPr/>
        </p:nvSpPr>
        <p:spPr>
          <a:xfrm>
            <a:off x="5471254" y="2294449"/>
            <a:ext cx="561051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demands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0CA139-4574-734E-A530-156B9EE3C59C}"/>
              </a:ext>
            </a:extLst>
          </p:cNvPr>
          <p:cNvSpPr txBox="1"/>
          <p:nvPr/>
        </p:nvSpPr>
        <p:spPr>
          <a:xfrm>
            <a:off x="3740323" y="2304130"/>
            <a:ext cx="33022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goals</a:t>
            </a:r>
          </a:p>
        </p:txBody>
      </p:sp>
      <p:sp>
        <p:nvSpPr>
          <p:cNvPr id="63" name="Trapezoid 62">
            <a:extLst>
              <a:ext uri="{FF2B5EF4-FFF2-40B4-BE49-F238E27FC236}">
                <a16:creationId xmlns:a16="http://schemas.microsoft.com/office/drawing/2014/main" id="{1970AD56-12F7-1540-9288-AFBBB2C6974C}"/>
              </a:ext>
            </a:extLst>
          </p:cNvPr>
          <p:cNvSpPr/>
          <p:nvPr/>
        </p:nvSpPr>
        <p:spPr>
          <a:xfrm>
            <a:off x="2319003" y="3308994"/>
            <a:ext cx="5035766" cy="288000"/>
          </a:xfrm>
          <a:prstGeom prst="trapezoid">
            <a:avLst>
              <a:gd name="adj" fmla="val 134752"/>
            </a:avLst>
          </a:prstGeom>
          <a:solidFill>
            <a:srgbClr val="00597D">
              <a:alpha val="8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A7FBF38-8F49-5B4F-810F-DE8FB9A23CCB}"/>
              </a:ext>
            </a:extLst>
          </p:cNvPr>
          <p:cNvSpPr/>
          <p:nvPr/>
        </p:nvSpPr>
        <p:spPr>
          <a:xfrm>
            <a:off x="2319003" y="3704843"/>
            <a:ext cx="5035766" cy="677106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Cache-aware Roofline Model</a:t>
            </a:r>
          </a:p>
        </p:txBody>
      </p:sp>
      <p:sp>
        <p:nvSpPr>
          <p:cNvPr id="65" name="Trapezoid 64">
            <a:extLst>
              <a:ext uri="{FF2B5EF4-FFF2-40B4-BE49-F238E27FC236}">
                <a16:creationId xmlns:a16="http://schemas.microsoft.com/office/drawing/2014/main" id="{D5BED267-294D-1B4D-96FE-17C6D09DB84B}"/>
              </a:ext>
            </a:extLst>
          </p:cNvPr>
          <p:cNvSpPr/>
          <p:nvPr/>
        </p:nvSpPr>
        <p:spPr>
          <a:xfrm>
            <a:off x="2812434" y="2973829"/>
            <a:ext cx="4040651" cy="216000"/>
          </a:xfrm>
          <a:prstGeom prst="trapezoid">
            <a:avLst>
              <a:gd name="adj" fmla="val 134752"/>
            </a:avLst>
          </a:prstGeom>
          <a:solidFill>
            <a:srgbClr val="00597D">
              <a:alpha val="6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Trapezoid 65">
            <a:extLst>
              <a:ext uri="{FF2B5EF4-FFF2-40B4-BE49-F238E27FC236}">
                <a16:creationId xmlns:a16="http://schemas.microsoft.com/office/drawing/2014/main" id="{40A296DD-1492-D149-A42E-9B9FF7D28126}"/>
              </a:ext>
            </a:extLst>
          </p:cNvPr>
          <p:cNvSpPr/>
          <p:nvPr/>
        </p:nvSpPr>
        <p:spPr>
          <a:xfrm>
            <a:off x="3247074" y="2693382"/>
            <a:ext cx="3171372" cy="144000"/>
          </a:xfrm>
          <a:prstGeom prst="trapezoid">
            <a:avLst>
              <a:gd name="adj" fmla="val 134752"/>
            </a:avLst>
          </a:prstGeom>
          <a:solidFill>
            <a:srgbClr val="00597D">
              <a:alpha val="4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53D7945-9B9C-1D4F-A621-4635E6063DF1}"/>
              </a:ext>
            </a:extLst>
          </p:cNvPr>
          <p:cNvSpPr>
            <a:spLocks/>
          </p:cNvSpPr>
          <p:nvPr/>
        </p:nvSpPr>
        <p:spPr>
          <a:xfrm>
            <a:off x="7556513" y="3705149"/>
            <a:ext cx="676800" cy="676800"/>
          </a:xfrm>
          <a:prstGeom prst="roundRect">
            <a:avLst/>
          </a:prstGeom>
          <a:solidFill>
            <a:srgbClr val="00285A"/>
          </a:solidFill>
          <a:ln w="6350" cap="flat">
            <a:solidFill>
              <a:srgbClr val="00285A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Picture 67" descr="A close up of a sign&#10;&#10;Description automatically generated">
            <a:extLst>
              <a:ext uri="{FF2B5EF4-FFF2-40B4-BE49-F238E27FC236}">
                <a16:creationId xmlns:a16="http://schemas.microsoft.com/office/drawing/2014/main" id="{10DBB8BD-7CDB-A448-B3BE-7163BEE38C84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455" r="967"/>
          <a:stretch/>
        </p:blipFill>
        <p:spPr>
          <a:xfrm>
            <a:off x="7618719" y="3721335"/>
            <a:ext cx="552387" cy="576000"/>
          </a:xfrm>
          <a:prstGeom prst="rect">
            <a:avLst/>
          </a:prstGeom>
          <a:effectLst/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00A0CD4-6103-4E4F-B0D9-E6EC3CE864D0}"/>
              </a:ext>
            </a:extLst>
          </p:cNvPr>
          <p:cNvGrpSpPr>
            <a:grpSpLocks noChangeAspect="1"/>
          </p:cNvGrpSpPr>
          <p:nvPr/>
        </p:nvGrpSpPr>
        <p:grpSpPr>
          <a:xfrm>
            <a:off x="1406354" y="3705149"/>
            <a:ext cx="676800" cy="676800"/>
            <a:chOff x="3640346" y="1736785"/>
            <a:chExt cx="1800000" cy="1800000"/>
          </a:xfr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DF89D78B-42F3-7A4E-B10D-DADEAD7D1E53}"/>
                </a:ext>
              </a:extLst>
            </p:cNvPr>
            <p:cNvSpPr/>
            <p:nvPr/>
          </p:nvSpPr>
          <p:spPr>
            <a:xfrm>
              <a:off x="3640346" y="1736785"/>
              <a:ext cx="1800000" cy="1800000"/>
            </a:xfrm>
            <a:prstGeom prst="roundRect">
              <a:avLst>
                <a:gd name="adj" fmla="val 7785"/>
              </a:avLst>
            </a:prstGeom>
            <a:solidFill>
              <a:srgbClr val="0071C5"/>
            </a:solidFill>
            <a:ln w="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" name="Picture 70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1E1626E7-1940-0D46-8E73-A2DF658D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  <a14:imgEffect>
                        <a14:brightnessContrast bright="7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294" y="1916785"/>
              <a:ext cx="1364105" cy="1440000"/>
            </a:xfrm>
            <a:prstGeom prst="rect">
              <a:avLst/>
            </a:prstGeom>
            <a:solidFill>
              <a:srgbClr val="0071C5"/>
            </a:solidFill>
          </p:spPr>
        </p:pic>
      </p:grpSp>
    </p:spTree>
    <p:extLst>
      <p:ext uri="{BB962C8B-B14F-4D97-AF65-F5344CB8AC3E}">
        <p14:creationId xmlns:p14="http://schemas.microsoft.com/office/powerpoint/2010/main" val="1599069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Epistasis in a nutshell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1C345-60F2-CB41-A083-A54F5EA1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FBAD-B4DC-684D-A269-16BBA906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20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472540B-EFAE-D047-AFD4-CF73B1314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30" y="1352669"/>
            <a:ext cx="1908791" cy="1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89B83D-3EBC-9F4D-AF9B-B5EEBB0C4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26" y="1352669"/>
            <a:ext cx="2179518" cy="18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84314A-B842-D64F-80FA-F6F63554C7E9}"/>
              </a:ext>
            </a:extLst>
          </p:cNvPr>
          <p:cNvSpPr txBox="1"/>
          <p:nvPr/>
        </p:nvSpPr>
        <p:spPr>
          <a:xfrm>
            <a:off x="1083172" y="3591731"/>
            <a:ext cx="7668767" cy="4308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Some SNP interactions may cause life-threating diseases (e.g., Alzheimer, breast cancer)  </a:t>
            </a:r>
          </a:p>
          <a:p>
            <a:pPr algn="ctr" defTabSz="1828800"/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Discovering which and how many is important, but challenging task!</a:t>
            </a:r>
          </a:p>
        </p:txBody>
      </p:sp>
    </p:spTree>
    <p:extLst>
      <p:ext uri="{BB962C8B-B14F-4D97-AF65-F5344CB8AC3E}">
        <p14:creationId xmlns:p14="http://schemas.microsoft.com/office/powerpoint/2010/main" val="2820025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6B29B02-E8EE-B048-852D-ECE77815AD12}"/>
              </a:ext>
            </a:extLst>
          </p:cNvPr>
          <p:cNvSpPr/>
          <p:nvPr/>
        </p:nvSpPr>
        <p:spPr>
          <a:xfrm>
            <a:off x="3530835" y="1728432"/>
            <a:ext cx="1990068" cy="180000"/>
          </a:xfrm>
          <a:prstGeom prst="rect">
            <a:avLst/>
          </a:prstGeom>
          <a:solidFill>
            <a:srgbClr val="00597D">
              <a:alpha val="1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E290C0-01ED-B344-BB88-E06790AA8684}"/>
              </a:ext>
            </a:extLst>
          </p:cNvPr>
          <p:cNvSpPr/>
          <p:nvPr/>
        </p:nvSpPr>
        <p:spPr>
          <a:xfrm>
            <a:off x="3530835" y="2068505"/>
            <a:ext cx="1990069" cy="180000"/>
          </a:xfrm>
          <a:prstGeom prst="rect">
            <a:avLst/>
          </a:prstGeom>
          <a:solidFill>
            <a:schemeClr val="accent4">
              <a:alpha val="1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C23EE18-9F4C-8D42-B0D8-FFF9F64C6790}"/>
              </a:ext>
            </a:extLst>
          </p:cNvPr>
          <p:cNvSpPr/>
          <p:nvPr/>
        </p:nvSpPr>
        <p:spPr>
          <a:xfrm>
            <a:off x="3530837" y="2405767"/>
            <a:ext cx="1990068" cy="180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Bio Recap: Codifying your genotype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1C345-60F2-CB41-A083-A54F5EA1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FBAD-B4DC-684D-A269-16BBA906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21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472540B-EFAE-D047-AFD4-CF73B1314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30" y="1352669"/>
            <a:ext cx="1908791" cy="18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CB402B-D001-F74E-BBF7-9C79899D7587}"/>
              </a:ext>
            </a:extLst>
          </p:cNvPr>
          <p:cNvSpPr txBox="1"/>
          <p:nvPr/>
        </p:nvSpPr>
        <p:spPr>
          <a:xfrm>
            <a:off x="3530837" y="1483636"/>
            <a:ext cx="474489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Genotype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58F40-9A92-CF44-AB6D-436C11B9336A}"/>
              </a:ext>
            </a:extLst>
          </p:cNvPr>
          <p:cNvSpPr txBox="1"/>
          <p:nvPr/>
        </p:nvSpPr>
        <p:spPr>
          <a:xfrm>
            <a:off x="3753062" y="1710486"/>
            <a:ext cx="86562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8BC2B-1F43-FD46-9D03-A92FA3072FC8}"/>
              </a:ext>
            </a:extLst>
          </p:cNvPr>
          <p:cNvSpPr txBox="1"/>
          <p:nvPr/>
        </p:nvSpPr>
        <p:spPr>
          <a:xfrm>
            <a:off x="3753664" y="2044960"/>
            <a:ext cx="86562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42424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CD4B39-4E01-7A4A-A7FB-F0A5EABF7AB7}"/>
              </a:ext>
            </a:extLst>
          </p:cNvPr>
          <p:cNvSpPr txBox="1"/>
          <p:nvPr/>
        </p:nvSpPr>
        <p:spPr>
          <a:xfrm>
            <a:off x="3753062" y="2373583"/>
            <a:ext cx="86562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5B7F02-68AB-4242-BAED-E2868AFA7503}"/>
              </a:ext>
            </a:extLst>
          </p:cNvPr>
          <p:cNvSpPr txBox="1"/>
          <p:nvPr/>
        </p:nvSpPr>
        <p:spPr>
          <a:xfrm>
            <a:off x="5967300" y="1215050"/>
            <a:ext cx="48571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Allele - A1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85C1E-2FAB-5F44-B521-206773877803}"/>
              </a:ext>
            </a:extLst>
          </p:cNvPr>
          <p:cNvSpPr txBox="1"/>
          <p:nvPr/>
        </p:nvSpPr>
        <p:spPr>
          <a:xfrm>
            <a:off x="7166815" y="1215263"/>
            <a:ext cx="48571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Allele - A2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35F592-E960-0548-A007-D189E3980A1B}"/>
              </a:ext>
            </a:extLst>
          </p:cNvPr>
          <p:cNvSpPr txBox="1"/>
          <p:nvPr/>
        </p:nvSpPr>
        <p:spPr>
          <a:xfrm>
            <a:off x="4712813" y="1762206"/>
            <a:ext cx="702115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Homozygous Major</a:t>
            </a:r>
            <a:endParaRPr lang="en-US" sz="8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F0C79-A31A-0944-A93E-1E5D05DD3344}"/>
              </a:ext>
            </a:extLst>
          </p:cNvPr>
          <p:cNvSpPr txBox="1"/>
          <p:nvPr/>
        </p:nvSpPr>
        <p:spPr>
          <a:xfrm>
            <a:off x="4712813" y="2091127"/>
            <a:ext cx="493725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Heterozygous</a:t>
            </a:r>
            <a:endParaRPr lang="en-US" sz="8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5420CA-AF26-774D-B457-7D623127473F}"/>
              </a:ext>
            </a:extLst>
          </p:cNvPr>
          <p:cNvSpPr txBox="1"/>
          <p:nvPr/>
        </p:nvSpPr>
        <p:spPr>
          <a:xfrm>
            <a:off x="4712813" y="2419750"/>
            <a:ext cx="708527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Homozygous Minor</a:t>
            </a:r>
            <a:endParaRPr lang="en-US" sz="8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860E03D-A19D-1742-ADAA-597AF266B2EE}"/>
              </a:ext>
            </a:extLst>
          </p:cNvPr>
          <p:cNvSpPr>
            <a:spLocks noChangeAspect="1"/>
          </p:cNvSpPr>
          <p:nvPr/>
        </p:nvSpPr>
        <p:spPr>
          <a:xfrm rot="2192595">
            <a:off x="4469944" y="1769761"/>
            <a:ext cx="108000" cy="108000"/>
          </a:xfrm>
          <a:prstGeom prst="round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17E6456-E4FC-C449-B35D-E115F0E819E1}"/>
              </a:ext>
            </a:extLst>
          </p:cNvPr>
          <p:cNvSpPr>
            <a:spLocks noChangeAspect="1"/>
          </p:cNvSpPr>
          <p:nvPr/>
        </p:nvSpPr>
        <p:spPr>
          <a:xfrm rot="2192595">
            <a:off x="4243329" y="1769761"/>
            <a:ext cx="108000" cy="108000"/>
          </a:xfrm>
          <a:prstGeom prst="round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7F5373E-36B8-0A41-A0D8-71A0B0C6F08F}"/>
              </a:ext>
            </a:extLst>
          </p:cNvPr>
          <p:cNvSpPr>
            <a:spLocks noChangeAspect="1"/>
          </p:cNvSpPr>
          <p:nvPr/>
        </p:nvSpPr>
        <p:spPr>
          <a:xfrm rot="2192595">
            <a:off x="4469942" y="2098682"/>
            <a:ext cx="108000" cy="108000"/>
          </a:xfrm>
          <a:prstGeom prst="roundRect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A632DC5-78F7-DB40-8C4B-F0728C4AEB34}"/>
              </a:ext>
            </a:extLst>
          </p:cNvPr>
          <p:cNvSpPr>
            <a:spLocks noChangeAspect="1"/>
          </p:cNvSpPr>
          <p:nvPr/>
        </p:nvSpPr>
        <p:spPr>
          <a:xfrm rot="2192595">
            <a:off x="4243327" y="2098682"/>
            <a:ext cx="108000" cy="108000"/>
          </a:xfrm>
          <a:prstGeom prst="round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AAD8F3B-4FFD-8045-A0DA-D7E11DB8D737}"/>
              </a:ext>
            </a:extLst>
          </p:cNvPr>
          <p:cNvSpPr>
            <a:spLocks noChangeAspect="1"/>
          </p:cNvSpPr>
          <p:nvPr/>
        </p:nvSpPr>
        <p:spPr>
          <a:xfrm rot="2192595">
            <a:off x="4469941" y="2427305"/>
            <a:ext cx="108000" cy="108000"/>
          </a:xfrm>
          <a:prstGeom prst="roundRect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61A6872-14E0-0148-877A-1DB171C82453}"/>
              </a:ext>
            </a:extLst>
          </p:cNvPr>
          <p:cNvSpPr>
            <a:spLocks noChangeAspect="1"/>
          </p:cNvSpPr>
          <p:nvPr/>
        </p:nvSpPr>
        <p:spPr>
          <a:xfrm rot="2192595">
            <a:off x="4243326" y="2427305"/>
            <a:ext cx="108000" cy="108000"/>
          </a:xfrm>
          <a:prstGeom prst="roundRect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E4320A-BF86-6741-A179-96DE76E1EFF0}"/>
              </a:ext>
            </a:extLst>
          </p:cNvPr>
          <p:cNvSpPr txBox="1"/>
          <p:nvPr/>
        </p:nvSpPr>
        <p:spPr>
          <a:xfrm>
            <a:off x="4231603" y="1495797"/>
            <a:ext cx="131446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2177A8-641A-8845-8D98-28DF16671472}"/>
              </a:ext>
            </a:extLst>
          </p:cNvPr>
          <p:cNvSpPr txBox="1"/>
          <p:nvPr/>
        </p:nvSpPr>
        <p:spPr>
          <a:xfrm>
            <a:off x="4458218" y="1493180"/>
            <a:ext cx="131446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566BFD-8919-3A4D-80BA-6101B2199626}"/>
              </a:ext>
            </a:extLst>
          </p:cNvPr>
          <p:cNvSpPr>
            <a:spLocks noChangeAspect="1"/>
          </p:cNvSpPr>
          <p:nvPr/>
        </p:nvSpPr>
        <p:spPr>
          <a:xfrm rot="2192595">
            <a:off x="4740607" y="2759262"/>
            <a:ext cx="72000" cy="72000"/>
          </a:xfrm>
          <a:prstGeom prst="round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DDD7F2-431D-A74F-8A19-A638A1AFE0D5}"/>
              </a:ext>
            </a:extLst>
          </p:cNvPr>
          <p:cNvSpPr txBox="1"/>
          <p:nvPr/>
        </p:nvSpPr>
        <p:spPr>
          <a:xfrm>
            <a:off x="4861235" y="2749095"/>
            <a:ext cx="426399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dominant allele</a:t>
            </a:r>
            <a:endParaRPr lang="en-US" sz="6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F42164E-BA51-734F-9B51-0343FBE76711}"/>
              </a:ext>
            </a:extLst>
          </p:cNvPr>
          <p:cNvSpPr>
            <a:spLocks noChangeAspect="1"/>
          </p:cNvSpPr>
          <p:nvPr/>
        </p:nvSpPr>
        <p:spPr>
          <a:xfrm rot="2192595">
            <a:off x="4747281" y="2869194"/>
            <a:ext cx="72000" cy="72000"/>
          </a:xfrm>
          <a:prstGeom prst="roundRect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554869-C7EE-EC45-8E0C-57DF50305EF5}"/>
              </a:ext>
            </a:extLst>
          </p:cNvPr>
          <p:cNvSpPr txBox="1"/>
          <p:nvPr/>
        </p:nvSpPr>
        <p:spPr>
          <a:xfrm>
            <a:off x="4867909" y="2859027"/>
            <a:ext cx="402354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recessive allele</a:t>
            </a:r>
            <a:endParaRPr lang="en-US" sz="6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438031-78AB-0B44-8F22-D5EF0B70B284}"/>
              </a:ext>
            </a:extLst>
          </p:cNvPr>
          <p:cNvCxnSpPr/>
          <p:nvPr/>
        </p:nvCxnSpPr>
        <p:spPr>
          <a:xfrm>
            <a:off x="4257675" y="2649030"/>
            <a:ext cx="1123950" cy="0"/>
          </a:xfrm>
          <a:prstGeom prst="line">
            <a:avLst/>
          </a:prstGeom>
          <a:noFill/>
          <a:ln w="3175" cap="flat">
            <a:solidFill>
              <a:srgbClr val="797979"/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46656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C9680E3-C6AD-A646-8E52-051B7BA54603}"/>
              </a:ext>
            </a:extLst>
          </p:cNvPr>
          <p:cNvSpPr/>
          <p:nvPr/>
        </p:nvSpPr>
        <p:spPr>
          <a:xfrm>
            <a:off x="1782284" y="1414733"/>
            <a:ext cx="183003" cy="1601511"/>
          </a:xfrm>
          <a:prstGeom prst="rect">
            <a:avLst/>
          </a:prstGeom>
          <a:solidFill>
            <a:srgbClr val="00B0F0">
              <a:alpha val="10000"/>
            </a:srgbClr>
          </a:solidFill>
          <a:ln w="6350" cap="flat">
            <a:solidFill>
              <a:srgbClr val="00B0F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6B29B02-E8EE-B048-852D-ECE77815AD12}"/>
              </a:ext>
            </a:extLst>
          </p:cNvPr>
          <p:cNvSpPr/>
          <p:nvPr/>
        </p:nvSpPr>
        <p:spPr>
          <a:xfrm>
            <a:off x="1690776" y="1728432"/>
            <a:ext cx="3830127" cy="180000"/>
          </a:xfrm>
          <a:prstGeom prst="rect">
            <a:avLst/>
          </a:prstGeom>
          <a:solidFill>
            <a:srgbClr val="00597D">
              <a:alpha val="1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E290C0-01ED-B344-BB88-E06790AA8684}"/>
              </a:ext>
            </a:extLst>
          </p:cNvPr>
          <p:cNvSpPr/>
          <p:nvPr/>
        </p:nvSpPr>
        <p:spPr>
          <a:xfrm>
            <a:off x="1690777" y="2068505"/>
            <a:ext cx="3830128" cy="180000"/>
          </a:xfrm>
          <a:prstGeom prst="rect">
            <a:avLst/>
          </a:prstGeom>
          <a:solidFill>
            <a:schemeClr val="accent4">
              <a:alpha val="1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C23EE18-9F4C-8D42-B0D8-FFF9F64C6790}"/>
              </a:ext>
            </a:extLst>
          </p:cNvPr>
          <p:cNvSpPr/>
          <p:nvPr/>
        </p:nvSpPr>
        <p:spPr>
          <a:xfrm>
            <a:off x="1690776" y="2405767"/>
            <a:ext cx="3830129" cy="180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Binarizing your genotype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1C345-60F2-CB41-A083-A54F5EA1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FBAD-B4DC-684D-A269-16BBA906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22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472540B-EFAE-D047-AFD4-CF73B1314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30" y="1352669"/>
            <a:ext cx="1908791" cy="18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CB402B-D001-F74E-BBF7-9C79899D7587}"/>
              </a:ext>
            </a:extLst>
          </p:cNvPr>
          <p:cNvSpPr txBox="1"/>
          <p:nvPr/>
        </p:nvSpPr>
        <p:spPr>
          <a:xfrm>
            <a:off x="3530837" y="1483636"/>
            <a:ext cx="474489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Genotype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58F40-9A92-CF44-AB6D-436C11B9336A}"/>
              </a:ext>
            </a:extLst>
          </p:cNvPr>
          <p:cNvSpPr txBox="1"/>
          <p:nvPr/>
        </p:nvSpPr>
        <p:spPr>
          <a:xfrm>
            <a:off x="3753062" y="1710486"/>
            <a:ext cx="86562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8BC2B-1F43-FD46-9D03-A92FA3072FC8}"/>
              </a:ext>
            </a:extLst>
          </p:cNvPr>
          <p:cNvSpPr txBox="1"/>
          <p:nvPr/>
        </p:nvSpPr>
        <p:spPr>
          <a:xfrm>
            <a:off x="3753664" y="2044960"/>
            <a:ext cx="86562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42424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CD4B39-4E01-7A4A-A7FB-F0A5EABF7AB7}"/>
              </a:ext>
            </a:extLst>
          </p:cNvPr>
          <p:cNvSpPr txBox="1"/>
          <p:nvPr/>
        </p:nvSpPr>
        <p:spPr>
          <a:xfrm>
            <a:off x="3753062" y="2373583"/>
            <a:ext cx="86562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5B7F02-68AB-4242-BAED-E2868AFA7503}"/>
              </a:ext>
            </a:extLst>
          </p:cNvPr>
          <p:cNvSpPr txBox="1"/>
          <p:nvPr/>
        </p:nvSpPr>
        <p:spPr>
          <a:xfrm>
            <a:off x="5967300" y="1215050"/>
            <a:ext cx="48571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Allele - A1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85C1E-2FAB-5F44-B521-206773877803}"/>
              </a:ext>
            </a:extLst>
          </p:cNvPr>
          <p:cNvSpPr txBox="1"/>
          <p:nvPr/>
        </p:nvSpPr>
        <p:spPr>
          <a:xfrm>
            <a:off x="7166815" y="1215263"/>
            <a:ext cx="48571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Allele - A2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35F592-E960-0548-A007-D189E3980A1B}"/>
              </a:ext>
            </a:extLst>
          </p:cNvPr>
          <p:cNvSpPr txBox="1"/>
          <p:nvPr/>
        </p:nvSpPr>
        <p:spPr>
          <a:xfrm>
            <a:off x="4712813" y="1762206"/>
            <a:ext cx="702115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Homozygous Major</a:t>
            </a:r>
            <a:endParaRPr lang="en-US" sz="8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F0C79-A31A-0944-A93E-1E5D05DD3344}"/>
              </a:ext>
            </a:extLst>
          </p:cNvPr>
          <p:cNvSpPr txBox="1"/>
          <p:nvPr/>
        </p:nvSpPr>
        <p:spPr>
          <a:xfrm>
            <a:off x="4712813" y="2091127"/>
            <a:ext cx="493725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Heterozygous</a:t>
            </a:r>
            <a:endParaRPr lang="en-US" sz="8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5420CA-AF26-774D-B457-7D623127473F}"/>
              </a:ext>
            </a:extLst>
          </p:cNvPr>
          <p:cNvSpPr txBox="1"/>
          <p:nvPr/>
        </p:nvSpPr>
        <p:spPr>
          <a:xfrm>
            <a:off x="4712813" y="2419750"/>
            <a:ext cx="708527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Homozygous Minor</a:t>
            </a:r>
            <a:endParaRPr lang="en-US" sz="8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860E03D-A19D-1742-ADAA-597AF266B2EE}"/>
              </a:ext>
            </a:extLst>
          </p:cNvPr>
          <p:cNvSpPr>
            <a:spLocks noChangeAspect="1"/>
          </p:cNvSpPr>
          <p:nvPr/>
        </p:nvSpPr>
        <p:spPr>
          <a:xfrm rot="2192595">
            <a:off x="4469944" y="1769761"/>
            <a:ext cx="108000" cy="108000"/>
          </a:xfrm>
          <a:prstGeom prst="round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17E6456-E4FC-C449-B35D-E115F0E819E1}"/>
              </a:ext>
            </a:extLst>
          </p:cNvPr>
          <p:cNvSpPr>
            <a:spLocks noChangeAspect="1"/>
          </p:cNvSpPr>
          <p:nvPr/>
        </p:nvSpPr>
        <p:spPr>
          <a:xfrm rot="2192595">
            <a:off x="4243329" y="1769761"/>
            <a:ext cx="108000" cy="108000"/>
          </a:xfrm>
          <a:prstGeom prst="round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7F5373E-36B8-0A41-A0D8-71A0B0C6F08F}"/>
              </a:ext>
            </a:extLst>
          </p:cNvPr>
          <p:cNvSpPr>
            <a:spLocks noChangeAspect="1"/>
          </p:cNvSpPr>
          <p:nvPr/>
        </p:nvSpPr>
        <p:spPr>
          <a:xfrm rot="2192595">
            <a:off x="4469942" y="2098682"/>
            <a:ext cx="108000" cy="108000"/>
          </a:xfrm>
          <a:prstGeom prst="roundRect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A632DC5-78F7-DB40-8C4B-F0728C4AEB34}"/>
              </a:ext>
            </a:extLst>
          </p:cNvPr>
          <p:cNvSpPr>
            <a:spLocks noChangeAspect="1"/>
          </p:cNvSpPr>
          <p:nvPr/>
        </p:nvSpPr>
        <p:spPr>
          <a:xfrm rot="2192595">
            <a:off x="4243327" y="2098682"/>
            <a:ext cx="108000" cy="108000"/>
          </a:xfrm>
          <a:prstGeom prst="round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AAD8F3B-4FFD-8045-A0DA-D7E11DB8D737}"/>
              </a:ext>
            </a:extLst>
          </p:cNvPr>
          <p:cNvSpPr>
            <a:spLocks noChangeAspect="1"/>
          </p:cNvSpPr>
          <p:nvPr/>
        </p:nvSpPr>
        <p:spPr>
          <a:xfrm rot="2192595">
            <a:off x="4469941" y="2427305"/>
            <a:ext cx="108000" cy="108000"/>
          </a:xfrm>
          <a:prstGeom prst="roundRect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61A6872-14E0-0148-877A-1DB171C82453}"/>
              </a:ext>
            </a:extLst>
          </p:cNvPr>
          <p:cNvSpPr>
            <a:spLocks noChangeAspect="1"/>
          </p:cNvSpPr>
          <p:nvPr/>
        </p:nvSpPr>
        <p:spPr>
          <a:xfrm rot="2192595">
            <a:off x="4243326" y="2427305"/>
            <a:ext cx="108000" cy="108000"/>
          </a:xfrm>
          <a:prstGeom prst="roundRect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E4320A-BF86-6741-A179-96DE76E1EFF0}"/>
              </a:ext>
            </a:extLst>
          </p:cNvPr>
          <p:cNvSpPr txBox="1"/>
          <p:nvPr/>
        </p:nvSpPr>
        <p:spPr>
          <a:xfrm>
            <a:off x="4231603" y="1495797"/>
            <a:ext cx="131446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2177A8-641A-8845-8D98-28DF16671472}"/>
              </a:ext>
            </a:extLst>
          </p:cNvPr>
          <p:cNvSpPr txBox="1"/>
          <p:nvPr/>
        </p:nvSpPr>
        <p:spPr>
          <a:xfrm>
            <a:off x="4458218" y="1493180"/>
            <a:ext cx="131446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566BFD-8919-3A4D-80BA-6101B2199626}"/>
              </a:ext>
            </a:extLst>
          </p:cNvPr>
          <p:cNvSpPr>
            <a:spLocks noChangeAspect="1"/>
          </p:cNvSpPr>
          <p:nvPr/>
        </p:nvSpPr>
        <p:spPr>
          <a:xfrm rot="2192595">
            <a:off x="4740607" y="2759262"/>
            <a:ext cx="72000" cy="72000"/>
          </a:xfrm>
          <a:prstGeom prst="round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DDD7F2-431D-A74F-8A19-A638A1AFE0D5}"/>
              </a:ext>
            </a:extLst>
          </p:cNvPr>
          <p:cNvSpPr txBox="1"/>
          <p:nvPr/>
        </p:nvSpPr>
        <p:spPr>
          <a:xfrm>
            <a:off x="4861235" y="2749095"/>
            <a:ext cx="426399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dominant allele</a:t>
            </a:r>
            <a:endParaRPr lang="en-US" sz="6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F42164E-BA51-734F-9B51-0343FBE76711}"/>
              </a:ext>
            </a:extLst>
          </p:cNvPr>
          <p:cNvSpPr>
            <a:spLocks noChangeAspect="1"/>
          </p:cNvSpPr>
          <p:nvPr/>
        </p:nvSpPr>
        <p:spPr>
          <a:xfrm rot="2192595">
            <a:off x="4747281" y="2869194"/>
            <a:ext cx="72000" cy="72000"/>
          </a:xfrm>
          <a:prstGeom prst="roundRect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554869-C7EE-EC45-8E0C-57DF50305EF5}"/>
              </a:ext>
            </a:extLst>
          </p:cNvPr>
          <p:cNvSpPr txBox="1"/>
          <p:nvPr/>
        </p:nvSpPr>
        <p:spPr>
          <a:xfrm>
            <a:off x="4867909" y="2859027"/>
            <a:ext cx="402354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recessive allele</a:t>
            </a:r>
            <a:endParaRPr lang="en-US" sz="6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438031-78AB-0B44-8F22-D5EF0B70B284}"/>
              </a:ext>
            </a:extLst>
          </p:cNvPr>
          <p:cNvCxnSpPr/>
          <p:nvPr/>
        </p:nvCxnSpPr>
        <p:spPr>
          <a:xfrm>
            <a:off x="4257675" y="2649030"/>
            <a:ext cx="1123950" cy="0"/>
          </a:xfrm>
          <a:prstGeom prst="line">
            <a:avLst/>
          </a:prstGeom>
          <a:noFill/>
          <a:ln w="3175" cap="flat">
            <a:solidFill>
              <a:srgbClr val="797979"/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50FE828-B980-5E40-8290-17FDCEEEB742}"/>
              </a:ext>
            </a:extLst>
          </p:cNvPr>
          <p:cNvSpPr txBox="1"/>
          <p:nvPr/>
        </p:nvSpPr>
        <p:spPr>
          <a:xfrm>
            <a:off x="1207757" y="1483636"/>
            <a:ext cx="3077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 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9D1075-E1E9-D24B-9EC2-DFC2EA35E9DF}"/>
              </a:ext>
            </a:extLst>
          </p:cNvPr>
          <p:cNvSpPr txBox="1"/>
          <p:nvPr/>
        </p:nvSpPr>
        <p:spPr>
          <a:xfrm>
            <a:off x="1448702" y="1741488"/>
            <a:ext cx="12984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00597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C2581D-BB4D-824F-B3A0-D11DACB6B525}"/>
              </a:ext>
            </a:extLst>
          </p:cNvPr>
          <p:cNvSpPr txBox="1"/>
          <p:nvPr/>
        </p:nvSpPr>
        <p:spPr>
          <a:xfrm>
            <a:off x="1448702" y="2081561"/>
            <a:ext cx="12984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FE8AAC-99D6-B34C-9889-E2B7FCC40299}"/>
              </a:ext>
            </a:extLst>
          </p:cNvPr>
          <p:cNvSpPr txBox="1"/>
          <p:nvPr/>
        </p:nvSpPr>
        <p:spPr>
          <a:xfrm>
            <a:off x="1448702" y="2418823"/>
            <a:ext cx="12984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86D0EDA-FFDD-A948-B00B-AD91C8E65B6A}"/>
              </a:ext>
            </a:extLst>
          </p:cNvPr>
          <p:cNvSpPr/>
          <p:nvPr/>
        </p:nvSpPr>
        <p:spPr>
          <a:xfrm>
            <a:off x="1697048" y="2747422"/>
            <a:ext cx="1908791" cy="180000"/>
          </a:xfrm>
          <a:prstGeom prst="rect">
            <a:avLst/>
          </a:prstGeom>
          <a:solidFill>
            <a:srgbClr val="DD8455">
              <a:alpha val="1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82480D-0F25-CC4E-8F22-9EB384862FB6}"/>
              </a:ext>
            </a:extLst>
          </p:cNvPr>
          <p:cNvSpPr txBox="1"/>
          <p:nvPr/>
        </p:nvSpPr>
        <p:spPr>
          <a:xfrm>
            <a:off x="1046348" y="2760478"/>
            <a:ext cx="532198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DD8455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phenotype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2B25C2D-B8C6-3C4F-8A66-302B9CDE409B}"/>
              </a:ext>
            </a:extLst>
          </p:cNvPr>
          <p:cNvCxnSpPr>
            <a:cxnSpLocks/>
          </p:cNvCxnSpPr>
          <p:nvPr/>
        </p:nvCxnSpPr>
        <p:spPr>
          <a:xfrm flipV="1">
            <a:off x="1882005" y="3068274"/>
            <a:ext cx="0" cy="215169"/>
          </a:xfrm>
          <a:prstGeom prst="straightConnector1">
            <a:avLst/>
          </a:prstGeom>
          <a:noFill/>
          <a:ln w="9525" cap="flat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8EC3E82-3D68-2142-A8C2-ABA4084C2571}"/>
              </a:ext>
            </a:extLst>
          </p:cNvPr>
          <p:cNvSpPr txBox="1"/>
          <p:nvPr/>
        </p:nvSpPr>
        <p:spPr>
          <a:xfrm>
            <a:off x="922752" y="3331214"/>
            <a:ext cx="3000821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Think: Patient 0 (</a:t>
            </a:r>
            <a:r>
              <a:rPr lang="en-US" sz="900" b="1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P0</a:t>
            </a:r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) with genotype 1 does </a:t>
            </a:r>
            <a:r>
              <a:rPr lang="en-US" sz="900" b="1" u="sng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not</a:t>
            </a:r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have disease (control)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01B9108-65AB-9546-8B26-7FE33582E4D2}"/>
              </a:ext>
            </a:extLst>
          </p:cNvPr>
          <p:cNvGrpSpPr/>
          <p:nvPr/>
        </p:nvGrpSpPr>
        <p:grpSpPr>
          <a:xfrm>
            <a:off x="1812313" y="1493180"/>
            <a:ext cx="134652" cy="1421186"/>
            <a:chOff x="1812313" y="1493180"/>
            <a:chExt cx="134652" cy="142118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16C7F34-EB01-CC4F-BD59-6FA4E3FDEB13}"/>
                </a:ext>
              </a:extLst>
            </p:cNvPr>
            <p:cNvSpPr txBox="1"/>
            <p:nvPr/>
          </p:nvSpPr>
          <p:spPr>
            <a:xfrm>
              <a:off x="1846738" y="1744033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7B3D0C-CAD9-0A4E-9467-DCFECFA711E4}"/>
                </a:ext>
              </a:extLst>
            </p:cNvPr>
            <p:cNvSpPr txBox="1"/>
            <p:nvPr/>
          </p:nvSpPr>
          <p:spPr>
            <a:xfrm>
              <a:off x="1846738" y="208021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F58201E-B60D-5C49-9A40-794ACDC1529D}"/>
                </a:ext>
              </a:extLst>
            </p:cNvPr>
            <p:cNvSpPr txBox="1"/>
            <p:nvPr/>
          </p:nvSpPr>
          <p:spPr>
            <a:xfrm>
              <a:off x="1846738" y="241786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CD9CCC1-F572-7C4C-9B1B-7A9D156C11B8}"/>
                </a:ext>
              </a:extLst>
            </p:cNvPr>
            <p:cNvSpPr txBox="1"/>
            <p:nvPr/>
          </p:nvSpPr>
          <p:spPr>
            <a:xfrm>
              <a:off x="1812313" y="1493180"/>
              <a:ext cx="134652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P0</a:t>
              </a:r>
              <a:endParaRPr lang="en-US" sz="1000" b="1" dirty="0">
                <a:solidFill>
                  <a:srgbClr val="797979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E82DF57-7537-A64E-B86A-4E337046E6D4}"/>
                </a:ext>
              </a:extLst>
            </p:cNvPr>
            <p:cNvSpPr txBox="1"/>
            <p:nvPr/>
          </p:nvSpPr>
          <p:spPr>
            <a:xfrm>
              <a:off x="1846738" y="2760478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20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6B29B02-E8EE-B048-852D-ECE77815AD12}"/>
              </a:ext>
            </a:extLst>
          </p:cNvPr>
          <p:cNvSpPr/>
          <p:nvPr/>
        </p:nvSpPr>
        <p:spPr>
          <a:xfrm>
            <a:off x="1690776" y="1728432"/>
            <a:ext cx="3830127" cy="180000"/>
          </a:xfrm>
          <a:prstGeom prst="rect">
            <a:avLst/>
          </a:prstGeom>
          <a:solidFill>
            <a:srgbClr val="00597D">
              <a:alpha val="1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E290C0-01ED-B344-BB88-E06790AA8684}"/>
              </a:ext>
            </a:extLst>
          </p:cNvPr>
          <p:cNvSpPr/>
          <p:nvPr/>
        </p:nvSpPr>
        <p:spPr>
          <a:xfrm>
            <a:off x="1690777" y="2068505"/>
            <a:ext cx="3830128" cy="180000"/>
          </a:xfrm>
          <a:prstGeom prst="rect">
            <a:avLst/>
          </a:prstGeom>
          <a:solidFill>
            <a:schemeClr val="accent4">
              <a:alpha val="1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C23EE18-9F4C-8D42-B0D8-FFF9F64C6790}"/>
              </a:ext>
            </a:extLst>
          </p:cNvPr>
          <p:cNvSpPr/>
          <p:nvPr/>
        </p:nvSpPr>
        <p:spPr>
          <a:xfrm>
            <a:off x="1690776" y="2405767"/>
            <a:ext cx="3830129" cy="180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Binarizing your genotype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1C345-60F2-CB41-A083-A54F5EA1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FBAD-B4DC-684D-A269-16BBA906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23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472540B-EFAE-D047-AFD4-CF73B1314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30" y="1352669"/>
            <a:ext cx="1908791" cy="18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CB402B-D001-F74E-BBF7-9C79899D7587}"/>
              </a:ext>
            </a:extLst>
          </p:cNvPr>
          <p:cNvSpPr txBox="1"/>
          <p:nvPr/>
        </p:nvSpPr>
        <p:spPr>
          <a:xfrm>
            <a:off x="3530837" y="1483636"/>
            <a:ext cx="474489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Genotype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58F40-9A92-CF44-AB6D-436C11B9336A}"/>
              </a:ext>
            </a:extLst>
          </p:cNvPr>
          <p:cNvSpPr txBox="1"/>
          <p:nvPr/>
        </p:nvSpPr>
        <p:spPr>
          <a:xfrm>
            <a:off x="3753062" y="1710486"/>
            <a:ext cx="86562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8BC2B-1F43-FD46-9D03-A92FA3072FC8}"/>
              </a:ext>
            </a:extLst>
          </p:cNvPr>
          <p:cNvSpPr txBox="1"/>
          <p:nvPr/>
        </p:nvSpPr>
        <p:spPr>
          <a:xfrm>
            <a:off x="3753664" y="2044960"/>
            <a:ext cx="86562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42424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CD4B39-4E01-7A4A-A7FB-F0A5EABF7AB7}"/>
              </a:ext>
            </a:extLst>
          </p:cNvPr>
          <p:cNvSpPr txBox="1"/>
          <p:nvPr/>
        </p:nvSpPr>
        <p:spPr>
          <a:xfrm>
            <a:off x="3753062" y="2373583"/>
            <a:ext cx="86562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5B7F02-68AB-4242-BAED-E2868AFA7503}"/>
              </a:ext>
            </a:extLst>
          </p:cNvPr>
          <p:cNvSpPr txBox="1"/>
          <p:nvPr/>
        </p:nvSpPr>
        <p:spPr>
          <a:xfrm>
            <a:off x="5967300" y="1215050"/>
            <a:ext cx="48571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Allele - A1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85C1E-2FAB-5F44-B521-206773877803}"/>
              </a:ext>
            </a:extLst>
          </p:cNvPr>
          <p:cNvSpPr txBox="1"/>
          <p:nvPr/>
        </p:nvSpPr>
        <p:spPr>
          <a:xfrm>
            <a:off x="7166815" y="1215263"/>
            <a:ext cx="48571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Allele - A2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35F592-E960-0548-A007-D189E3980A1B}"/>
              </a:ext>
            </a:extLst>
          </p:cNvPr>
          <p:cNvSpPr txBox="1"/>
          <p:nvPr/>
        </p:nvSpPr>
        <p:spPr>
          <a:xfrm>
            <a:off x="4712813" y="1762206"/>
            <a:ext cx="702115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Homozygous Major</a:t>
            </a:r>
            <a:endParaRPr lang="en-US" sz="8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F0C79-A31A-0944-A93E-1E5D05DD3344}"/>
              </a:ext>
            </a:extLst>
          </p:cNvPr>
          <p:cNvSpPr txBox="1"/>
          <p:nvPr/>
        </p:nvSpPr>
        <p:spPr>
          <a:xfrm>
            <a:off x="4712813" y="2091127"/>
            <a:ext cx="493725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Heterozygous</a:t>
            </a:r>
            <a:endParaRPr lang="en-US" sz="8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5420CA-AF26-774D-B457-7D623127473F}"/>
              </a:ext>
            </a:extLst>
          </p:cNvPr>
          <p:cNvSpPr txBox="1"/>
          <p:nvPr/>
        </p:nvSpPr>
        <p:spPr>
          <a:xfrm>
            <a:off x="4712813" y="2419750"/>
            <a:ext cx="708527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Homozygous Minor</a:t>
            </a:r>
            <a:endParaRPr lang="en-US" sz="8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860E03D-A19D-1742-ADAA-597AF266B2EE}"/>
              </a:ext>
            </a:extLst>
          </p:cNvPr>
          <p:cNvSpPr>
            <a:spLocks noChangeAspect="1"/>
          </p:cNvSpPr>
          <p:nvPr/>
        </p:nvSpPr>
        <p:spPr>
          <a:xfrm rot="2192595">
            <a:off x="4469944" y="1769761"/>
            <a:ext cx="108000" cy="108000"/>
          </a:xfrm>
          <a:prstGeom prst="round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17E6456-E4FC-C449-B35D-E115F0E819E1}"/>
              </a:ext>
            </a:extLst>
          </p:cNvPr>
          <p:cNvSpPr>
            <a:spLocks noChangeAspect="1"/>
          </p:cNvSpPr>
          <p:nvPr/>
        </p:nvSpPr>
        <p:spPr>
          <a:xfrm rot="2192595">
            <a:off x="4243329" y="1769761"/>
            <a:ext cx="108000" cy="108000"/>
          </a:xfrm>
          <a:prstGeom prst="round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7F5373E-36B8-0A41-A0D8-71A0B0C6F08F}"/>
              </a:ext>
            </a:extLst>
          </p:cNvPr>
          <p:cNvSpPr>
            <a:spLocks noChangeAspect="1"/>
          </p:cNvSpPr>
          <p:nvPr/>
        </p:nvSpPr>
        <p:spPr>
          <a:xfrm rot="2192595">
            <a:off x="4469942" y="2098682"/>
            <a:ext cx="108000" cy="108000"/>
          </a:xfrm>
          <a:prstGeom prst="roundRect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A632DC5-78F7-DB40-8C4B-F0728C4AEB34}"/>
              </a:ext>
            </a:extLst>
          </p:cNvPr>
          <p:cNvSpPr>
            <a:spLocks noChangeAspect="1"/>
          </p:cNvSpPr>
          <p:nvPr/>
        </p:nvSpPr>
        <p:spPr>
          <a:xfrm rot="2192595">
            <a:off x="4243327" y="2098682"/>
            <a:ext cx="108000" cy="108000"/>
          </a:xfrm>
          <a:prstGeom prst="round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AAD8F3B-4FFD-8045-A0DA-D7E11DB8D737}"/>
              </a:ext>
            </a:extLst>
          </p:cNvPr>
          <p:cNvSpPr>
            <a:spLocks noChangeAspect="1"/>
          </p:cNvSpPr>
          <p:nvPr/>
        </p:nvSpPr>
        <p:spPr>
          <a:xfrm rot="2192595">
            <a:off x="4469941" y="2427305"/>
            <a:ext cx="108000" cy="108000"/>
          </a:xfrm>
          <a:prstGeom prst="roundRect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61A6872-14E0-0148-877A-1DB171C82453}"/>
              </a:ext>
            </a:extLst>
          </p:cNvPr>
          <p:cNvSpPr>
            <a:spLocks noChangeAspect="1"/>
          </p:cNvSpPr>
          <p:nvPr/>
        </p:nvSpPr>
        <p:spPr>
          <a:xfrm rot="2192595">
            <a:off x="4243326" y="2427305"/>
            <a:ext cx="108000" cy="108000"/>
          </a:xfrm>
          <a:prstGeom prst="roundRect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E4320A-BF86-6741-A179-96DE76E1EFF0}"/>
              </a:ext>
            </a:extLst>
          </p:cNvPr>
          <p:cNvSpPr txBox="1"/>
          <p:nvPr/>
        </p:nvSpPr>
        <p:spPr>
          <a:xfrm>
            <a:off x="4231603" y="1495797"/>
            <a:ext cx="131446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2177A8-641A-8845-8D98-28DF16671472}"/>
              </a:ext>
            </a:extLst>
          </p:cNvPr>
          <p:cNvSpPr txBox="1"/>
          <p:nvPr/>
        </p:nvSpPr>
        <p:spPr>
          <a:xfrm>
            <a:off x="4458218" y="1493180"/>
            <a:ext cx="131446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566BFD-8919-3A4D-80BA-6101B2199626}"/>
              </a:ext>
            </a:extLst>
          </p:cNvPr>
          <p:cNvSpPr>
            <a:spLocks noChangeAspect="1"/>
          </p:cNvSpPr>
          <p:nvPr/>
        </p:nvSpPr>
        <p:spPr>
          <a:xfrm rot="2192595">
            <a:off x="4740607" y="2759262"/>
            <a:ext cx="72000" cy="72000"/>
          </a:xfrm>
          <a:prstGeom prst="round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DDD7F2-431D-A74F-8A19-A638A1AFE0D5}"/>
              </a:ext>
            </a:extLst>
          </p:cNvPr>
          <p:cNvSpPr txBox="1"/>
          <p:nvPr/>
        </p:nvSpPr>
        <p:spPr>
          <a:xfrm>
            <a:off x="4861235" y="2749095"/>
            <a:ext cx="426399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dominant allele</a:t>
            </a:r>
            <a:endParaRPr lang="en-US" sz="6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F42164E-BA51-734F-9B51-0343FBE76711}"/>
              </a:ext>
            </a:extLst>
          </p:cNvPr>
          <p:cNvSpPr>
            <a:spLocks noChangeAspect="1"/>
          </p:cNvSpPr>
          <p:nvPr/>
        </p:nvSpPr>
        <p:spPr>
          <a:xfrm rot="2192595">
            <a:off x="4747281" y="2869194"/>
            <a:ext cx="72000" cy="72000"/>
          </a:xfrm>
          <a:prstGeom prst="roundRect">
            <a:avLst/>
          </a:prstGeom>
          <a:solidFill>
            <a:schemeClr val="accent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554869-C7EE-EC45-8E0C-57DF50305EF5}"/>
              </a:ext>
            </a:extLst>
          </p:cNvPr>
          <p:cNvSpPr txBox="1"/>
          <p:nvPr/>
        </p:nvSpPr>
        <p:spPr>
          <a:xfrm>
            <a:off x="4867909" y="2859027"/>
            <a:ext cx="402354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recessive allele</a:t>
            </a:r>
            <a:endParaRPr lang="en-US" sz="600" dirty="0">
              <a:solidFill>
                <a:srgbClr val="797979"/>
              </a:solidFill>
              <a:latin typeface="Avenir Next Condense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438031-78AB-0B44-8F22-D5EF0B70B284}"/>
              </a:ext>
            </a:extLst>
          </p:cNvPr>
          <p:cNvCxnSpPr/>
          <p:nvPr/>
        </p:nvCxnSpPr>
        <p:spPr>
          <a:xfrm>
            <a:off x="4257675" y="2649030"/>
            <a:ext cx="1123950" cy="0"/>
          </a:xfrm>
          <a:prstGeom prst="line">
            <a:avLst/>
          </a:prstGeom>
          <a:noFill/>
          <a:ln w="3175" cap="flat">
            <a:solidFill>
              <a:srgbClr val="797979"/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50FE828-B980-5E40-8290-17FDCEEEB742}"/>
              </a:ext>
            </a:extLst>
          </p:cNvPr>
          <p:cNvSpPr txBox="1"/>
          <p:nvPr/>
        </p:nvSpPr>
        <p:spPr>
          <a:xfrm>
            <a:off x="1207757" y="1483636"/>
            <a:ext cx="3077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 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9D1075-E1E9-D24B-9EC2-DFC2EA35E9DF}"/>
              </a:ext>
            </a:extLst>
          </p:cNvPr>
          <p:cNvSpPr txBox="1"/>
          <p:nvPr/>
        </p:nvSpPr>
        <p:spPr>
          <a:xfrm>
            <a:off x="1448702" y="1741488"/>
            <a:ext cx="12984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00597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C2581D-BB4D-824F-B3A0-D11DACB6B525}"/>
              </a:ext>
            </a:extLst>
          </p:cNvPr>
          <p:cNvSpPr txBox="1"/>
          <p:nvPr/>
        </p:nvSpPr>
        <p:spPr>
          <a:xfrm>
            <a:off x="1448702" y="2081561"/>
            <a:ext cx="12984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FE8AAC-99D6-B34C-9889-E2B7FCC40299}"/>
              </a:ext>
            </a:extLst>
          </p:cNvPr>
          <p:cNvSpPr txBox="1"/>
          <p:nvPr/>
        </p:nvSpPr>
        <p:spPr>
          <a:xfrm>
            <a:off x="1448702" y="2418823"/>
            <a:ext cx="12984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86D0EDA-FFDD-A948-B00B-AD91C8E65B6A}"/>
              </a:ext>
            </a:extLst>
          </p:cNvPr>
          <p:cNvSpPr/>
          <p:nvPr/>
        </p:nvSpPr>
        <p:spPr>
          <a:xfrm>
            <a:off x="1697048" y="2747422"/>
            <a:ext cx="1908791" cy="180000"/>
          </a:xfrm>
          <a:prstGeom prst="rect">
            <a:avLst/>
          </a:prstGeom>
          <a:solidFill>
            <a:srgbClr val="DD8455">
              <a:alpha val="1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82480D-0F25-CC4E-8F22-9EB384862FB6}"/>
              </a:ext>
            </a:extLst>
          </p:cNvPr>
          <p:cNvSpPr txBox="1"/>
          <p:nvPr/>
        </p:nvSpPr>
        <p:spPr>
          <a:xfrm>
            <a:off x="1046348" y="2760478"/>
            <a:ext cx="532198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DD8455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phenotype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8EC3E82-3D68-2142-A8C2-ABA4084C2571}"/>
              </a:ext>
            </a:extLst>
          </p:cNvPr>
          <p:cNvSpPr txBox="1"/>
          <p:nvPr/>
        </p:nvSpPr>
        <p:spPr>
          <a:xfrm>
            <a:off x="922752" y="3331214"/>
            <a:ext cx="2422138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Think: Patient 1 (</a:t>
            </a:r>
            <a:r>
              <a:rPr lang="en-US" sz="900" b="1" dirty="0">
                <a:solidFill>
                  <a:srgbClr val="424242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P1</a:t>
            </a:r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) with genotype 2 has disease (case)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4DEE818-044C-CD4A-A641-A12C27D39F94}"/>
              </a:ext>
            </a:extLst>
          </p:cNvPr>
          <p:cNvSpPr/>
          <p:nvPr/>
        </p:nvSpPr>
        <p:spPr>
          <a:xfrm>
            <a:off x="1994732" y="1414733"/>
            <a:ext cx="183003" cy="1601511"/>
          </a:xfrm>
          <a:prstGeom prst="rect">
            <a:avLst/>
          </a:prstGeom>
          <a:solidFill>
            <a:srgbClr val="00B0F0">
              <a:alpha val="10000"/>
            </a:srgbClr>
          </a:solidFill>
          <a:ln w="6350" cap="flat">
            <a:solidFill>
              <a:srgbClr val="00B0F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62FF2F2-91E4-C94A-AA1F-7761CD2070A3}"/>
              </a:ext>
            </a:extLst>
          </p:cNvPr>
          <p:cNvCxnSpPr>
            <a:cxnSpLocks/>
          </p:cNvCxnSpPr>
          <p:nvPr/>
        </p:nvCxnSpPr>
        <p:spPr>
          <a:xfrm flipV="1">
            <a:off x="2083881" y="3068274"/>
            <a:ext cx="0" cy="215169"/>
          </a:xfrm>
          <a:prstGeom prst="straightConnector1">
            <a:avLst/>
          </a:prstGeom>
          <a:noFill/>
          <a:ln w="9525" cap="flat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7A420EF-1297-0549-9154-BEBEE3A9D2B7}"/>
              </a:ext>
            </a:extLst>
          </p:cNvPr>
          <p:cNvGrpSpPr/>
          <p:nvPr/>
        </p:nvGrpSpPr>
        <p:grpSpPr>
          <a:xfrm>
            <a:off x="1812313" y="1493180"/>
            <a:ext cx="134652" cy="1421186"/>
            <a:chOff x="1812313" y="1493180"/>
            <a:chExt cx="134652" cy="142118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FCC0672-0B96-334F-9BDD-0EF0822E7629}"/>
                </a:ext>
              </a:extLst>
            </p:cNvPr>
            <p:cNvSpPr txBox="1"/>
            <p:nvPr/>
          </p:nvSpPr>
          <p:spPr>
            <a:xfrm>
              <a:off x="1846738" y="1744033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9A524AC-8E8C-B140-83F4-CDEE6AFA61D0}"/>
                </a:ext>
              </a:extLst>
            </p:cNvPr>
            <p:cNvSpPr txBox="1"/>
            <p:nvPr/>
          </p:nvSpPr>
          <p:spPr>
            <a:xfrm>
              <a:off x="1846738" y="208021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54ECDBC-E821-DB45-8C7C-191838D70CED}"/>
                </a:ext>
              </a:extLst>
            </p:cNvPr>
            <p:cNvSpPr txBox="1"/>
            <p:nvPr/>
          </p:nvSpPr>
          <p:spPr>
            <a:xfrm>
              <a:off x="1846738" y="241786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B40EF95-DD22-D74F-B189-A5DE119FAF09}"/>
                </a:ext>
              </a:extLst>
            </p:cNvPr>
            <p:cNvSpPr txBox="1"/>
            <p:nvPr/>
          </p:nvSpPr>
          <p:spPr>
            <a:xfrm>
              <a:off x="1812313" y="1493180"/>
              <a:ext cx="134652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P0</a:t>
              </a:r>
              <a:endParaRPr lang="en-US" sz="1000" b="1" dirty="0">
                <a:solidFill>
                  <a:srgbClr val="797979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584C809-866B-D34D-B259-D60086C38B13}"/>
                </a:ext>
              </a:extLst>
            </p:cNvPr>
            <p:cNvSpPr txBox="1"/>
            <p:nvPr/>
          </p:nvSpPr>
          <p:spPr>
            <a:xfrm>
              <a:off x="1846738" y="2760478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9DD55DF-74E0-5948-ACF7-C1FA69707DD2}"/>
              </a:ext>
            </a:extLst>
          </p:cNvPr>
          <p:cNvGrpSpPr/>
          <p:nvPr/>
        </p:nvGrpSpPr>
        <p:grpSpPr>
          <a:xfrm>
            <a:off x="2028217" y="1493180"/>
            <a:ext cx="134652" cy="1421186"/>
            <a:chOff x="2045904" y="1493180"/>
            <a:chExt cx="134652" cy="1421186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5B4A2D7-DA50-FB42-8D56-70685C34CA00}"/>
                </a:ext>
              </a:extLst>
            </p:cNvPr>
            <p:cNvSpPr txBox="1"/>
            <p:nvPr/>
          </p:nvSpPr>
          <p:spPr>
            <a:xfrm>
              <a:off x="2080329" y="1744033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9325991-AB52-FB43-B2E0-28EB9DCCD9EE}"/>
                </a:ext>
              </a:extLst>
            </p:cNvPr>
            <p:cNvSpPr txBox="1"/>
            <p:nvPr/>
          </p:nvSpPr>
          <p:spPr>
            <a:xfrm>
              <a:off x="2080329" y="208021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714EDCA-52E5-EA4C-AF04-915DB2170ADF}"/>
                </a:ext>
              </a:extLst>
            </p:cNvPr>
            <p:cNvSpPr txBox="1"/>
            <p:nvPr/>
          </p:nvSpPr>
          <p:spPr>
            <a:xfrm>
              <a:off x="2080329" y="241786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39975C6-639D-0043-BD38-A91ED3DB82EC}"/>
                </a:ext>
              </a:extLst>
            </p:cNvPr>
            <p:cNvSpPr txBox="1"/>
            <p:nvPr/>
          </p:nvSpPr>
          <p:spPr>
            <a:xfrm>
              <a:off x="2045904" y="1493180"/>
              <a:ext cx="134652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P1</a:t>
              </a:r>
              <a:endParaRPr lang="en-US" sz="1000" b="1" dirty="0">
                <a:solidFill>
                  <a:srgbClr val="797979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FCB85E9-4906-F146-96FF-8A0323D9C0D4}"/>
                </a:ext>
              </a:extLst>
            </p:cNvPr>
            <p:cNvSpPr txBox="1"/>
            <p:nvPr/>
          </p:nvSpPr>
          <p:spPr>
            <a:xfrm>
              <a:off x="2080329" y="2760478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144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6B29B02-E8EE-B048-852D-ECE77815AD12}"/>
              </a:ext>
            </a:extLst>
          </p:cNvPr>
          <p:cNvSpPr/>
          <p:nvPr/>
        </p:nvSpPr>
        <p:spPr>
          <a:xfrm>
            <a:off x="1690776" y="1728432"/>
            <a:ext cx="1908791" cy="180000"/>
          </a:xfrm>
          <a:prstGeom prst="rect">
            <a:avLst/>
          </a:prstGeom>
          <a:solidFill>
            <a:srgbClr val="00597D">
              <a:alpha val="1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Condensed Demi Bold" panose="020B0506020202020204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E290C0-01ED-B344-BB88-E06790AA8684}"/>
              </a:ext>
            </a:extLst>
          </p:cNvPr>
          <p:cNvSpPr/>
          <p:nvPr/>
        </p:nvSpPr>
        <p:spPr>
          <a:xfrm>
            <a:off x="1690777" y="2068505"/>
            <a:ext cx="1908791" cy="180000"/>
          </a:xfrm>
          <a:prstGeom prst="rect">
            <a:avLst/>
          </a:prstGeom>
          <a:solidFill>
            <a:schemeClr val="accent4">
              <a:alpha val="1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Condensed Demi Bold" panose="020B0506020202020204" pitchFamily="34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C23EE18-9F4C-8D42-B0D8-FFF9F64C6790}"/>
              </a:ext>
            </a:extLst>
          </p:cNvPr>
          <p:cNvSpPr/>
          <p:nvPr/>
        </p:nvSpPr>
        <p:spPr>
          <a:xfrm>
            <a:off x="1690776" y="2405767"/>
            <a:ext cx="1908791" cy="180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Condensed Demi Bold" panose="020B0506020202020204" pitchFamily="34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1C345-60F2-CB41-A083-A54F5EA1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FBAD-B4DC-684D-A269-16BBA906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24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0FE828-B980-5E40-8290-17FDCEEEB742}"/>
              </a:ext>
            </a:extLst>
          </p:cNvPr>
          <p:cNvSpPr txBox="1"/>
          <p:nvPr/>
        </p:nvSpPr>
        <p:spPr>
          <a:xfrm>
            <a:off x="1207757" y="1483636"/>
            <a:ext cx="3077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 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9D1075-E1E9-D24B-9EC2-DFC2EA35E9DF}"/>
              </a:ext>
            </a:extLst>
          </p:cNvPr>
          <p:cNvSpPr txBox="1"/>
          <p:nvPr/>
        </p:nvSpPr>
        <p:spPr>
          <a:xfrm>
            <a:off x="1448702" y="1741488"/>
            <a:ext cx="12984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00597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C2581D-BB4D-824F-B3A0-D11DACB6B525}"/>
              </a:ext>
            </a:extLst>
          </p:cNvPr>
          <p:cNvSpPr txBox="1"/>
          <p:nvPr/>
        </p:nvSpPr>
        <p:spPr>
          <a:xfrm>
            <a:off x="1448702" y="2081561"/>
            <a:ext cx="12984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FE8AAC-99D6-B34C-9889-E2B7FCC40299}"/>
              </a:ext>
            </a:extLst>
          </p:cNvPr>
          <p:cNvSpPr txBox="1"/>
          <p:nvPr/>
        </p:nvSpPr>
        <p:spPr>
          <a:xfrm>
            <a:off x="1448702" y="2418823"/>
            <a:ext cx="12984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86D0EDA-FFDD-A948-B00B-AD91C8E65B6A}"/>
              </a:ext>
            </a:extLst>
          </p:cNvPr>
          <p:cNvSpPr/>
          <p:nvPr/>
        </p:nvSpPr>
        <p:spPr>
          <a:xfrm>
            <a:off x="1697048" y="2747422"/>
            <a:ext cx="1908791" cy="180000"/>
          </a:xfrm>
          <a:prstGeom prst="rect">
            <a:avLst/>
          </a:prstGeom>
          <a:solidFill>
            <a:srgbClr val="DD8455">
              <a:alpha val="1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Condensed Demi Bold" panose="020B0506020202020204" pitchFamily="34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82480D-0F25-CC4E-8F22-9EB384862FB6}"/>
              </a:ext>
            </a:extLst>
          </p:cNvPr>
          <p:cNvSpPr txBox="1"/>
          <p:nvPr/>
        </p:nvSpPr>
        <p:spPr>
          <a:xfrm>
            <a:off x="1046348" y="2760478"/>
            <a:ext cx="532198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DD8455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phenotype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7330B9-E1B4-4D4A-80D3-A66A87C067E3}"/>
              </a:ext>
            </a:extLst>
          </p:cNvPr>
          <p:cNvGrpSpPr/>
          <p:nvPr/>
        </p:nvGrpSpPr>
        <p:grpSpPr>
          <a:xfrm>
            <a:off x="1812313" y="1493180"/>
            <a:ext cx="134652" cy="1421186"/>
            <a:chOff x="1812313" y="1493180"/>
            <a:chExt cx="134652" cy="142118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FBE2E1F-E3F7-654A-B620-0E041F34A47F}"/>
                </a:ext>
              </a:extLst>
            </p:cNvPr>
            <p:cNvSpPr txBox="1"/>
            <p:nvPr/>
          </p:nvSpPr>
          <p:spPr>
            <a:xfrm>
              <a:off x="1846738" y="1744033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D5A066C-4BAD-2B41-B867-511D85DB24F4}"/>
                </a:ext>
              </a:extLst>
            </p:cNvPr>
            <p:cNvSpPr txBox="1"/>
            <p:nvPr/>
          </p:nvSpPr>
          <p:spPr>
            <a:xfrm>
              <a:off x="1846738" y="208021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F9B6DF0-03CB-0F49-8F20-9DA795D17249}"/>
                </a:ext>
              </a:extLst>
            </p:cNvPr>
            <p:cNvSpPr txBox="1"/>
            <p:nvPr/>
          </p:nvSpPr>
          <p:spPr>
            <a:xfrm>
              <a:off x="1846738" y="241786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8A123D-F46F-F741-B19F-2F7765C199DE}"/>
                </a:ext>
              </a:extLst>
            </p:cNvPr>
            <p:cNvSpPr txBox="1"/>
            <p:nvPr/>
          </p:nvSpPr>
          <p:spPr>
            <a:xfrm>
              <a:off x="1812313" y="1493180"/>
              <a:ext cx="134652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P0</a:t>
              </a:r>
              <a:endParaRPr lang="en-US" sz="1000" b="1" dirty="0">
                <a:solidFill>
                  <a:srgbClr val="797979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8A7ACE4-64D0-2A40-91CA-C4124D802D90}"/>
                </a:ext>
              </a:extLst>
            </p:cNvPr>
            <p:cNvSpPr txBox="1"/>
            <p:nvPr/>
          </p:nvSpPr>
          <p:spPr>
            <a:xfrm>
              <a:off x="1846738" y="2760478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4AC614-1853-FB43-907A-4E138B403EA0}"/>
              </a:ext>
            </a:extLst>
          </p:cNvPr>
          <p:cNvGrpSpPr/>
          <p:nvPr/>
        </p:nvGrpSpPr>
        <p:grpSpPr>
          <a:xfrm>
            <a:off x="2028217" y="1493180"/>
            <a:ext cx="134652" cy="1421186"/>
            <a:chOff x="2045904" y="1493180"/>
            <a:chExt cx="134652" cy="142118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43AAF28-DAA8-BA47-8A98-3CB3AC015DBE}"/>
                </a:ext>
              </a:extLst>
            </p:cNvPr>
            <p:cNvSpPr txBox="1"/>
            <p:nvPr/>
          </p:nvSpPr>
          <p:spPr>
            <a:xfrm>
              <a:off x="2080329" y="1744033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683F023-5A66-3B45-8D90-0FE8E8B74679}"/>
                </a:ext>
              </a:extLst>
            </p:cNvPr>
            <p:cNvSpPr txBox="1"/>
            <p:nvPr/>
          </p:nvSpPr>
          <p:spPr>
            <a:xfrm>
              <a:off x="2080329" y="208021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6A1C8CB-B1A6-C449-B0A0-084CE10B2CFD}"/>
                </a:ext>
              </a:extLst>
            </p:cNvPr>
            <p:cNvSpPr txBox="1"/>
            <p:nvPr/>
          </p:nvSpPr>
          <p:spPr>
            <a:xfrm>
              <a:off x="2080329" y="241786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3FD6DEA-0670-8A40-B7F4-77F17D3C18FF}"/>
                </a:ext>
              </a:extLst>
            </p:cNvPr>
            <p:cNvSpPr txBox="1"/>
            <p:nvPr/>
          </p:nvSpPr>
          <p:spPr>
            <a:xfrm>
              <a:off x="2045904" y="1493180"/>
              <a:ext cx="134652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P1</a:t>
              </a:r>
              <a:endParaRPr lang="en-US" sz="1000" b="1" dirty="0">
                <a:solidFill>
                  <a:srgbClr val="797979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B0DD05E-972A-444A-8E31-85EBE4CD9536}"/>
                </a:ext>
              </a:extLst>
            </p:cNvPr>
            <p:cNvSpPr txBox="1"/>
            <p:nvPr/>
          </p:nvSpPr>
          <p:spPr>
            <a:xfrm>
              <a:off x="2080329" y="2760478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FFE0A2F-FC93-AA4C-BB79-6C4140B18F6B}"/>
              </a:ext>
            </a:extLst>
          </p:cNvPr>
          <p:cNvGrpSpPr/>
          <p:nvPr/>
        </p:nvGrpSpPr>
        <p:grpSpPr>
          <a:xfrm>
            <a:off x="2244121" y="1493180"/>
            <a:ext cx="134652" cy="1421186"/>
            <a:chOff x="2045904" y="1493180"/>
            <a:chExt cx="134652" cy="1421186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109DCEB-01BA-5A47-B5CB-F1043268C9A5}"/>
                </a:ext>
              </a:extLst>
            </p:cNvPr>
            <p:cNvSpPr txBox="1"/>
            <p:nvPr/>
          </p:nvSpPr>
          <p:spPr>
            <a:xfrm>
              <a:off x="2080329" y="1744033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091F84-8004-504B-A375-78B8CA5D49E8}"/>
                </a:ext>
              </a:extLst>
            </p:cNvPr>
            <p:cNvSpPr txBox="1"/>
            <p:nvPr/>
          </p:nvSpPr>
          <p:spPr>
            <a:xfrm>
              <a:off x="2080329" y="208021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E8FF5E8-74BB-6642-BCDC-BD42FA3EDF4D}"/>
                </a:ext>
              </a:extLst>
            </p:cNvPr>
            <p:cNvSpPr txBox="1"/>
            <p:nvPr/>
          </p:nvSpPr>
          <p:spPr>
            <a:xfrm>
              <a:off x="2080329" y="241786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50B6FDC-2E8C-9546-AFF3-0B0532685ED4}"/>
                </a:ext>
              </a:extLst>
            </p:cNvPr>
            <p:cNvSpPr txBox="1"/>
            <p:nvPr/>
          </p:nvSpPr>
          <p:spPr>
            <a:xfrm>
              <a:off x="2045904" y="1493180"/>
              <a:ext cx="134652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P2</a:t>
              </a:r>
              <a:endParaRPr lang="en-US" sz="1000" b="1" dirty="0">
                <a:solidFill>
                  <a:srgbClr val="797979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75FEFE2-D190-ED49-A6BE-9EA7965FF4DF}"/>
                </a:ext>
              </a:extLst>
            </p:cNvPr>
            <p:cNvSpPr txBox="1"/>
            <p:nvPr/>
          </p:nvSpPr>
          <p:spPr>
            <a:xfrm>
              <a:off x="2080329" y="2760478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7867968-F955-EB4A-95D7-D077DBA1F0FE}"/>
              </a:ext>
            </a:extLst>
          </p:cNvPr>
          <p:cNvGrpSpPr/>
          <p:nvPr/>
        </p:nvGrpSpPr>
        <p:grpSpPr>
          <a:xfrm>
            <a:off x="2460025" y="1493180"/>
            <a:ext cx="134652" cy="1421186"/>
            <a:chOff x="2045904" y="1493180"/>
            <a:chExt cx="134652" cy="142118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C9CFD8-A3C8-A041-87BB-8E4624D0F68A}"/>
                </a:ext>
              </a:extLst>
            </p:cNvPr>
            <p:cNvSpPr txBox="1"/>
            <p:nvPr/>
          </p:nvSpPr>
          <p:spPr>
            <a:xfrm>
              <a:off x="2080329" y="1744033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7E275B4-4F68-6242-8C7E-67FDFED6AC1D}"/>
                </a:ext>
              </a:extLst>
            </p:cNvPr>
            <p:cNvSpPr txBox="1"/>
            <p:nvPr/>
          </p:nvSpPr>
          <p:spPr>
            <a:xfrm>
              <a:off x="2080329" y="208021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AD287E5-D651-124F-829A-7F9F3CC27A32}"/>
                </a:ext>
              </a:extLst>
            </p:cNvPr>
            <p:cNvSpPr txBox="1"/>
            <p:nvPr/>
          </p:nvSpPr>
          <p:spPr>
            <a:xfrm>
              <a:off x="2080329" y="241786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4D23863-1BA7-CC41-9B04-FD3FF62D8CBA}"/>
                </a:ext>
              </a:extLst>
            </p:cNvPr>
            <p:cNvSpPr txBox="1"/>
            <p:nvPr/>
          </p:nvSpPr>
          <p:spPr>
            <a:xfrm>
              <a:off x="2045904" y="1493180"/>
              <a:ext cx="134652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P3</a:t>
              </a:r>
              <a:endParaRPr lang="en-US" sz="1000" b="1" dirty="0">
                <a:solidFill>
                  <a:srgbClr val="797979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E4D910C-2EAE-DA41-8F14-534D7CB8AE62}"/>
                </a:ext>
              </a:extLst>
            </p:cNvPr>
            <p:cNvSpPr txBox="1"/>
            <p:nvPr/>
          </p:nvSpPr>
          <p:spPr>
            <a:xfrm>
              <a:off x="2080329" y="2760478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7FC38C3-F3B8-0641-8B6B-FBE9A15A6CB0}"/>
              </a:ext>
            </a:extLst>
          </p:cNvPr>
          <p:cNvGrpSpPr/>
          <p:nvPr/>
        </p:nvGrpSpPr>
        <p:grpSpPr>
          <a:xfrm>
            <a:off x="2675929" y="1493180"/>
            <a:ext cx="134652" cy="1421186"/>
            <a:chOff x="2045904" y="1493180"/>
            <a:chExt cx="134652" cy="1421186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E0B7A82-AED8-F34F-9B20-5D74FFEB73A1}"/>
                </a:ext>
              </a:extLst>
            </p:cNvPr>
            <p:cNvSpPr txBox="1"/>
            <p:nvPr/>
          </p:nvSpPr>
          <p:spPr>
            <a:xfrm>
              <a:off x="2080329" y="1744033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4AEBE49-2968-FE44-9061-483A17CB6E5A}"/>
                </a:ext>
              </a:extLst>
            </p:cNvPr>
            <p:cNvSpPr txBox="1"/>
            <p:nvPr/>
          </p:nvSpPr>
          <p:spPr>
            <a:xfrm>
              <a:off x="2080329" y="208021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935F42E-3360-D046-ABDD-A16D8B70B63D}"/>
                </a:ext>
              </a:extLst>
            </p:cNvPr>
            <p:cNvSpPr txBox="1"/>
            <p:nvPr/>
          </p:nvSpPr>
          <p:spPr>
            <a:xfrm>
              <a:off x="2080329" y="241786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605D0B9-B815-C948-A772-8F9AEE7BA664}"/>
                </a:ext>
              </a:extLst>
            </p:cNvPr>
            <p:cNvSpPr txBox="1"/>
            <p:nvPr/>
          </p:nvSpPr>
          <p:spPr>
            <a:xfrm>
              <a:off x="2045904" y="1493180"/>
              <a:ext cx="134652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P4</a:t>
              </a:r>
              <a:endParaRPr lang="en-US" sz="1000" b="1" dirty="0">
                <a:solidFill>
                  <a:srgbClr val="797979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5DBA348-AA69-ED45-81C3-CD1AAD6E8245}"/>
                </a:ext>
              </a:extLst>
            </p:cNvPr>
            <p:cNvSpPr txBox="1"/>
            <p:nvPr/>
          </p:nvSpPr>
          <p:spPr>
            <a:xfrm>
              <a:off x="2080329" y="2760478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7E955A9-EF35-8641-BDFB-3C3B92D3C0CB}"/>
              </a:ext>
            </a:extLst>
          </p:cNvPr>
          <p:cNvGrpSpPr/>
          <p:nvPr/>
        </p:nvGrpSpPr>
        <p:grpSpPr>
          <a:xfrm>
            <a:off x="2891833" y="1493180"/>
            <a:ext cx="134652" cy="1421186"/>
            <a:chOff x="2045904" y="1493180"/>
            <a:chExt cx="134652" cy="1421186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01740A4-4B8B-9149-A669-A5CFA1EE1695}"/>
                </a:ext>
              </a:extLst>
            </p:cNvPr>
            <p:cNvSpPr txBox="1"/>
            <p:nvPr/>
          </p:nvSpPr>
          <p:spPr>
            <a:xfrm>
              <a:off x="2080329" y="1744033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459E44D-9D8F-D641-9962-3516133A2392}"/>
                </a:ext>
              </a:extLst>
            </p:cNvPr>
            <p:cNvSpPr txBox="1"/>
            <p:nvPr/>
          </p:nvSpPr>
          <p:spPr>
            <a:xfrm>
              <a:off x="2080329" y="208021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0CE9F4D-06C1-B24D-B19E-B09B9E127374}"/>
                </a:ext>
              </a:extLst>
            </p:cNvPr>
            <p:cNvSpPr txBox="1"/>
            <p:nvPr/>
          </p:nvSpPr>
          <p:spPr>
            <a:xfrm>
              <a:off x="2080329" y="241786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498613F-21C7-2342-943B-1CEF3F17EC8E}"/>
                </a:ext>
              </a:extLst>
            </p:cNvPr>
            <p:cNvSpPr txBox="1"/>
            <p:nvPr/>
          </p:nvSpPr>
          <p:spPr>
            <a:xfrm>
              <a:off x="2045904" y="1493180"/>
              <a:ext cx="134652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P5</a:t>
              </a:r>
              <a:endParaRPr lang="en-US" sz="1000" b="1" dirty="0">
                <a:solidFill>
                  <a:srgbClr val="797979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4D3F0EF-8A17-9A42-83A2-DD3131A800A9}"/>
                </a:ext>
              </a:extLst>
            </p:cNvPr>
            <p:cNvSpPr txBox="1"/>
            <p:nvPr/>
          </p:nvSpPr>
          <p:spPr>
            <a:xfrm>
              <a:off x="2080329" y="2760478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D54B76-3DF6-294C-9F46-7538EB510BA1}"/>
              </a:ext>
            </a:extLst>
          </p:cNvPr>
          <p:cNvGrpSpPr/>
          <p:nvPr/>
        </p:nvGrpSpPr>
        <p:grpSpPr>
          <a:xfrm>
            <a:off x="3160636" y="1493180"/>
            <a:ext cx="115416" cy="1421186"/>
            <a:chOff x="2098803" y="1493180"/>
            <a:chExt cx="115416" cy="1421186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B27FD23-0A6C-7F49-A11B-C398D3FD6365}"/>
                </a:ext>
              </a:extLst>
            </p:cNvPr>
            <p:cNvSpPr txBox="1"/>
            <p:nvPr/>
          </p:nvSpPr>
          <p:spPr>
            <a:xfrm>
              <a:off x="2098803" y="1744033"/>
              <a:ext cx="115416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…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4DEF0CB-EF1B-3F4C-92B1-EFE0EE38D0C4}"/>
                </a:ext>
              </a:extLst>
            </p:cNvPr>
            <p:cNvSpPr txBox="1"/>
            <p:nvPr/>
          </p:nvSpPr>
          <p:spPr>
            <a:xfrm>
              <a:off x="2098803" y="2080212"/>
              <a:ext cx="115416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…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F49649E-C700-E34A-BE8C-E812A79E2E1C}"/>
                </a:ext>
              </a:extLst>
            </p:cNvPr>
            <p:cNvSpPr txBox="1"/>
            <p:nvPr/>
          </p:nvSpPr>
          <p:spPr>
            <a:xfrm>
              <a:off x="2098803" y="2417862"/>
              <a:ext cx="115416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…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2E9673D-ED1E-AC42-9E25-468A11FDB013}"/>
                </a:ext>
              </a:extLst>
            </p:cNvPr>
            <p:cNvSpPr txBox="1"/>
            <p:nvPr/>
          </p:nvSpPr>
          <p:spPr>
            <a:xfrm>
              <a:off x="2108421" y="1493180"/>
              <a:ext cx="9618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...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51A3B37-98A6-D148-B9B5-6A733ED0E12F}"/>
                </a:ext>
              </a:extLst>
            </p:cNvPr>
            <p:cNvSpPr txBox="1"/>
            <p:nvPr/>
          </p:nvSpPr>
          <p:spPr>
            <a:xfrm>
              <a:off x="2098803" y="2760478"/>
              <a:ext cx="115416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…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9AF2CA2-726C-AC46-880B-8658779F076B}"/>
              </a:ext>
            </a:extLst>
          </p:cNvPr>
          <p:cNvGrpSpPr/>
          <p:nvPr/>
        </p:nvGrpSpPr>
        <p:grpSpPr>
          <a:xfrm>
            <a:off x="3381350" y="1493180"/>
            <a:ext cx="144270" cy="1421186"/>
            <a:chOff x="2045904" y="1493180"/>
            <a:chExt cx="144270" cy="1421186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83ADBBD-2F52-6640-983B-9087E59C7B27}"/>
                </a:ext>
              </a:extLst>
            </p:cNvPr>
            <p:cNvSpPr txBox="1"/>
            <p:nvPr/>
          </p:nvSpPr>
          <p:spPr>
            <a:xfrm>
              <a:off x="2080329" y="1744033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3C73BD9-22E3-5943-8704-3AB8A10BA57F}"/>
                </a:ext>
              </a:extLst>
            </p:cNvPr>
            <p:cNvSpPr txBox="1"/>
            <p:nvPr/>
          </p:nvSpPr>
          <p:spPr>
            <a:xfrm>
              <a:off x="2080329" y="208021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E37BDEF-603C-5247-A2F2-582BB5BDCEED}"/>
                </a:ext>
              </a:extLst>
            </p:cNvPr>
            <p:cNvSpPr txBox="1"/>
            <p:nvPr/>
          </p:nvSpPr>
          <p:spPr>
            <a:xfrm>
              <a:off x="2080329" y="2417862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7E38A67-1892-2047-AD1C-78A8114AAC1E}"/>
                </a:ext>
              </a:extLst>
            </p:cNvPr>
            <p:cNvSpPr txBox="1"/>
            <p:nvPr/>
          </p:nvSpPr>
          <p:spPr>
            <a:xfrm>
              <a:off x="2045904" y="1493180"/>
              <a:ext cx="14427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PN</a:t>
              </a:r>
              <a:endParaRPr lang="en-US" sz="1000" b="1" dirty="0">
                <a:solidFill>
                  <a:srgbClr val="797979"/>
                </a:solidFill>
                <a:latin typeface="Avenir Next Condense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A3B755C-3564-AC49-88BF-62C02EE1E12D}"/>
                </a:ext>
              </a:extLst>
            </p:cNvPr>
            <p:cNvSpPr txBox="1"/>
            <p:nvPr/>
          </p:nvSpPr>
          <p:spPr>
            <a:xfrm>
              <a:off x="2080329" y="2760478"/>
              <a:ext cx="6412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3647E2F-874D-3D42-8F71-FA1E6CE11569}"/>
              </a:ext>
            </a:extLst>
          </p:cNvPr>
          <p:cNvGrpSpPr/>
          <p:nvPr/>
        </p:nvGrpSpPr>
        <p:grpSpPr>
          <a:xfrm>
            <a:off x="4335303" y="1542295"/>
            <a:ext cx="1908794" cy="216000"/>
            <a:chOff x="4155052" y="850622"/>
            <a:chExt cx="1908794" cy="216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164C6B-DEC7-B148-A3CE-2410EA07ED8B}"/>
                </a:ext>
              </a:extLst>
            </p:cNvPr>
            <p:cNvGrpSpPr/>
            <p:nvPr/>
          </p:nvGrpSpPr>
          <p:grpSpPr>
            <a:xfrm>
              <a:off x="4155052" y="850622"/>
              <a:ext cx="1908794" cy="216000"/>
              <a:chOff x="4155052" y="850622"/>
              <a:chExt cx="1908794" cy="216000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DDD2FA19-A34E-BA4B-AA86-694DBBAF19DA}"/>
                  </a:ext>
                </a:extLst>
              </p:cNvPr>
              <p:cNvSpPr/>
              <p:nvPr/>
            </p:nvSpPr>
            <p:spPr>
              <a:xfrm>
                <a:off x="4155055" y="850622"/>
                <a:ext cx="1908791" cy="72000"/>
              </a:xfrm>
              <a:prstGeom prst="rect">
                <a:avLst/>
              </a:prstGeom>
              <a:solidFill>
                <a:srgbClr val="00597D">
                  <a:alpha val="25000"/>
                </a:srgb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033C412D-4682-BA40-81C4-1367520F43C6}"/>
                  </a:ext>
                </a:extLst>
              </p:cNvPr>
              <p:cNvSpPr/>
              <p:nvPr/>
            </p:nvSpPr>
            <p:spPr>
              <a:xfrm>
                <a:off x="4155052" y="922622"/>
                <a:ext cx="1908791" cy="72000"/>
              </a:xfrm>
              <a:prstGeom prst="rect">
                <a:avLst/>
              </a:prstGeom>
              <a:solidFill>
                <a:schemeClr val="accent4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9A2C208-C498-D444-ADCF-57A66FC03468}"/>
                  </a:ext>
                </a:extLst>
              </p:cNvPr>
              <p:cNvSpPr/>
              <p:nvPr/>
            </p:nvSpPr>
            <p:spPr>
              <a:xfrm>
                <a:off x="4155052" y="994622"/>
                <a:ext cx="1908791" cy="7200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571FC4-FCEE-5542-953F-AF734B589AD1}"/>
                </a:ext>
              </a:extLst>
            </p:cNvPr>
            <p:cNvSpPr/>
            <p:nvPr/>
          </p:nvSpPr>
          <p:spPr>
            <a:xfrm>
              <a:off x="4155052" y="850622"/>
              <a:ext cx="1908791" cy="216000"/>
            </a:xfrm>
            <a:prstGeom prst="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DD4AC0CA-711E-344D-8306-75BA38D61794}"/>
              </a:ext>
            </a:extLst>
          </p:cNvPr>
          <p:cNvGrpSpPr/>
          <p:nvPr/>
        </p:nvGrpSpPr>
        <p:grpSpPr>
          <a:xfrm>
            <a:off x="4335303" y="1758295"/>
            <a:ext cx="1908794" cy="216000"/>
            <a:chOff x="4155052" y="850622"/>
            <a:chExt cx="1908794" cy="216000"/>
          </a:xfrm>
        </p:grpSpPr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6D828681-6259-9A47-BF0E-7530F5EB3116}"/>
                </a:ext>
              </a:extLst>
            </p:cNvPr>
            <p:cNvGrpSpPr/>
            <p:nvPr/>
          </p:nvGrpSpPr>
          <p:grpSpPr>
            <a:xfrm>
              <a:off x="4155052" y="850622"/>
              <a:ext cx="1908794" cy="216000"/>
              <a:chOff x="4155052" y="850622"/>
              <a:chExt cx="1908794" cy="216000"/>
            </a:xfrm>
          </p:grpSpPr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062488F1-44C2-624B-A465-87C9E3972FBC}"/>
                  </a:ext>
                </a:extLst>
              </p:cNvPr>
              <p:cNvSpPr/>
              <p:nvPr/>
            </p:nvSpPr>
            <p:spPr>
              <a:xfrm>
                <a:off x="4155055" y="850622"/>
                <a:ext cx="1908791" cy="72000"/>
              </a:xfrm>
              <a:prstGeom prst="rect">
                <a:avLst/>
              </a:prstGeom>
              <a:solidFill>
                <a:srgbClr val="00597D">
                  <a:alpha val="25000"/>
                </a:srgb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67F1A7F6-B08E-DF43-A978-C79AC509700A}"/>
                  </a:ext>
                </a:extLst>
              </p:cNvPr>
              <p:cNvSpPr/>
              <p:nvPr/>
            </p:nvSpPr>
            <p:spPr>
              <a:xfrm>
                <a:off x="4155052" y="922622"/>
                <a:ext cx="1908791" cy="72000"/>
              </a:xfrm>
              <a:prstGeom prst="rect">
                <a:avLst/>
              </a:prstGeom>
              <a:solidFill>
                <a:schemeClr val="accent4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AF4BA63A-454B-0544-84CA-AE47DEF51EC1}"/>
                  </a:ext>
                </a:extLst>
              </p:cNvPr>
              <p:cNvSpPr/>
              <p:nvPr/>
            </p:nvSpPr>
            <p:spPr>
              <a:xfrm>
                <a:off x="4155052" y="994622"/>
                <a:ext cx="1908791" cy="7200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216349FD-A2C2-D745-A91A-DB078977B590}"/>
                </a:ext>
              </a:extLst>
            </p:cNvPr>
            <p:cNvSpPr/>
            <p:nvPr/>
          </p:nvSpPr>
          <p:spPr>
            <a:xfrm>
              <a:off x="4155052" y="850622"/>
              <a:ext cx="1908791" cy="216000"/>
            </a:xfrm>
            <a:prstGeom prst="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EFC000BE-457A-AE43-898B-414AE81906F1}"/>
              </a:ext>
            </a:extLst>
          </p:cNvPr>
          <p:cNvGrpSpPr/>
          <p:nvPr/>
        </p:nvGrpSpPr>
        <p:grpSpPr>
          <a:xfrm>
            <a:off x="4335303" y="1975225"/>
            <a:ext cx="1908794" cy="216000"/>
            <a:chOff x="4155052" y="850622"/>
            <a:chExt cx="1908794" cy="216000"/>
          </a:xfrm>
        </p:grpSpPr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2AFC37B3-DDE7-9B43-ABE2-E7A05736A612}"/>
                </a:ext>
              </a:extLst>
            </p:cNvPr>
            <p:cNvGrpSpPr/>
            <p:nvPr/>
          </p:nvGrpSpPr>
          <p:grpSpPr>
            <a:xfrm>
              <a:off x="4155052" y="850622"/>
              <a:ext cx="1908794" cy="216000"/>
              <a:chOff x="4155052" y="850622"/>
              <a:chExt cx="1908794" cy="216000"/>
            </a:xfrm>
          </p:grpSpPr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3C0C4295-ACEB-5F43-A4C5-3AC168B6F1BE}"/>
                  </a:ext>
                </a:extLst>
              </p:cNvPr>
              <p:cNvSpPr/>
              <p:nvPr/>
            </p:nvSpPr>
            <p:spPr>
              <a:xfrm>
                <a:off x="4155055" y="850622"/>
                <a:ext cx="1908791" cy="72000"/>
              </a:xfrm>
              <a:prstGeom prst="rect">
                <a:avLst/>
              </a:prstGeom>
              <a:solidFill>
                <a:srgbClr val="00597D">
                  <a:alpha val="25000"/>
                </a:srgb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90910367-7523-1047-B6D5-48F58EA79A1C}"/>
                  </a:ext>
                </a:extLst>
              </p:cNvPr>
              <p:cNvSpPr/>
              <p:nvPr/>
            </p:nvSpPr>
            <p:spPr>
              <a:xfrm>
                <a:off x="4155052" y="922622"/>
                <a:ext cx="1908791" cy="72000"/>
              </a:xfrm>
              <a:prstGeom prst="rect">
                <a:avLst/>
              </a:prstGeom>
              <a:solidFill>
                <a:schemeClr val="accent4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E358F46C-6C87-874E-955D-BE05D5CB1EBB}"/>
                  </a:ext>
                </a:extLst>
              </p:cNvPr>
              <p:cNvSpPr/>
              <p:nvPr/>
            </p:nvSpPr>
            <p:spPr>
              <a:xfrm>
                <a:off x="4155052" y="994622"/>
                <a:ext cx="1908791" cy="7200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B2169140-7D5C-5945-B4E7-18356A7C388E}"/>
                </a:ext>
              </a:extLst>
            </p:cNvPr>
            <p:cNvSpPr/>
            <p:nvPr/>
          </p:nvSpPr>
          <p:spPr>
            <a:xfrm>
              <a:off x="4155052" y="850622"/>
              <a:ext cx="1908791" cy="216000"/>
            </a:xfrm>
            <a:prstGeom prst="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5B57D98B-BE23-B14D-8900-656086B14191}"/>
              </a:ext>
            </a:extLst>
          </p:cNvPr>
          <p:cNvGrpSpPr/>
          <p:nvPr/>
        </p:nvGrpSpPr>
        <p:grpSpPr>
          <a:xfrm>
            <a:off x="4335303" y="2191225"/>
            <a:ext cx="1908794" cy="216000"/>
            <a:chOff x="4155052" y="850622"/>
            <a:chExt cx="1908794" cy="216000"/>
          </a:xfrm>
        </p:grpSpPr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9686B3C-306C-DE4E-85D3-8562C411E49A}"/>
                </a:ext>
              </a:extLst>
            </p:cNvPr>
            <p:cNvGrpSpPr/>
            <p:nvPr/>
          </p:nvGrpSpPr>
          <p:grpSpPr>
            <a:xfrm>
              <a:off x="4155052" y="850622"/>
              <a:ext cx="1908794" cy="216000"/>
              <a:chOff x="4155052" y="850622"/>
              <a:chExt cx="1908794" cy="216000"/>
            </a:xfrm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7BFA0185-EF52-D14B-A9C8-666586C59C34}"/>
                  </a:ext>
                </a:extLst>
              </p:cNvPr>
              <p:cNvSpPr/>
              <p:nvPr/>
            </p:nvSpPr>
            <p:spPr>
              <a:xfrm>
                <a:off x="4155055" y="850622"/>
                <a:ext cx="1908791" cy="72000"/>
              </a:xfrm>
              <a:prstGeom prst="rect">
                <a:avLst/>
              </a:prstGeom>
              <a:solidFill>
                <a:srgbClr val="00597D">
                  <a:alpha val="25000"/>
                </a:srgb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B5380DB0-DFC9-5D4F-80D6-4BEB6618F438}"/>
                  </a:ext>
                </a:extLst>
              </p:cNvPr>
              <p:cNvSpPr/>
              <p:nvPr/>
            </p:nvSpPr>
            <p:spPr>
              <a:xfrm>
                <a:off x="4155052" y="922622"/>
                <a:ext cx="1908791" cy="72000"/>
              </a:xfrm>
              <a:prstGeom prst="rect">
                <a:avLst/>
              </a:prstGeom>
              <a:solidFill>
                <a:schemeClr val="accent4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F08D3F99-A0BE-B14B-AFA1-4D7179DE2913}"/>
                  </a:ext>
                </a:extLst>
              </p:cNvPr>
              <p:cNvSpPr/>
              <p:nvPr/>
            </p:nvSpPr>
            <p:spPr>
              <a:xfrm>
                <a:off x="4155052" y="994622"/>
                <a:ext cx="1908791" cy="7200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4B0B77E9-6AD8-B046-BE17-2830C3FA6951}"/>
                </a:ext>
              </a:extLst>
            </p:cNvPr>
            <p:cNvSpPr/>
            <p:nvPr/>
          </p:nvSpPr>
          <p:spPr>
            <a:xfrm>
              <a:off x="4155052" y="850622"/>
              <a:ext cx="1908791" cy="216000"/>
            </a:xfrm>
            <a:prstGeom prst="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B3A2B2E6-C1C2-594C-9BCF-510598F8B7ED}"/>
              </a:ext>
            </a:extLst>
          </p:cNvPr>
          <p:cNvGrpSpPr/>
          <p:nvPr/>
        </p:nvGrpSpPr>
        <p:grpSpPr>
          <a:xfrm>
            <a:off x="4335303" y="2407662"/>
            <a:ext cx="1908794" cy="216000"/>
            <a:chOff x="4155052" y="850622"/>
            <a:chExt cx="1908794" cy="216000"/>
          </a:xfrm>
        </p:grpSpPr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F4BF8578-275E-4440-A13F-956B0BE2C68F}"/>
                </a:ext>
              </a:extLst>
            </p:cNvPr>
            <p:cNvGrpSpPr/>
            <p:nvPr/>
          </p:nvGrpSpPr>
          <p:grpSpPr>
            <a:xfrm>
              <a:off x="4155052" y="850622"/>
              <a:ext cx="1908794" cy="216000"/>
              <a:chOff x="4155052" y="850622"/>
              <a:chExt cx="1908794" cy="216000"/>
            </a:xfrm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8B89F6AF-A65E-624E-9D67-7C418CF6917A}"/>
                  </a:ext>
                </a:extLst>
              </p:cNvPr>
              <p:cNvSpPr/>
              <p:nvPr/>
            </p:nvSpPr>
            <p:spPr>
              <a:xfrm>
                <a:off x="4155055" y="850622"/>
                <a:ext cx="1908791" cy="72000"/>
              </a:xfrm>
              <a:prstGeom prst="rect">
                <a:avLst/>
              </a:prstGeom>
              <a:solidFill>
                <a:srgbClr val="00597D">
                  <a:alpha val="25000"/>
                </a:srgb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54ADF2AE-E898-1545-8A3D-05961168F143}"/>
                  </a:ext>
                </a:extLst>
              </p:cNvPr>
              <p:cNvSpPr/>
              <p:nvPr/>
            </p:nvSpPr>
            <p:spPr>
              <a:xfrm>
                <a:off x="4155052" y="922622"/>
                <a:ext cx="1908791" cy="72000"/>
              </a:xfrm>
              <a:prstGeom prst="rect">
                <a:avLst/>
              </a:prstGeom>
              <a:solidFill>
                <a:schemeClr val="accent4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D3EE5E44-3093-0F47-9860-1A18D249A16B}"/>
                  </a:ext>
                </a:extLst>
              </p:cNvPr>
              <p:cNvSpPr/>
              <p:nvPr/>
            </p:nvSpPr>
            <p:spPr>
              <a:xfrm>
                <a:off x="4155052" y="994622"/>
                <a:ext cx="1908791" cy="7200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EDE44E96-9F92-5949-A1C0-991BE85206E8}"/>
                </a:ext>
              </a:extLst>
            </p:cNvPr>
            <p:cNvSpPr/>
            <p:nvPr/>
          </p:nvSpPr>
          <p:spPr>
            <a:xfrm>
              <a:off x="4155052" y="850622"/>
              <a:ext cx="1908791" cy="216000"/>
            </a:xfrm>
            <a:prstGeom prst="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EC285675-6FC0-7C4A-BF66-FE9EAB2E56DD}"/>
              </a:ext>
            </a:extLst>
          </p:cNvPr>
          <p:cNvGrpSpPr/>
          <p:nvPr/>
        </p:nvGrpSpPr>
        <p:grpSpPr>
          <a:xfrm>
            <a:off x="4335303" y="2840592"/>
            <a:ext cx="1908794" cy="216000"/>
            <a:chOff x="4155052" y="850622"/>
            <a:chExt cx="1908794" cy="216000"/>
          </a:xfrm>
        </p:grpSpPr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A4DDF141-3719-1C4F-8841-683EC53D4E03}"/>
                </a:ext>
              </a:extLst>
            </p:cNvPr>
            <p:cNvGrpSpPr/>
            <p:nvPr/>
          </p:nvGrpSpPr>
          <p:grpSpPr>
            <a:xfrm>
              <a:off x="4155052" y="850622"/>
              <a:ext cx="1908794" cy="216000"/>
              <a:chOff x="4155052" y="850622"/>
              <a:chExt cx="1908794" cy="216000"/>
            </a:xfrm>
          </p:grpSpPr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D7D03200-DD9F-7A4F-8CC4-EB33439AF517}"/>
                  </a:ext>
                </a:extLst>
              </p:cNvPr>
              <p:cNvSpPr/>
              <p:nvPr/>
            </p:nvSpPr>
            <p:spPr>
              <a:xfrm>
                <a:off x="4155055" y="850622"/>
                <a:ext cx="1908791" cy="72000"/>
              </a:xfrm>
              <a:prstGeom prst="rect">
                <a:avLst/>
              </a:prstGeom>
              <a:solidFill>
                <a:srgbClr val="00597D">
                  <a:alpha val="25000"/>
                </a:srgb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DBFE91D-E468-8C4A-94B0-22F3CD23D141}"/>
                  </a:ext>
                </a:extLst>
              </p:cNvPr>
              <p:cNvSpPr/>
              <p:nvPr/>
            </p:nvSpPr>
            <p:spPr>
              <a:xfrm>
                <a:off x="4155052" y="922622"/>
                <a:ext cx="1908791" cy="72000"/>
              </a:xfrm>
              <a:prstGeom prst="rect">
                <a:avLst/>
              </a:prstGeom>
              <a:solidFill>
                <a:schemeClr val="accent4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3E1259D-6E57-AB48-ACAB-A7E9A5C6C15F}"/>
                  </a:ext>
                </a:extLst>
              </p:cNvPr>
              <p:cNvSpPr/>
              <p:nvPr/>
            </p:nvSpPr>
            <p:spPr>
              <a:xfrm>
                <a:off x="4155052" y="994622"/>
                <a:ext cx="1908791" cy="7200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9028F703-2FBB-8A48-84FA-319489C6C807}"/>
                </a:ext>
              </a:extLst>
            </p:cNvPr>
            <p:cNvSpPr/>
            <p:nvPr/>
          </p:nvSpPr>
          <p:spPr>
            <a:xfrm>
              <a:off x="4155052" y="850622"/>
              <a:ext cx="1908791" cy="216000"/>
            </a:xfrm>
            <a:prstGeom prst="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TextBox 426">
            <a:extLst>
              <a:ext uri="{FF2B5EF4-FFF2-40B4-BE49-F238E27FC236}">
                <a16:creationId xmlns:a16="http://schemas.microsoft.com/office/drawing/2014/main" id="{01794486-C224-7E48-9BEE-86C841A87021}"/>
              </a:ext>
            </a:extLst>
          </p:cNvPr>
          <p:cNvSpPr txBox="1"/>
          <p:nvPr/>
        </p:nvSpPr>
        <p:spPr>
          <a:xfrm>
            <a:off x="5262545" y="2614926"/>
            <a:ext cx="152286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 . .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B872C4C-83DB-3841-9545-6226BD7C1FF7}"/>
              </a:ext>
            </a:extLst>
          </p:cNvPr>
          <p:cNvCxnSpPr/>
          <p:nvPr/>
        </p:nvCxnSpPr>
        <p:spPr>
          <a:xfrm>
            <a:off x="4335303" y="1431985"/>
            <a:ext cx="1908791" cy="0"/>
          </a:xfrm>
          <a:prstGeom prst="line">
            <a:avLst/>
          </a:prstGeom>
          <a:noFill/>
          <a:ln w="9525" cap="flat">
            <a:solidFill>
              <a:srgbClr val="797979"/>
            </a:solidFill>
            <a:prstDash val="solid"/>
            <a:round/>
            <a:headEnd type="stealth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4EC63EDB-438E-DA44-BD9C-4BFA930CE647}"/>
              </a:ext>
            </a:extLst>
          </p:cNvPr>
          <p:cNvCxnSpPr>
            <a:cxnSpLocks/>
          </p:cNvCxnSpPr>
          <p:nvPr/>
        </p:nvCxnSpPr>
        <p:spPr>
          <a:xfrm>
            <a:off x="4167464" y="1550922"/>
            <a:ext cx="0" cy="1505670"/>
          </a:xfrm>
          <a:prstGeom prst="line">
            <a:avLst/>
          </a:prstGeom>
          <a:noFill/>
          <a:ln w="9525" cap="flat">
            <a:solidFill>
              <a:srgbClr val="797979"/>
            </a:solidFill>
            <a:prstDash val="solid"/>
            <a:round/>
            <a:headEnd type="stealth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1" name="TextBox 430">
            <a:extLst>
              <a:ext uri="{FF2B5EF4-FFF2-40B4-BE49-F238E27FC236}">
                <a16:creationId xmlns:a16="http://schemas.microsoft.com/office/drawing/2014/main" id="{5C670582-CBE3-6B40-B95C-6931D0C66098}"/>
              </a:ext>
            </a:extLst>
          </p:cNvPr>
          <p:cNvSpPr txBox="1"/>
          <p:nvPr/>
        </p:nvSpPr>
        <p:spPr>
          <a:xfrm>
            <a:off x="4803286" y="1279240"/>
            <a:ext cx="918521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 Samples (Patients) </a:t>
            </a:r>
            <a:endParaRPr lang="en-US" sz="9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0ED44D5A-31D7-6D43-9418-ADEAE0D0C6D5}"/>
              </a:ext>
            </a:extLst>
          </p:cNvPr>
          <p:cNvSpPr txBox="1"/>
          <p:nvPr/>
        </p:nvSpPr>
        <p:spPr>
          <a:xfrm rot="16200000">
            <a:off x="3923881" y="2164850"/>
            <a:ext cx="328616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 SNPs</a:t>
            </a:r>
            <a:endParaRPr lang="en-US" sz="9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83D861A2-17F7-AC4D-B8AB-88B490BE9EEA}"/>
              </a:ext>
            </a:extLst>
          </p:cNvPr>
          <p:cNvSpPr/>
          <p:nvPr/>
        </p:nvSpPr>
        <p:spPr>
          <a:xfrm>
            <a:off x="4335302" y="3169206"/>
            <a:ext cx="1908791" cy="72000"/>
          </a:xfrm>
          <a:prstGeom prst="rect">
            <a:avLst/>
          </a:prstGeom>
          <a:solidFill>
            <a:srgbClr val="DD8455">
              <a:alpha val="25000"/>
            </a:srgbClr>
          </a:solidFill>
          <a:ln w="6350" cap="flat">
            <a:solidFill>
              <a:srgbClr val="797979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8366E326-8162-5E49-9B8C-06FB325E3C1E}"/>
              </a:ext>
            </a:extLst>
          </p:cNvPr>
          <p:cNvSpPr txBox="1"/>
          <p:nvPr/>
        </p:nvSpPr>
        <p:spPr>
          <a:xfrm>
            <a:off x="4809697" y="3349999"/>
            <a:ext cx="1057982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Dataset structure</a:t>
            </a:r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id="{D51EF08C-40B0-D44B-ADC7-9BA7DB9F080D}"/>
              </a:ext>
            </a:extLst>
          </p:cNvPr>
          <p:cNvSpPr/>
          <p:nvPr/>
        </p:nvSpPr>
        <p:spPr>
          <a:xfrm>
            <a:off x="4285020" y="2158898"/>
            <a:ext cx="2096532" cy="280148"/>
          </a:xfrm>
          <a:prstGeom prst="rect">
            <a:avLst/>
          </a:prstGeom>
          <a:noFill/>
          <a:ln w="12700" cap="flat">
            <a:solidFill>
              <a:srgbClr val="424242"/>
            </a:solidFill>
            <a:prstDash val="sysDot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DF046C9D-1385-2A40-A62C-77164451CF28}"/>
              </a:ext>
            </a:extLst>
          </p:cNvPr>
          <p:cNvSpPr txBox="1"/>
          <p:nvPr/>
        </p:nvSpPr>
        <p:spPr>
          <a:xfrm>
            <a:off x="6259864" y="2181058"/>
            <a:ext cx="78548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rgbClr val="00597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X0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4DA58924-7C39-224C-A0AE-04B9D0D03966}"/>
              </a:ext>
            </a:extLst>
          </p:cNvPr>
          <p:cNvSpPr txBox="1"/>
          <p:nvPr/>
        </p:nvSpPr>
        <p:spPr>
          <a:xfrm>
            <a:off x="6259864" y="2258142"/>
            <a:ext cx="78548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rgbClr val="797979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X1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514125CA-9390-754F-9378-271AD02E56D5}"/>
              </a:ext>
            </a:extLst>
          </p:cNvPr>
          <p:cNvSpPr txBox="1"/>
          <p:nvPr/>
        </p:nvSpPr>
        <p:spPr>
          <a:xfrm>
            <a:off x="6259864" y="2332050"/>
            <a:ext cx="78548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X2</a:t>
            </a: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290CF931-BC02-D844-B27D-739C65D50D7E}"/>
              </a:ext>
            </a:extLst>
          </p:cNvPr>
          <p:cNvSpPr txBox="1"/>
          <p:nvPr/>
        </p:nvSpPr>
        <p:spPr>
          <a:xfrm>
            <a:off x="6417456" y="2235174"/>
            <a:ext cx="213200" cy="107722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 X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AE46A789-6130-2549-B0DD-C3BDC472F2FC}"/>
              </a:ext>
            </a:extLst>
          </p:cNvPr>
          <p:cNvSpPr txBox="1"/>
          <p:nvPr/>
        </p:nvSpPr>
        <p:spPr>
          <a:xfrm>
            <a:off x="6289254" y="1593207"/>
            <a:ext cx="213200" cy="1077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 0</a:t>
            </a: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82E52F25-BC2E-2845-9AE5-85F72BA2E6AE}"/>
              </a:ext>
            </a:extLst>
          </p:cNvPr>
          <p:cNvSpPr txBox="1"/>
          <p:nvPr/>
        </p:nvSpPr>
        <p:spPr>
          <a:xfrm>
            <a:off x="6274952" y="2887008"/>
            <a:ext cx="307777" cy="1077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 M-1</a:t>
            </a: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81238067-BC12-ED41-B545-033839FFBA8F}"/>
              </a:ext>
            </a:extLst>
          </p:cNvPr>
          <p:cNvSpPr txBox="1"/>
          <p:nvPr/>
        </p:nvSpPr>
        <p:spPr>
          <a:xfrm>
            <a:off x="6285989" y="3151345"/>
            <a:ext cx="373500" cy="1077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solidFill>
                  <a:srgbClr val="DD8455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phenotype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BBBB699-B567-A54B-8810-3CEE74D77EF9}"/>
              </a:ext>
            </a:extLst>
          </p:cNvPr>
          <p:cNvSpPr txBox="1"/>
          <p:nvPr/>
        </p:nvSpPr>
        <p:spPr>
          <a:xfrm>
            <a:off x="4209882" y="3564127"/>
            <a:ext cx="2159245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Our dataset: 10 048 SNPs x 104 448 samples</a:t>
            </a:r>
            <a:endParaRPr lang="en-US" sz="9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53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208">
            <a:extLst>
              <a:ext uri="{FF2B5EF4-FFF2-40B4-BE49-F238E27FC236}">
                <a16:creationId xmlns:a16="http://schemas.microsoft.com/office/drawing/2014/main" id="{57E3B8E2-9875-EB47-BE08-998B767D35B0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1377787" y="948540"/>
            <a:ext cx="1778283" cy="287489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7CC9F3B1-1D2E-0E4B-8AE8-5FAAC75BFE65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7271207" y="1418923"/>
            <a:ext cx="1167659" cy="193356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2-way Epistasis Detection: Pair-wise interaction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25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3647E2F-874D-3D42-8F71-FA1E6CE11569}"/>
              </a:ext>
            </a:extLst>
          </p:cNvPr>
          <p:cNvGrpSpPr/>
          <p:nvPr/>
        </p:nvGrpSpPr>
        <p:grpSpPr>
          <a:xfrm>
            <a:off x="4335303" y="1542295"/>
            <a:ext cx="1908794" cy="216000"/>
            <a:chOff x="4155052" y="850622"/>
            <a:chExt cx="1908794" cy="216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164C6B-DEC7-B148-A3CE-2410EA07ED8B}"/>
                </a:ext>
              </a:extLst>
            </p:cNvPr>
            <p:cNvGrpSpPr/>
            <p:nvPr/>
          </p:nvGrpSpPr>
          <p:grpSpPr>
            <a:xfrm>
              <a:off x="4155052" y="850622"/>
              <a:ext cx="1908794" cy="216000"/>
              <a:chOff x="4155052" y="850622"/>
              <a:chExt cx="1908794" cy="216000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DDD2FA19-A34E-BA4B-AA86-694DBBAF19DA}"/>
                  </a:ext>
                </a:extLst>
              </p:cNvPr>
              <p:cNvSpPr/>
              <p:nvPr/>
            </p:nvSpPr>
            <p:spPr>
              <a:xfrm>
                <a:off x="4155055" y="850622"/>
                <a:ext cx="1908791" cy="72000"/>
              </a:xfrm>
              <a:prstGeom prst="rect">
                <a:avLst/>
              </a:prstGeom>
              <a:solidFill>
                <a:srgbClr val="00597D">
                  <a:alpha val="25000"/>
                </a:srgb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033C412D-4682-BA40-81C4-1367520F43C6}"/>
                  </a:ext>
                </a:extLst>
              </p:cNvPr>
              <p:cNvSpPr/>
              <p:nvPr/>
            </p:nvSpPr>
            <p:spPr>
              <a:xfrm>
                <a:off x="4155052" y="922622"/>
                <a:ext cx="1908791" cy="72000"/>
              </a:xfrm>
              <a:prstGeom prst="rect">
                <a:avLst/>
              </a:prstGeom>
              <a:solidFill>
                <a:schemeClr val="accent4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9A2C208-C498-D444-ADCF-57A66FC03468}"/>
                  </a:ext>
                </a:extLst>
              </p:cNvPr>
              <p:cNvSpPr/>
              <p:nvPr/>
            </p:nvSpPr>
            <p:spPr>
              <a:xfrm>
                <a:off x="4155052" y="994622"/>
                <a:ext cx="1908791" cy="7200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571FC4-FCEE-5542-953F-AF734B589AD1}"/>
                </a:ext>
              </a:extLst>
            </p:cNvPr>
            <p:cNvSpPr/>
            <p:nvPr/>
          </p:nvSpPr>
          <p:spPr>
            <a:xfrm>
              <a:off x="4155052" y="850622"/>
              <a:ext cx="1908791" cy="216000"/>
            </a:xfrm>
            <a:prstGeom prst="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DD4AC0CA-711E-344D-8306-75BA38D61794}"/>
              </a:ext>
            </a:extLst>
          </p:cNvPr>
          <p:cNvGrpSpPr/>
          <p:nvPr/>
        </p:nvGrpSpPr>
        <p:grpSpPr>
          <a:xfrm>
            <a:off x="4335303" y="1758295"/>
            <a:ext cx="1908794" cy="216000"/>
            <a:chOff x="4155052" y="850622"/>
            <a:chExt cx="1908794" cy="216000"/>
          </a:xfrm>
        </p:grpSpPr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6D828681-6259-9A47-BF0E-7530F5EB3116}"/>
                </a:ext>
              </a:extLst>
            </p:cNvPr>
            <p:cNvGrpSpPr/>
            <p:nvPr/>
          </p:nvGrpSpPr>
          <p:grpSpPr>
            <a:xfrm>
              <a:off x="4155052" y="850622"/>
              <a:ext cx="1908794" cy="216000"/>
              <a:chOff x="4155052" y="850622"/>
              <a:chExt cx="1908794" cy="216000"/>
            </a:xfrm>
          </p:grpSpPr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062488F1-44C2-624B-A465-87C9E3972FBC}"/>
                  </a:ext>
                </a:extLst>
              </p:cNvPr>
              <p:cNvSpPr/>
              <p:nvPr/>
            </p:nvSpPr>
            <p:spPr>
              <a:xfrm>
                <a:off x="4155055" y="850622"/>
                <a:ext cx="1908791" cy="72000"/>
              </a:xfrm>
              <a:prstGeom prst="rect">
                <a:avLst/>
              </a:prstGeom>
              <a:solidFill>
                <a:srgbClr val="00597D">
                  <a:alpha val="25000"/>
                </a:srgb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67F1A7F6-B08E-DF43-A978-C79AC509700A}"/>
                  </a:ext>
                </a:extLst>
              </p:cNvPr>
              <p:cNvSpPr/>
              <p:nvPr/>
            </p:nvSpPr>
            <p:spPr>
              <a:xfrm>
                <a:off x="4155052" y="922622"/>
                <a:ext cx="1908791" cy="72000"/>
              </a:xfrm>
              <a:prstGeom prst="rect">
                <a:avLst/>
              </a:prstGeom>
              <a:solidFill>
                <a:schemeClr val="accent4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AF4BA63A-454B-0544-84CA-AE47DEF51EC1}"/>
                  </a:ext>
                </a:extLst>
              </p:cNvPr>
              <p:cNvSpPr/>
              <p:nvPr/>
            </p:nvSpPr>
            <p:spPr>
              <a:xfrm>
                <a:off x="4155052" y="994622"/>
                <a:ext cx="1908791" cy="7200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216349FD-A2C2-D745-A91A-DB078977B590}"/>
                </a:ext>
              </a:extLst>
            </p:cNvPr>
            <p:cNvSpPr/>
            <p:nvPr/>
          </p:nvSpPr>
          <p:spPr>
            <a:xfrm>
              <a:off x="4155052" y="850622"/>
              <a:ext cx="1908791" cy="216000"/>
            </a:xfrm>
            <a:prstGeom prst="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EFC000BE-457A-AE43-898B-414AE81906F1}"/>
              </a:ext>
            </a:extLst>
          </p:cNvPr>
          <p:cNvGrpSpPr/>
          <p:nvPr/>
        </p:nvGrpSpPr>
        <p:grpSpPr>
          <a:xfrm>
            <a:off x="4335303" y="1975225"/>
            <a:ext cx="1908794" cy="216000"/>
            <a:chOff x="4155052" y="850622"/>
            <a:chExt cx="1908794" cy="216000"/>
          </a:xfrm>
        </p:grpSpPr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2AFC37B3-DDE7-9B43-ABE2-E7A05736A612}"/>
                </a:ext>
              </a:extLst>
            </p:cNvPr>
            <p:cNvGrpSpPr/>
            <p:nvPr/>
          </p:nvGrpSpPr>
          <p:grpSpPr>
            <a:xfrm>
              <a:off x="4155052" y="850622"/>
              <a:ext cx="1908794" cy="216000"/>
              <a:chOff x="4155052" y="850622"/>
              <a:chExt cx="1908794" cy="216000"/>
            </a:xfrm>
          </p:grpSpPr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3C0C4295-ACEB-5F43-A4C5-3AC168B6F1BE}"/>
                  </a:ext>
                </a:extLst>
              </p:cNvPr>
              <p:cNvSpPr/>
              <p:nvPr/>
            </p:nvSpPr>
            <p:spPr>
              <a:xfrm>
                <a:off x="4155055" y="850622"/>
                <a:ext cx="1908791" cy="72000"/>
              </a:xfrm>
              <a:prstGeom prst="rect">
                <a:avLst/>
              </a:prstGeom>
              <a:solidFill>
                <a:srgbClr val="00597D">
                  <a:alpha val="25000"/>
                </a:srgb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90910367-7523-1047-B6D5-48F58EA79A1C}"/>
                  </a:ext>
                </a:extLst>
              </p:cNvPr>
              <p:cNvSpPr/>
              <p:nvPr/>
            </p:nvSpPr>
            <p:spPr>
              <a:xfrm>
                <a:off x="4155052" y="922622"/>
                <a:ext cx="1908791" cy="72000"/>
              </a:xfrm>
              <a:prstGeom prst="rect">
                <a:avLst/>
              </a:prstGeom>
              <a:solidFill>
                <a:schemeClr val="accent4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E358F46C-6C87-874E-955D-BE05D5CB1EBB}"/>
                  </a:ext>
                </a:extLst>
              </p:cNvPr>
              <p:cNvSpPr/>
              <p:nvPr/>
            </p:nvSpPr>
            <p:spPr>
              <a:xfrm>
                <a:off x="4155052" y="994622"/>
                <a:ext cx="1908791" cy="7200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B2169140-7D5C-5945-B4E7-18356A7C388E}"/>
                </a:ext>
              </a:extLst>
            </p:cNvPr>
            <p:cNvSpPr/>
            <p:nvPr/>
          </p:nvSpPr>
          <p:spPr>
            <a:xfrm>
              <a:off x="4155052" y="850622"/>
              <a:ext cx="1908791" cy="216000"/>
            </a:xfrm>
            <a:prstGeom prst="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5B57D98B-BE23-B14D-8900-656086B14191}"/>
              </a:ext>
            </a:extLst>
          </p:cNvPr>
          <p:cNvGrpSpPr/>
          <p:nvPr/>
        </p:nvGrpSpPr>
        <p:grpSpPr>
          <a:xfrm>
            <a:off x="4335303" y="2191225"/>
            <a:ext cx="1908794" cy="216000"/>
            <a:chOff x="4155052" y="850622"/>
            <a:chExt cx="1908794" cy="216000"/>
          </a:xfrm>
        </p:grpSpPr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39686B3C-306C-DE4E-85D3-8562C411E49A}"/>
                </a:ext>
              </a:extLst>
            </p:cNvPr>
            <p:cNvGrpSpPr/>
            <p:nvPr/>
          </p:nvGrpSpPr>
          <p:grpSpPr>
            <a:xfrm>
              <a:off x="4155052" y="850622"/>
              <a:ext cx="1908794" cy="216000"/>
              <a:chOff x="4155052" y="850622"/>
              <a:chExt cx="1908794" cy="216000"/>
            </a:xfrm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7BFA0185-EF52-D14B-A9C8-666586C59C34}"/>
                  </a:ext>
                </a:extLst>
              </p:cNvPr>
              <p:cNvSpPr/>
              <p:nvPr/>
            </p:nvSpPr>
            <p:spPr>
              <a:xfrm>
                <a:off x="4155055" y="850622"/>
                <a:ext cx="1908791" cy="72000"/>
              </a:xfrm>
              <a:prstGeom prst="rect">
                <a:avLst/>
              </a:prstGeom>
              <a:solidFill>
                <a:srgbClr val="00597D">
                  <a:alpha val="25000"/>
                </a:srgb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B5380DB0-DFC9-5D4F-80D6-4BEB6618F438}"/>
                  </a:ext>
                </a:extLst>
              </p:cNvPr>
              <p:cNvSpPr/>
              <p:nvPr/>
            </p:nvSpPr>
            <p:spPr>
              <a:xfrm>
                <a:off x="4155052" y="922622"/>
                <a:ext cx="1908791" cy="72000"/>
              </a:xfrm>
              <a:prstGeom prst="rect">
                <a:avLst/>
              </a:prstGeom>
              <a:solidFill>
                <a:schemeClr val="accent4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F08D3F99-A0BE-B14B-AFA1-4D7179DE2913}"/>
                  </a:ext>
                </a:extLst>
              </p:cNvPr>
              <p:cNvSpPr/>
              <p:nvPr/>
            </p:nvSpPr>
            <p:spPr>
              <a:xfrm>
                <a:off x="4155052" y="994622"/>
                <a:ext cx="1908791" cy="7200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4B0B77E9-6AD8-B046-BE17-2830C3FA6951}"/>
                </a:ext>
              </a:extLst>
            </p:cNvPr>
            <p:cNvSpPr/>
            <p:nvPr/>
          </p:nvSpPr>
          <p:spPr>
            <a:xfrm>
              <a:off x="4155052" y="850622"/>
              <a:ext cx="1908791" cy="216000"/>
            </a:xfrm>
            <a:prstGeom prst="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B3A2B2E6-C1C2-594C-9BCF-510598F8B7ED}"/>
              </a:ext>
            </a:extLst>
          </p:cNvPr>
          <p:cNvGrpSpPr/>
          <p:nvPr/>
        </p:nvGrpSpPr>
        <p:grpSpPr>
          <a:xfrm>
            <a:off x="4335303" y="2407662"/>
            <a:ext cx="1908794" cy="216000"/>
            <a:chOff x="4155052" y="850622"/>
            <a:chExt cx="1908794" cy="216000"/>
          </a:xfrm>
        </p:grpSpPr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F4BF8578-275E-4440-A13F-956B0BE2C68F}"/>
                </a:ext>
              </a:extLst>
            </p:cNvPr>
            <p:cNvGrpSpPr/>
            <p:nvPr/>
          </p:nvGrpSpPr>
          <p:grpSpPr>
            <a:xfrm>
              <a:off x="4155052" y="850622"/>
              <a:ext cx="1908794" cy="216000"/>
              <a:chOff x="4155052" y="850622"/>
              <a:chExt cx="1908794" cy="216000"/>
            </a:xfrm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8B89F6AF-A65E-624E-9D67-7C418CF6917A}"/>
                  </a:ext>
                </a:extLst>
              </p:cNvPr>
              <p:cNvSpPr/>
              <p:nvPr/>
            </p:nvSpPr>
            <p:spPr>
              <a:xfrm>
                <a:off x="4155055" y="850622"/>
                <a:ext cx="1908791" cy="72000"/>
              </a:xfrm>
              <a:prstGeom prst="rect">
                <a:avLst/>
              </a:prstGeom>
              <a:solidFill>
                <a:srgbClr val="00597D">
                  <a:alpha val="25000"/>
                </a:srgb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54ADF2AE-E898-1545-8A3D-05961168F143}"/>
                  </a:ext>
                </a:extLst>
              </p:cNvPr>
              <p:cNvSpPr/>
              <p:nvPr/>
            </p:nvSpPr>
            <p:spPr>
              <a:xfrm>
                <a:off x="4155052" y="922622"/>
                <a:ext cx="1908791" cy="72000"/>
              </a:xfrm>
              <a:prstGeom prst="rect">
                <a:avLst/>
              </a:prstGeom>
              <a:solidFill>
                <a:schemeClr val="accent4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D3EE5E44-3093-0F47-9860-1A18D249A16B}"/>
                  </a:ext>
                </a:extLst>
              </p:cNvPr>
              <p:cNvSpPr/>
              <p:nvPr/>
            </p:nvSpPr>
            <p:spPr>
              <a:xfrm>
                <a:off x="4155052" y="994622"/>
                <a:ext cx="1908791" cy="7200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EDE44E96-9F92-5949-A1C0-991BE85206E8}"/>
                </a:ext>
              </a:extLst>
            </p:cNvPr>
            <p:cNvSpPr/>
            <p:nvPr/>
          </p:nvSpPr>
          <p:spPr>
            <a:xfrm>
              <a:off x="4155052" y="850622"/>
              <a:ext cx="1908791" cy="216000"/>
            </a:xfrm>
            <a:prstGeom prst="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EC285675-6FC0-7C4A-BF66-FE9EAB2E56DD}"/>
              </a:ext>
            </a:extLst>
          </p:cNvPr>
          <p:cNvGrpSpPr/>
          <p:nvPr/>
        </p:nvGrpSpPr>
        <p:grpSpPr>
          <a:xfrm>
            <a:off x="4335303" y="2840592"/>
            <a:ext cx="1908794" cy="216000"/>
            <a:chOff x="4155052" y="850622"/>
            <a:chExt cx="1908794" cy="216000"/>
          </a:xfrm>
        </p:grpSpPr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A4DDF141-3719-1C4F-8841-683EC53D4E03}"/>
                </a:ext>
              </a:extLst>
            </p:cNvPr>
            <p:cNvGrpSpPr/>
            <p:nvPr/>
          </p:nvGrpSpPr>
          <p:grpSpPr>
            <a:xfrm>
              <a:off x="4155052" y="850622"/>
              <a:ext cx="1908794" cy="216000"/>
              <a:chOff x="4155052" y="850622"/>
              <a:chExt cx="1908794" cy="216000"/>
            </a:xfrm>
          </p:grpSpPr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D7D03200-DD9F-7A4F-8CC4-EB33439AF517}"/>
                  </a:ext>
                </a:extLst>
              </p:cNvPr>
              <p:cNvSpPr/>
              <p:nvPr/>
            </p:nvSpPr>
            <p:spPr>
              <a:xfrm>
                <a:off x="4155055" y="850622"/>
                <a:ext cx="1908791" cy="72000"/>
              </a:xfrm>
              <a:prstGeom prst="rect">
                <a:avLst/>
              </a:prstGeom>
              <a:solidFill>
                <a:srgbClr val="00597D">
                  <a:alpha val="25000"/>
                </a:srgb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DBFE91D-E468-8C4A-94B0-22F3CD23D141}"/>
                  </a:ext>
                </a:extLst>
              </p:cNvPr>
              <p:cNvSpPr/>
              <p:nvPr/>
            </p:nvSpPr>
            <p:spPr>
              <a:xfrm>
                <a:off x="4155052" y="922622"/>
                <a:ext cx="1908791" cy="72000"/>
              </a:xfrm>
              <a:prstGeom prst="rect">
                <a:avLst/>
              </a:prstGeom>
              <a:solidFill>
                <a:schemeClr val="accent4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3E1259D-6E57-AB48-ACAB-A7E9A5C6C15F}"/>
                  </a:ext>
                </a:extLst>
              </p:cNvPr>
              <p:cNvSpPr/>
              <p:nvPr/>
            </p:nvSpPr>
            <p:spPr>
              <a:xfrm>
                <a:off x="4155052" y="994622"/>
                <a:ext cx="1908791" cy="7200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9028F703-2FBB-8A48-84FA-319489C6C807}"/>
                </a:ext>
              </a:extLst>
            </p:cNvPr>
            <p:cNvSpPr/>
            <p:nvPr/>
          </p:nvSpPr>
          <p:spPr>
            <a:xfrm>
              <a:off x="4155052" y="850622"/>
              <a:ext cx="1908791" cy="216000"/>
            </a:xfrm>
            <a:prstGeom prst="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TextBox 426">
            <a:extLst>
              <a:ext uri="{FF2B5EF4-FFF2-40B4-BE49-F238E27FC236}">
                <a16:creationId xmlns:a16="http://schemas.microsoft.com/office/drawing/2014/main" id="{01794486-C224-7E48-9BEE-86C841A87021}"/>
              </a:ext>
            </a:extLst>
          </p:cNvPr>
          <p:cNvSpPr txBox="1"/>
          <p:nvPr/>
        </p:nvSpPr>
        <p:spPr>
          <a:xfrm>
            <a:off x="5262545" y="2614926"/>
            <a:ext cx="152286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 . .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B872C4C-83DB-3841-9545-6226BD7C1FF7}"/>
              </a:ext>
            </a:extLst>
          </p:cNvPr>
          <p:cNvCxnSpPr/>
          <p:nvPr/>
        </p:nvCxnSpPr>
        <p:spPr>
          <a:xfrm>
            <a:off x="4335303" y="1431985"/>
            <a:ext cx="1908791" cy="0"/>
          </a:xfrm>
          <a:prstGeom prst="line">
            <a:avLst/>
          </a:prstGeom>
          <a:noFill/>
          <a:ln w="9525" cap="flat">
            <a:solidFill>
              <a:srgbClr val="797979"/>
            </a:solidFill>
            <a:prstDash val="solid"/>
            <a:round/>
            <a:headEnd type="stealth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4EC63EDB-438E-DA44-BD9C-4BFA930CE647}"/>
              </a:ext>
            </a:extLst>
          </p:cNvPr>
          <p:cNvCxnSpPr>
            <a:cxnSpLocks/>
          </p:cNvCxnSpPr>
          <p:nvPr/>
        </p:nvCxnSpPr>
        <p:spPr>
          <a:xfrm>
            <a:off x="4167464" y="1550922"/>
            <a:ext cx="0" cy="1505670"/>
          </a:xfrm>
          <a:prstGeom prst="line">
            <a:avLst/>
          </a:prstGeom>
          <a:noFill/>
          <a:ln w="9525" cap="flat">
            <a:solidFill>
              <a:srgbClr val="797979"/>
            </a:solidFill>
            <a:prstDash val="solid"/>
            <a:round/>
            <a:headEnd type="stealth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1" name="TextBox 430">
            <a:extLst>
              <a:ext uri="{FF2B5EF4-FFF2-40B4-BE49-F238E27FC236}">
                <a16:creationId xmlns:a16="http://schemas.microsoft.com/office/drawing/2014/main" id="{5C670582-CBE3-6B40-B95C-6931D0C66098}"/>
              </a:ext>
            </a:extLst>
          </p:cNvPr>
          <p:cNvSpPr txBox="1"/>
          <p:nvPr/>
        </p:nvSpPr>
        <p:spPr>
          <a:xfrm>
            <a:off x="4803286" y="1279240"/>
            <a:ext cx="918521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 Samples (Patients) </a:t>
            </a:r>
            <a:endParaRPr lang="en-US" sz="9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0ED44D5A-31D7-6D43-9418-ADEAE0D0C6D5}"/>
              </a:ext>
            </a:extLst>
          </p:cNvPr>
          <p:cNvSpPr txBox="1"/>
          <p:nvPr/>
        </p:nvSpPr>
        <p:spPr>
          <a:xfrm rot="16200000">
            <a:off x="3923881" y="2164850"/>
            <a:ext cx="328616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 SNPs</a:t>
            </a:r>
            <a:endParaRPr lang="en-US" sz="9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83D861A2-17F7-AC4D-B8AB-88B490BE9EEA}"/>
              </a:ext>
            </a:extLst>
          </p:cNvPr>
          <p:cNvSpPr/>
          <p:nvPr/>
        </p:nvSpPr>
        <p:spPr>
          <a:xfrm>
            <a:off x="4335302" y="3169206"/>
            <a:ext cx="1908791" cy="72000"/>
          </a:xfrm>
          <a:prstGeom prst="rect">
            <a:avLst/>
          </a:prstGeom>
          <a:solidFill>
            <a:srgbClr val="DD8455">
              <a:alpha val="25000"/>
            </a:srgbClr>
          </a:solidFill>
          <a:ln w="6350" cap="flat">
            <a:solidFill>
              <a:srgbClr val="797979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8366E326-8162-5E49-9B8C-06FB325E3C1E}"/>
              </a:ext>
            </a:extLst>
          </p:cNvPr>
          <p:cNvSpPr txBox="1"/>
          <p:nvPr/>
        </p:nvSpPr>
        <p:spPr>
          <a:xfrm>
            <a:off x="4809697" y="3349999"/>
            <a:ext cx="1057982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Dataset structure</a:t>
            </a: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4C8700BB-DBF7-3244-9289-0EA57AC578F5}"/>
              </a:ext>
            </a:extLst>
          </p:cNvPr>
          <p:cNvSpPr txBox="1"/>
          <p:nvPr/>
        </p:nvSpPr>
        <p:spPr>
          <a:xfrm>
            <a:off x="6873997" y="1616164"/>
            <a:ext cx="1962076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Search space: </a:t>
            </a:r>
            <a:r>
              <a:rPr lang="en-US" sz="11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All SNP combinations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624EBC-5EA8-8848-A069-EAD2B0A945FC}"/>
              </a:ext>
            </a:extLst>
          </p:cNvPr>
          <p:cNvGrpSpPr/>
          <p:nvPr/>
        </p:nvGrpSpPr>
        <p:grpSpPr>
          <a:xfrm>
            <a:off x="6963462" y="1857413"/>
            <a:ext cx="1799532" cy="1044207"/>
            <a:chOff x="6949088" y="1776390"/>
            <a:chExt cx="1799532" cy="1044207"/>
          </a:xfrm>
        </p:grpSpPr>
        <p:sp>
          <p:nvSpPr>
            <p:cNvPr id="436" name="TextBox 435">
              <a:extLst>
                <a:ext uri="{FF2B5EF4-FFF2-40B4-BE49-F238E27FC236}">
                  <a16:creationId xmlns:a16="http://schemas.microsoft.com/office/drawing/2014/main" id="{6345216F-3B20-3246-933B-164862F34F7C}"/>
                </a:ext>
              </a:extLst>
            </p:cNvPr>
            <p:cNvSpPr txBox="1"/>
            <p:nvPr/>
          </p:nvSpPr>
          <p:spPr>
            <a:xfrm>
              <a:off x="6949088" y="1776390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37" name="TextBox 436">
              <a:extLst>
                <a:ext uri="{FF2B5EF4-FFF2-40B4-BE49-F238E27FC236}">
                  <a16:creationId xmlns:a16="http://schemas.microsoft.com/office/drawing/2014/main" id="{EC8ED9C1-E569-6749-A7E1-BEF71B9497AD}"/>
                </a:ext>
              </a:extLst>
            </p:cNvPr>
            <p:cNvSpPr txBox="1"/>
            <p:nvPr/>
          </p:nvSpPr>
          <p:spPr>
            <a:xfrm>
              <a:off x="7239103" y="1776390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(0,2)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38" name="TextBox 437">
              <a:extLst>
                <a:ext uri="{FF2B5EF4-FFF2-40B4-BE49-F238E27FC236}">
                  <a16:creationId xmlns:a16="http://schemas.microsoft.com/office/drawing/2014/main" id="{DDEEBCD1-A903-4946-8E7A-6A63D879401C}"/>
                </a:ext>
              </a:extLst>
            </p:cNvPr>
            <p:cNvSpPr txBox="1"/>
            <p:nvPr/>
          </p:nvSpPr>
          <p:spPr>
            <a:xfrm>
              <a:off x="7529118" y="1776390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(0,3)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39" name="TextBox 438">
              <a:extLst>
                <a:ext uri="{FF2B5EF4-FFF2-40B4-BE49-F238E27FC236}">
                  <a16:creationId xmlns:a16="http://schemas.microsoft.com/office/drawing/2014/main" id="{E05FD4F9-1B78-A149-9680-77C1F9547B85}"/>
                </a:ext>
              </a:extLst>
            </p:cNvPr>
            <p:cNvSpPr txBox="1"/>
            <p:nvPr/>
          </p:nvSpPr>
          <p:spPr>
            <a:xfrm>
              <a:off x="7819133" y="1776390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(0,4)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40" name="TextBox 439">
              <a:extLst>
                <a:ext uri="{FF2B5EF4-FFF2-40B4-BE49-F238E27FC236}">
                  <a16:creationId xmlns:a16="http://schemas.microsoft.com/office/drawing/2014/main" id="{6AEA7183-ACB4-6043-AC7D-66F1204F767B}"/>
                </a:ext>
              </a:extLst>
            </p:cNvPr>
            <p:cNvSpPr txBox="1"/>
            <p:nvPr/>
          </p:nvSpPr>
          <p:spPr>
            <a:xfrm>
              <a:off x="8109148" y="1776390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DD064E5C-B9BC-D34D-96D0-CA684B0C52C4}"/>
                </a:ext>
              </a:extLst>
            </p:cNvPr>
            <p:cNvSpPr txBox="1"/>
            <p:nvPr/>
          </p:nvSpPr>
          <p:spPr>
            <a:xfrm>
              <a:off x="8363899" y="1776390"/>
              <a:ext cx="28373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63" name="TextBox 462">
              <a:extLst>
                <a:ext uri="{FF2B5EF4-FFF2-40B4-BE49-F238E27FC236}">
                  <a16:creationId xmlns:a16="http://schemas.microsoft.com/office/drawing/2014/main" id="{B7489A10-42D7-AA43-B414-BBB6B5F3EEF3}"/>
                </a:ext>
              </a:extLst>
            </p:cNvPr>
            <p:cNvSpPr txBox="1"/>
            <p:nvPr/>
          </p:nvSpPr>
          <p:spPr>
            <a:xfrm>
              <a:off x="7239103" y="1960609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(1,2)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64" name="TextBox 463">
              <a:extLst>
                <a:ext uri="{FF2B5EF4-FFF2-40B4-BE49-F238E27FC236}">
                  <a16:creationId xmlns:a16="http://schemas.microsoft.com/office/drawing/2014/main" id="{5A35DA29-DDEC-8847-9A10-B1AA910D9293}"/>
                </a:ext>
              </a:extLst>
            </p:cNvPr>
            <p:cNvSpPr txBox="1"/>
            <p:nvPr/>
          </p:nvSpPr>
          <p:spPr>
            <a:xfrm>
              <a:off x="7529118" y="1960609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(1,3)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65" name="TextBox 464">
              <a:extLst>
                <a:ext uri="{FF2B5EF4-FFF2-40B4-BE49-F238E27FC236}">
                  <a16:creationId xmlns:a16="http://schemas.microsoft.com/office/drawing/2014/main" id="{85D04CD9-EE18-0E4B-867A-AC1B697A9869}"/>
                </a:ext>
              </a:extLst>
            </p:cNvPr>
            <p:cNvSpPr txBox="1"/>
            <p:nvPr/>
          </p:nvSpPr>
          <p:spPr>
            <a:xfrm>
              <a:off x="7819133" y="1960609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(1,4)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66" name="TextBox 465">
              <a:extLst>
                <a:ext uri="{FF2B5EF4-FFF2-40B4-BE49-F238E27FC236}">
                  <a16:creationId xmlns:a16="http://schemas.microsoft.com/office/drawing/2014/main" id="{610C330D-F3DA-3C49-BC8E-22CAEDD2893B}"/>
                </a:ext>
              </a:extLst>
            </p:cNvPr>
            <p:cNvSpPr txBox="1"/>
            <p:nvPr/>
          </p:nvSpPr>
          <p:spPr>
            <a:xfrm>
              <a:off x="8109148" y="1960609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67" name="TextBox 466">
              <a:extLst>
                <a:ext uri="{FF2B5EF4-FFF2-40B4-BE49-F238E27FC236}">
                  <a16:creationId xmlns:a16="http://schemas.microsoft.com/office/drawing/2014/main" id="{18CCDF77-FEB5-EC41-84FE-64045BBCFE6E}"/>
                </a:ext>
              </a:extLst>
            </p:cNvPr>
            <p:cNvSpPr txBox="1"/>
            <p:nvPr/>
          </p:nvSpPr>
          <p:spPr>
            <a:xfrm>
              <a:off x="8363899" y="1960609"/>
              <a:ext cx="28373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(1,M-1)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71" name="TextBox 470">
              <a:extLst>
                <a:ext uri="{FF2B5EF4-FFF2-40B4-BE49-F238E27FC236}">
                  <a16:creationId xmlns:a16="http://schemas.microsoft.com/office/drawing/2014/main" id="{C1AE344F-B2D3-1A44-AF31-DAD0CC135757}"/>
                </a:ext>
              </a:extLst>
            </p:cNvPr>
            <p:cNvSpPr txBox="1"/>
            <p:nvPr/>
          </p:nvSpPr>
          <p:spPr>
            <a:xfrm>
              <a:off x="7529118" y="2144828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(2,3)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72" name="TextBox 471">
              <a:extLst>
                <a:ext uri="{FF2B5EF4-FFF2-40B4-BE49-F238E27FC236}">
                  <a16:creationId xmlns:a16="http://schemas.microsoft.com/office/drawing/2014/main" id="{E7EBD8E5-7D04-1040-B6DE-C5FFDD31FE81}"/>
                </a:ext>
              </a:extLst>
            </p:cNvPr>
            <p:cNvSpPr txBox="1"/>
            <p:nvPr/>
          </p:nvSpPr>
          <p:spPr>
            <a:xfrm>
              <a:off x="7819133" y="2144828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(2,4)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73" name="TextBox 472">
              <a:extLst>
                <a:ext uri="{FF2B5EF4-FFF2-40B4-BE49-F238E27FC236}">
                  <a16:creationId xmlns:a16="http://schemas.microsoft.com/office/drawing/2014/main" id="{A08EF7D9-FD1F-BC4B-8E37-2531DA2A5A78}"/>
                </a:ext>
              </a:extLst>
            </p:cNvPr>
            <p:cNvSpPr txBox="1"/>
            <p:nvPr/>
          </p:nvSpPr>
          <p:spPr>
            <a:xfrm>
              <a:off x="8109148" y="2144828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74" name="TextBox 473">
              <a:extLst>
                <a:ext uri="{FF2B5EF4-FFF2-40B4-BE49-F238E27FC236}">
                  <a16:creationId xmlns:a16="http://schemas.microsoft.com/office/drawing/2014/main" id="{D830B124-25C0-3445-8D9C-217935BBD0AE}"/>
                </a:ext>
              </a:extLst>
            </p:cNvPr>
            <p:cNvSpPr txBox="1"/>
            <p:nvPr/>
          </p:nvSpPr>
          <p:spPr>
            <a:xfrm>
              <a:off x="8363899" y="2144828"/>
              <a:ext cx="28373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(2,M-1)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AC1E4188-8972-D048-8939-8CA65E2D8AC8}"/>
                </a:ext>
              </a:extLst>
            </p:cNvPr>
            <p:cNvSpPr txBox="1"/>
            <p:nvPr/>
          </p:nvSpPr>
          <p:spPr>
            <a:xfrm>
              <a:off x="7819133" y="2329047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(3,4)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7E5077B8-DD9B-5047-8A25-B771DF1FB91C}"/>
                </a:ext>
              </a:extLst>
            </p:cNvPr>
            <p:cNvSpPr txBox="1"/>
            <p:nvPr/>
          </p:nvSpPr>
          <p:spPr>
            <a:xfrm>
              <a:off x="8109148" y="2329047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81" name="TextBox 480">
              <a:extLst>
                <a:ext uri="{FF2B5EF4-FFF2-40B4-BE49-F238E27FC236}">
                  <a16:creationId xmlns:a16="http://schemas.microsoft.com/office/drawing/2014/main" id="{9F958B55-6AD1-0A48-98D8-BED9FC857F17}"/>
                </a:ext>
              </a:extLst>
            </p:cNvPr>
            <p:cNvSpPr txBox="1"/>
            <p:nvPr/>
          </p:nvSpPr>
          <p:spPr>
            <a:xfrm>
              <a:off x="8363899" y="2329047"/>
              <a:ext cx="28373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(3,M-1)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87" name="TextBox 486">
              <a:extLst>
                <a:ext uri="{FF2B5EF4-FFF2-40B4-BE49-F238E27FC236}">
                  <a16:creationId xmlns:a16="http://schemas.microsoft.com/office/drawing/2014/main" id="{5801BCBD-38D7-9D44-9E1F-269F8A03184D}"/>
                </a:ext>
              </a:extLst>
            </p:cNvPr>
            <p:cNvSpPr txBox="1"/>
            <p:nvPr/>
          </p:nvSpPr>
          <p:spPr>
            <a:xfrm>
              <a:off x="8109148" y="2513266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94" name="TextBox 493">
              <a:extLst>
                <a:ext uri="{FF2B5EF4-FFF2-40B4-BE49-F238E27FC236}">
                  <a16:creationId xmlns:a16="http://schemas.microsoft.com/office/drawing/2014/main" id="{24ACD450-9FD4-2244-99F3-10BDDCF36B47}"/>
                </a:ext>
              </a:extLst>
            </p:cNvPr>
            <p:cNvSpPr txBox="1"/>
            <p:nvPr/>
          </p:nvSpPr>
          <p:spPr>
            <a:xfrm>
              <a:off x="8109148" y="2697486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495" name="TextBox 494">
              <a:extLst>
                <a:ext uri="{FF2B5EF4-FFF2-40B4-BE49-F238E27FC236}">
                  <a16:creationId xmlns:a16="http://schemas.microsoft.com/office/drawing/2014/main" id="{CA48A091-C2C2-D34B-9308-FA0FC496E13E}"/>
                </a:ext>
              </a:extLst>
            </p:cNvPr>
            <p:cNvSpPr txBox="1"/>
            <p:nvPr/>
          </p:nvSpPr>
          <p:spPr>
            <a:xfrm>
              <a:off x="8363899" y="2697486"/>
              <a:ext cx="384721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(M-2,M-1)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  <p:sp>
        <p:nvSpPr>
          <p:cNvPr id="510" name="TextBox 509">
            <a:extLst>
              <a:ext uri="{FF2B5EF4-FFF2-40B4-BE49-F238E27FC236}">
                <a16:creationId xmlns:a16="http://schemas.microsoft.com/office/drawing/2014/main" id="{827AD384-9C44-A34D-A8D4-B535DEC470BB}"/>
              </a:ext>
            </a:extLst>
          </p:cNvPr>
          <p:cNvSpPr txBox="1"/>
          <p:nvPr/>
        </p:nvSpPr>
        <p:spPr>
          <a:xfrm>
            <a:off x="7054244" y="2460562"/>
            <a:ext cx="573875" cy="307777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M(M-1)/2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combinations</a:t>
            </a:r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id="{D51EF08C-40B0-D44B-ADC7-9BA7DB9F080D}"/>
              </a:ext>
            </a:extLst>
          </p:cNvPr>
          <p:cNvSpPr/>
          <p:nvPr/>
        </p:nvSpPr>
        <p:spPr>
          <a:xfrm>
            <a:off x="4285020" y="2158898"/>
            <a:ext cx="2096532" cy="280148"/>
          </a:xfrm>
          <a:prstGeom prst="rect">
            <a:avLst/>
          </a:prstGeom>
          <a:noFill/>
          <a:ln w="12700" cap="flat">
            <a:solidFill>
              <a:srgbClr val="C00000"/>
            </a:solidFill>
            <a:prstDash val="sysDot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DF046C9D-1385-2A40-A62C-77164451CF28}"/>
              </a:ext>
            </a:extLst>
          </p:cNvPr>
          <p:cNvSpPr txBox="1"/>
          <p:nvPr/>
        </p:nvSpPr>
        <p:spPr>
          <a:xfrm>
            <a:off x="6259864" y="2181058"/>
            <a:ext cx="78548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rgbClr val="00597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X0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4DA58924-7C39-224C-A0AE-04B9D0D03966}"/>
              </a:ext>
            </a:extLst>
          </p:cNvPr>
          <p:cNvSpPr txBox="1"/>
          <p:nvPr/>
        </p:nvSpPr>
        <p:spPr>
          <a:xfrm>
            <a:off x="6259864" y="2258142"/>
            <a:ext cx="78548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rgbClr val="797979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X1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514125CA-9390-754F-9378-271AD02E56D5}"/>
              </a:ext>
            </a:extLst>
          </p:cNvPr>
          <p:cNvSpPr txBox="1"/>
          <p:nvPr/>
        </p:nvSpPr>
        <p:spPr>
          <a:xfrm>
            <a:off x="6259864" y="2332050"/>
            <a:ext cx="78548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X2</a:t>
            </a: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290CF931-BC02-D844-B27D-739C65D50D7E}"/>
              </a:ext>
            </a:extLst>
          </p:cNvPr>
          <p:cNvSpPr txBox="1"/>
          <p:nvPr/>
        </p:nvSpPr>
        <p:spPr>
          <a:xfrm>
            <a:off x="6417456" y="2235174"/>
            <a:ext cx="213200" cy="107722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 X</a:t>
            </a: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81238067-BC12-ED41-B545-033839FFBA8F}"/>
              </a:ext>
            </a:extLst>
          </p:cNvPr>
          <p:cNvSpPr txBox="1"/>
          <p:nvPr/>
        </p:nvSpPr>
        <p:spPr>
          <a:xfrm>
            <a:off x="6285989" y="3151345"/>
            <a:ext cx="373500" cy="1077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solidFill>
                  <a:srgbClr val="DD8455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phenotype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A93AD647-4E38-414B-8E6F-A6D2874E541C}"/>
              </a:ext>
            </a:extLst>
          </p:cNvPr>
          <p:cNvSpPr/>
          <p:nvPr/>
        </p:nvSpPr>
        <p:spPr>
          <a:xfrm>
            <a:off x="4285020" y="2812232"/>
            <a:ext cx="2096532" cy="280148"/>
          </a:xfrm>
          <a:prstGeom prst="rect">
            <a:avLst/>
          </a:prstGeom>
          <a:noFill/>
          <a:ln w="12700" cap="flat">
            <a:solidFill>
              <a:srgbClr val="C00000"/>
            </a:solidFill>
            <a:prstDash val="sysDot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108F3CC4-2D93-6D4F-9045-C98204CBB6A0}"/>
              </a:ext>
            </a:extLst>
          </p:cNvPr>
          <p:cNvSpPr txBox="1"/>
          <p:nvPr/>
        </p:nvSpPr>
        <p:spPr>
          <a:xfrm>
            <a:off x="6259864" y="2834392"/>
            <a:ext cx="76944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rgbClr val="00597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Y0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0A6325E-413A-0147-A7DD-CDD1B0F91B65}"/>
              </a:ext>
            </a:extLst>
          </p:cNvPr>
          <p:cNvSpPr txBox="1"/>
          <p:nvPr/>
        </p:nvSpPr>
        <p:spPr>
          <a:xfrm>
            <a:off x="6259864" y="2911476"/>
            <a:ext cx="76944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rgbClr val="797979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Y1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08E59916-6189-3A4A-89CF-1D225F504A0B}"/>
              </a:ext>
            </a:extLst>
          </p:cNvPr>
          <p:cNvSpPr txBox="1"/>
          <p:nvPr/>
        </p:nvSpPr>
        <p:spPr>
          <a:xfrm>
            <a:off x="6259864" y="2985384"/>
            <a:ext cx="76944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Y2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A5D7621-44F6-0040-A874-10452ED321F6}"/>
              </a:ext>
            </a:extLst>
          </p:cNvPr>
          <p:cNvSpPr txBox="1"/>
          <p:nvPr/>
        </p:nvSpPr>
        <p:spPr>
          <a:xfrm>
            <a:off x="6417456" y="2888508"/>
            <a:ext cx="211596" cy="107722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 Y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13ABE7DD-4B0A-5144-BECE-9908C7BCF04E}"/>
              </a:ext>
            </a:extLst>
          </p:cNvPr>
          <p:cNvSpPr txBox="1"/>
          <p:nvPr/>
        </p:nvSpPr>
        <p:spPr>
          <a:xfrm>
            <a:off x="1352255" y="1264992"/>
            <a:ext cx="1997342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Pair-wise interaction: </a:t>
            </a:r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SNPs (X,Y)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B36DB279-652D-F941-98AC-CB82DFA2435C}"/>
              </a:ext>
            </a:extLst>
          </p:cNvPr>
          <p:cNvSpPr txBox="1"/>
          <p:nvPr/>
        </p:nvSpPr>
        <p:spPr>
          <a:xfrm>
            <a:off x="2580408" y="3937437"/>
            <a:ext cx="4563750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Each frequency table evaluated with Bayesian K2 score</a:t>
            </a:r>
          </a:p>
          <a:p>
            <a:pPr algn="ctr" defTabSz="1828800"/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Epistasis: Minimum K2 score among all combinations!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7D1A02-F0DE-4149-83FD-C220B44227FF}"/>
              </a:ext>
            </a:extLst>
          </p:cNvPr>
          <p:cNvGrpSpPr/>
          <p:nvPr/>
        </p:nvGrpSpPr>
        <p:grpSpPr>
          <a:xfrm>
            <a:off x="895035" y="1556577"/>
            <a:ext cx="2656148" cy="1637581"/>
            <a:chOff x="853549" y="1742342"/>
            <a:chExt cx="2656148" cy="1637581"/>
          </a:xfrm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71ECE993-6CD9-5041-9D02-C87336874D94}"/>
                </a:ext>
              </a:extLst>
            </p:cNvPr>
            <p:cNvSpPr/>
            <p:nvPr/>
          </p:nvSpPr>
          <p:spPr>
            <a:xfrm>
              <a:off x="2867252" y="2185249"/>
              <a:ext cx="180000" cy="18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2C0D4D-79EF-DA4B-9D6F-A9FF207E5A75}"/>
                </a:ext>
              </a:extLst>
            </p:cNvPr>
            <p:cNvSpPr/>
            <p:nvPr/>
          </p:nvSpPr>
          <p:spPr>
            <a:xfrm>
              <a:off x="1457851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A9842DC6-3A0C-114F-93BC-A00F108F7FA1}"/>
                </a:ext>
              </a:extLst>
            </p:cNvPr>
            <p:cNvSpPr/>
            <p:nvPr/>
          </p:nvSpPr>
          <p:spPr>
            <a:xfrm>
              <a:off x="1631770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BAD62A51-D603-DF4D-B0E4-CF4420719622}"/>
                </a:ext>
              </a:extLst>
            </p:cNvPr>
            <p:cNvSpPr/>
            <p:nvPr/>
          </p:nvSpPr>
          <p:spPr>
            <a:xfrm>
              <a:off x="1809492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97CC3225-E74C-A441-8C62-2297B650424D}"/>
                </a:ext>
              </a:extLst>
            </p:cNvPr>
            <p:cNvSpPr/>
            <p:nvPr/>
          </p:nvSpPr>
          <p:spPr>
            <a:xfrm>
              <a:off x="1981401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8BA87B7-9A22-9C49-B03F-1182C2942558}"/>
                </a:ext>
              </a:extLst>
            </p:cNvPr>
            <p:cNvSpPr/>
            <p:nvPr/>
          </p:nvSpPr>
          <p:spPr>
            <a:xfrm>
              <a:off x="2155320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ED3DF126-3495-024A-A079-41C1F780A98A}"/>
                </a:ext>
              </a:extLst>
            </p:cNvPr>
            <p:cNvSpPr/>
            <p:nvPr/>
          </p:nvSpPr>
          <p:spPr>
            <a:xfrm>
              <a:off x="2333042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CE000BF8-FBC3-1F45-8D2C-C9BCD4686D5C}"/>
                </a:ext>
              </a:extLst>
            </p:cNvPr>
            <p:cNvSpPr/>
            <p:nvPr/>
          </p:nvSpPr>
          <p:spPr>
            <a:xfrm>
              <a:off x="2513042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866CA25B-D349-324A-9CD1-42B557BD597D}"/>
                </a:ext>
              </a:extLst>
            </p:cNvPr>
            <p:cNvSpPr/>
            <p:nvPr/>
          </p:nvSpPr>
          <p:spPr>
            <a:xfrm>
              <a:off x="2686961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731F3B7-AE78-2D43-9734-5A4506445AA5}"/>
                </a:ext>
              </a:extLst>
            </p:cNvPr>
            <p:cNvSpPr/>
            <p:nvPr/>
          </p:nvSpPr>
          <p:spPr>
            <a:xfrm>
              <a:off x="2864683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C56FFDC8-3847-6D49-B187-2F16841D0B5D}"/>
                </a:ext>
              </a:extLst>
            </p:cNvPr>
            <p:cNvSpPr/>
            <p:nvPr/>
          </p:nvSpPr>
          <p:spPr>
            <a:xfrm>
              <a:off x="1457851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D7EE6444-DBB2-6B4C-AA60-3DEB7FF5EA7A}"/>
                </a:ext>
              </a:extLst>
            </p:cNvPr>
            <p:cNvSpPr/>
            <p:nvPr/>
          </p:nvSpPr>
          <p:spPr>
            <a:xfrm>
              <a:off x="1631770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43F1A77-BF76-6142-8AC1-53EB3EB99528}"/>
                </a:ext>
              </a:extLst>
            </p:cNvPr>
            <p:cNvSpPr/>
            <p:nvPr/>
          </p:nvSpPr>
          <p:spPr>
            <a:xfrm>
              <a:off x="1809492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AFB79C6-8392-4441-9CF2-F00B4FD99ADE}"/>
                </a:ext>
              </a:extLst>
            </p:cNvPr>
            <p:cNvSpPr/>
            <p:nvPr/>
          </p:nvSpPr>
          <p:spPr>
            <a:xfrm>
              <a:off x="1981401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7E7B1456-7D48-C74B-AB00-5EE1955CECBB}"/>
                </a:ext>
              </a:extLst>
            </p:cNvPr>
            <p:cNvSpPr/>
            <p:nvPr/>
          </p:nvSpPr>
          <p:spPr>
            <a:xfrm>
              <a:off x="2155320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6B9A665-E35C-5F47-B37D-88E8CFEB152B}"/>
                </a:ext>
              </a:extLst>
            </p:cNvPr>
            <p:cNvSpPr/>
            <p:nvPr/>
          </p:nvSpPr>
          <p:spPr>
            <a:xfrm>
              <a:off x="2333042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06A506A4-42AD-6741-9C96-434926A6A680}"/>
                </a:ext>
              </a:extLst>
            </p:cNvPr>
            <p:cNvSpPr/>
            <p:nvPr/>
          </p:nvSpPr>
          <p:spPr>
            <a:xfrm>
              <a:off x="2513042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1BA985A3-A2D8-6647-ACBF-AE3AD5E1E769}"/>
                </a:ext>
              </a:extLst>
            </p:cNvPr>
            <p:cNvSpPr/>
            <p:nvPr/>
          </p:nvSpPr>
          <p:spPr>
            <a:xfrm>
              <a:off x="2686961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2869779C-FD97-234D-BD3E-84384161CCC3}"/>
                </a:ext>
              </a:extLst>
            </p:cNvPr>
            <p:cNvSpPr/>
            <p:nvPr/>
          </p:nvSpPr>
          <p:spPr>
            <a:xfrm>
              <a:off x="2864683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2A782F1C-4C87-794A-AF14-B65B69A9DAF3}"/>
                </a:ext>
              </a:extLst>
            </p:cNvPr>
            <p:cNvSpPr txBox="1"/>
            <p:nvPr/>
          </p:nvSpPr>
          <p:spPr>
            <a:xfrm>
              <a:off x="1483731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914B3F30-25DB-0040-99EC-56485C6344FE}"/>
                </a:ext>
              </a:extLst>
            </p:cNvPr>
            <p:cNvSpPr txBox="1"/>
            <p:nvPr/>
          </p:nvSpPr>
          <p:spPr>
            <a:xfrm>
              <a:off x="1657650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75F18EDB-9226-4E40-A731-D7EAD33F7338}"/>
                </a:ext>
              </a:extLst>
            </p:cNvPr>
            <p:cNvSpPr txBox="1"/>
            <p:nvPr/>
          </p:nvSpPr>
          <p:spPr>
            <a:xfrm>
              <a:off x="1835372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02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C99A1E92-886C-524D-BD2B-80693854C536}"/>
                </a:ext>
              </a:extLst>
            </p:cNvPr>
            <p:cNvSpPr txBox="1"/>
            <p:nvPr/>
          </p:nvSpPr>
          <p:spPr>
            <a:xfrm>
              <a:off x="2007281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D92055E9-72A1-AA4C-A7D0-40C7B34E2E47}"/>
                </a:ext>
              </a:extLst>
            </p:cNvPr>
            <p:cNvSpPr txBox="1"/>
            <p:nvPr/>
          </p:nvSpPr>
          <p:spPr>
            <a:xfrm>
              <a:off x="2181200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540E7901-9BD9-604A-899F-8DBFA9CE9973}"/>
                </a:ext>
              </a:extLst>
            </p:cNvPr>
            <p:cNvSpPr txBox="1"/>
            <p:nvPr/>
          </p:nvSpPr>
          <p:spPr>
            <a:xfrm>
              <a:off x="2358922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12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25E279EE-2F79-C34B-9B68-A10525F1A8C7}"/>
                </a:ext>
              </a:extLst>
            </p:cNvPr>
            <p:cNvSpPr txBox="1"/>
            <p:nvPr/>
          </p:nvSpPr>
          <p:spPr>
            <a:xfrm>
              <a:off x="2538922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20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25FFD48-BF67-9445-A0A3-7868151A6C82}"/>
                </a:ext>
              </a:extLst>
            </p:cNvPr>
            <p:cNvSpPr txBox="1"/>
            <p:nvPr/>
          </p:nvSpPr>
          <p:spPr>
            <a:xfrm>
              <a:off x="2712841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21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483CE9D3-0B47-4F49-9FB9-8C6E13935B5F}"/>
                </a:ext>
              </a:extLst>
            </p:cNvPr>
            <p:cNvSpPr txBox="1"/>
            <p:nvPr/>
          </p:nvSpPr>
          <p:spPr>
            <a:xfrm>
              <a:off x="2890563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22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8D987FFD-46E3-9949-B8BA-76ADE6A3D331}"/>
                </a:ext>
              </a:extLst>
            </p:cNvPr>
            <p:cNvSpPr txBox="1"/>
            <p:nvPr/>
          </p:nvSpPr>
          <p:spPr>
            <a:xfrm>
              <a:off x="1895820" y="1742342"/>
              <a:ext cx="825547" cy="16927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frequency table</a:t>
              </a:r>
              <a:endParaRPr lang="en-US" sz="11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02CD9AE1-99EC-E542-8D40-CF53F340B76C}"/>
                </a:ext>
              </a:extLst>
            </p:cNvPr>
            <p:cNvSpPr txBox="1"/>
            <p:nvPr/>
          </p:nvSpPr>
          <p:spPr>
            <a:xfrm>
              <a:off x="855319" y="2391957"/>
              <a:ext cx="498534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 err="1">
                  <a:solidFill>
                    <a:srgbClr val="DD8455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ph.type</a:t>
              </a:r>
              <a:r>
                <a:rPr lang="en-US" sz="1000" b="1" dirty="0">
                  <a:solidFill>
                    <a:srgbClr val="DD8455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: 0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1FEE9D86-D318-D145-8E7F-BE4F00E6D7CC}"/>
                </a:ext>
              </a:extLst>
            </p:cNvPr>
            <p:cNvSpPr txBox="1"/>
            <p:nvPr/>
          </p:nvSpPr>
          <p:spPr>
            <a:xfrm>
              <a:off x="853549" y="2580308"/>
              <a:ext cx="498534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algn="r" defTabSz="1828800"/>
              <a:r>
                <a:rPr lang="en-US" sz="1000" b="1" dirty="0" err="1">
                  <a:solidFill>
                    <a:srgbClr val="DD8455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ph.type</a:t>
              </a:r>
              <a:r>
                <a:rPr lang="en-US" sz="1000" b="1" dirty="0">
                  <a:solidFill>
                    <a:srgbClr val="DD8455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: 1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A4F4ADEF-54EB-F14C-A106-40DEF99DFAAD}"/>
                </a:ext>
              </a:extLst>
            </p:cNvPr>
            <p:cNvSpPr txBox="1"/>
            <p:nvPr/>
          </p:nvSpPr>
          <p:spPr>
            <a:xfrm>
              <a:off x="3083298" y="2167527"/>
              <a:ext cx="426399" cy="2154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>
                  <a:solidFill>
                    <a:srgbClr val="00B0F0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genotype </a:t>
              </a:r>
            </a:p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>
                  <a:solidFill>
                    <a:srgbClr val="00B0F0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combination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E7DE935-2279-9740-8CAB-8EF046BA9AE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356" y="2079752"/>
              <a:ext cx="119464" cy="125080"/>
            </a:xfrm>
            <a:prstGeom prst="straightConnector1">
              <a:avLst/>
            </a:prstGeom>
            <a:noFill/>
            <a:ln w="9525" cap="flat">
              <a:solidFill>
                <a:srgbClr val="797979"/>
              </a:solidFill>
              <a:prstDash val="solid"/>
              <a:round/>
              <a:headEnd type="none" w="med" len="med"/>
              <a:tailEnd type="triangl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1B912E9A-C9F7-AC44-9EE0-6DA90B63C5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9358" y="2080985"/>
              <a:ext cx="114080" cy="121850"/>
            </a:xfrm>
            <a:prstGeom prst="straightConnector1">
              <a:avLst/>
            </a:prstGeom>
            <a:noFill/>
            <a:ln w="9525" cap="flat">
              <a:solidFill>
                <a:srgbClr val="797979"/>
              </a:solidFill>
              <a:prstDash val="solid"/>
              <a:round/>
              <a:headEnd type="none" w="med" len="med"/>
              <a:tailEnd type="triangl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F9F21862-76ED-6C41-873A-97C6903F5C49}"/>
                </a:ext>
              </a:extLst>
            </p:cNvPr>
            <p:cNvSpPr txBox="1"/>
            <p:nvPr/>
          </p:nvSpPr>
          <p:spPr>
            <a:xfrm>
              <a:off x="2699598" y="1999640"/>
              <a:ext cx="89768" cy="1077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>
                  <a:solidFill>
                    <a:schemeClr val="accent1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X2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21ADB219-692B-F542-999D-88F70E1C7F90}"/>
                </a:ext>
              </a:extLst>
            </p:cNvPr>
            <p:cNvSpPr txBox="1"/>
            <p:nvPr/>
          </p:nvSpPr>
          <p:spPr>
            <a:xfrm>
              <a:off x="3116234" y="1997280"/>
              <a:ext cx="86562" cy="1077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>
                  <a:solidFill>
                    <a:schemeClr val="accent1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Y2</a:t>
              </a:r>
            </a:p>
          </p:txBody>
        </p: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D5C2BF92-D986-F040-AB23-BBFE57CFD727}"/>
                </a:ext>
              </a:extLst>
            </p:cNvPr>
            <p:cNvCxnSpPr>
              <a:cxnSpLocks/>
            </p:cNvCxnSpPr>
            <p:nvPr/>
          </p:nvCxnSpPr>
          <p:spPr>
            <a:xfrm>
              <a:off x="2034260" y="2093245"/>
              <a:ext cx="1557" cy="115341"/>
            </a:xfrm>
            <a:prstGeom prst="straightConnector1">
              <a:avLst/>
            </a:prstGeom>
            <a:noFill/>
            <a:ln w="3175" cap="flat">
              <a:solidFill>
                <a:srgbClr val="797979"/>
              </a:solidFill>
              <a:prstDash val="solid"/>
              <a:round/>
              <a:headEnd type="none" w="med" len="med"/>
              <a:tailEnd type="triangl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3A786A58-7ABB-E040-847B-13F249C72C43}"/>
                </a:ext>
              </a:extLst>
            </p:cNvPr>
            <p:cNvCxnSpPr>
              <a:cxnSpLocks/>
            </p:cNvCxnSpPr>
            <p:nvPr/>
          </p:nvCxnSpPr>
          <p:spPr>
            <a:xfrm>
              <a:off x="2102612" y="2097098"/>
              <a:ext cx="1126" cy="112909"/>
            </a:xfrm>
            <a:prstGeom prst="straightConnector1">
              <a:avLst/>
            </a:prstGeom>
            <a:noFill/>
            <a:ln w="3175" cap="flat">
              <a:solidFill>
                <a:srgbClr val="797979"/>
              </a:solidFill>
              <a:prstDash val="solid"/>
              <a:round/>
              <a:headEnd type="none" w="med" len="med"/>
              <a:tailEnd type="triangl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12D5A08F-4306-A441-9E39-58493C12914B}"/>
                </a:ext>
              </a:extLst>
            </p:cNvPr>
            <p:cNvSpPr txBox="1"/>
            <p:nvPr/>
          </p:nvSpPr>
          <p:spPr>
            <a:xfrm>
              <a:off x="1983813" y="1991472"/>
              <a:ext cx="76944" cy="923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600" b="1" dirty="0">
                  <a:solidFill>
                    <a:srgbClr val="797979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X1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C04D5A92-2318-4B48-8B21-DDC0182B607E}"/>
                </a:ext>
              </a:extLst>
            </p:cNvPr>
            <p:cNvSpPr txBox="1"/>
            <p:nvPr/>
          </p:nvSpPr>
          <p:spPr>
            <a:xfrm>
              <a:off x="2075280" y="1992624"/>
              <a:ext cx="73738" cy="923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600" b="1" dirty="0">
                  <a:solidFill>
                    <a:srgbClr val="00597D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Y0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1B2DABB-D090-BF4A-BE5E-2F279F2639F4}"/>
                </a:ext>
              </a:extLst>
            </p:cNvPr>
            <p:cNvGrpSpPr/>
            <p:nvPr/>
          </p:nvGrpSpPr>
          <p:grpSpPr>
            <a:xfrm>
              <a:off x="2368505" y="2460087"/>
              <a:ext cx="1040499" cy="919836"/>
              <a:chOff x="2368505" y="2460087"/>
              <a:chExt cx="1040499" cy="919836"/>
            </a:xfrm>
          </p:grpSpPr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E15701E9-F8A7-514C-84A1-9C8ADB568838}"/>
                  </a:ext>
                </a:extLst>
              </p:cNvPr>
              <p:cNvSpPr txBox="1"/>
              <p:nvPr/>
            </p:nvSpPr>
            <p:spPr>
              <a:xfrm>
                <a:off x="3004173" y="3256812"/>
                <a:ext cx="102592" cy="1231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>
                    <a:solidFill>
                      <a:schemeClr val="accent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Consolas" panose="020B0609020204030204" pitchFamily="49" charset="0"/>
                  </a:rPr>
                  <a:t>X2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B1103286-D61D-4A49-9531-89040EAF05F6}"/>
                  </a:ext>
                </a:extLst>
              </p:cNvPr>
              <p:cNvSpPr txBox="1"/>
              <p:nvPr/>
            </p:nvSpPr>
            <p:spPr>
              <a:xfrm>
                <a:off x="3309618" y="3256812"/>
                <a:ext cx="99386" cy="1231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>
                    <a:solidFill>
                      <a:schemeClr val="accent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Consolas" panose="020B0609020204030204" pitchFamily="49" charset="0"/>
                  </a:rPr>
                  <a:t>Y2</a:t>
                </a:r>
              </a:p>
            </p:txBody>
          </p:sp>
          <p:sp>
            <p:nvSpPr>
              <p:cNvPr id="225" name="Rounded Rectangle 224">
                <a:extLst>
                  <a:ext uri="{FF2B5EF4-FFF2-40B4-BE49-F238E27FC236}">
                    <a16:creationId xmlns:a16="http://schemas.microsoft.com/office/drawing/2014/main" id="{07AFC6F5-5D3F-5841-87CE-DBF7AD9E5B46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u="none" strike="noStrike" cap="none" spc="0" normalizeH="0" baseline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6" name="Straight Arrow Connector 225">
                <a:extLst>
                  <a:ext uri="{FF2B5EF4-FFF2-40B4-BE49-F238E27FC236}">
                    <a16:creationId xmlns:a16="http://schemas.microsoft.com/office/drawing/2014/main" id="{DBE6FADC-3515-4043-8986-B87E32298F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A58CC0BE-D56A-974A-8F32-08B75E2188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28" name="Straight Arrow Connector 227">
                <a:extLst>
                  <a:ext uri="{FF2B5EF4-FFF2-40B4-BE49-F238E27FC236}">
                    <a16:creationId xmlns:a16="http://schemas.microsoft.com/office/drawing/2014/main" id="{2D9F3D21-FDDF-8F46-A5F5-FFD2F2EC7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4D3628EE-4683-7946-A3E8-B737F0D485A7}"/>
                  </a:ext>
                </a:extLst>
              </p:cNvPr>
              <p:cNvSpPr txBox="1"/>
              <p:nvPr/>
            </p:nvSpPr>
            <p:spPr>
              <a:xfrm>
                <a:off x="2368505" y="3010258"/>
                <a:ext cx="418384" cy="1231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>
                    <a:solidFill>
                      <a:srgbClr val="DD8455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Consolas" panose="020B0609020204030204" pitchFamily="49" charset="0"/>
                  </a:rPr>
                  <a:t>phenotype</a:t>
                </a:r>
              </a:p>
            </p:txBody>
          </p:sp>
          <p:sp>
            <p:nvSpPr>
              <p:cNvPr id="230" name="Rounded Rectangle 229">
                <a:extLst>
                  <a:ext uri="{FF2B5EF4-FFF2-40B4-BE49-F238E27FC236}">
                    <a16:creationId xmlns:a16="http://schemas.microsoft.com/office/drawing/2014/main" id="{F420D8F6-BEDA-6245-B9B8-4F5F7772D052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u="none" strike="noStrike" cap="none" spc="0" normalizeH="0" baseline="0" dirty="0" err="1">
                    <a:ln>
                      <a:noFill/>
                    </a:ln>
                    <a:solidFill>
                      <a:srgbClr val="424242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700" b="1" u="none" strike="noStrike" cap="none" spc="0" normalizeH="0" baseline="0" dirty="0">
                  <a:ln>
                    <a:noFill/>
                  </a:ln>
                  <a:solidFill>
                    <a:srgbClr val="424242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31" name="Straight Arrow Connector 230">
                <a:extLst>
                  <a:ext uri="{FF2B5EF4-FFF2-40B4-BE49-F238E27FC236}">
                    <a16:creationId xmlns:a16="http://schemas.microsoft.com/office/drawing/2014/main" id="{B90A8085-B4EE-1343-B3D2-21C4173BAF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2" name="Straight Arrow Connector 231">
                <a:extLst>
                  <a:ext uri="{FF2B5EF4-FFF2-40B4-BE49-F238E27FC236}">
                    <a16:creationId xmlns:a16="http://schemas.microsoft.com/office/drawing/2014/main" id="{AF172DF1-6569-CC48-94F6-2DC56C2BA3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460087"/>
                <a:ext cx="0" cy="333407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AF01E759-954F-1143-982C-B57431286F2B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u="none" strike="noStrike" cap="none" spc="0" normalizeH="0" baseline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B61AA62E-BDAD-B749-A222-C3235FD8A1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9958BF33-73F0-C045-93C1-0C01D752BB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9632" y="2459624"/>
              <a:ext cx="293279" cy="3625"/>
            </a:xfrm>
            <a:prstGeom prst="straightConnector1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  <a:headEnd type="none" w="med" len="med"/>
              <a:tailEnd type="triangl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4985CB7C-630C-314C-BB3A-C2DD549FE700}"/>
                </a:ext>
              </a:extLst>
            </p:cNvPr>
            <p:cNvGrpSpPr/>
            <p:nvPr/>
          </p:nvGrpSpPr>
          <p:grpSpPr>
            <a:xfrm>
              <a:off x="1457199" y="2650827"/>
              <a:ext cx="789674" cy="728581"/>
              <a:chOff x="2619330" y="2651342"/>
              <a:chExt cx="789674" cy="728581"/>
            </a:xfrm>
          </p:grpSpPr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D645990E-CCB4-D746-BA7C-11CD50DEBC2C}"/>
                  </a:ext>
                </a:extLst>
              </p:cNvPr>
              <p:cNvSpPr txBox="1"/>
              <p:nvPr/>
            </p:nvSpPr>
            <p:spPr>
              <a:xfrm>
                <a:off x="3004173" y="3256812"/>
                <a:ext cx="102592" cy="1231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>
                    <a:solidFill>
                      <a:srgbClr val="797979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Consolas" panose="020B0609020204030204" pitchFamily="49" charset="0"/>
                  </a:rPr>
                  <a:t>X1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841101D-CF0F-A74C-B6E3-74A112239097}"/>
                  </a:ext>
                </a:extLst>
              </p:cNvPr>
              <p:cNvSpPr txBox="1"/>
              <p:nvPr/>
            </p:nvSpPr>
            <p:spPr>
              <a:xfrm>
                <a:off x="3309618" y="3256812"/>
                <a:ext cx="99386" cy="1231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>
                    <a:solidFill>
                      <a:srgbClr val="00597D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Consolas" panose="020B0609020204030204" pitchFamily="49" charset="0"/>
                  </a:rPr>
                  <a:t>Y0</a:t>
                </a:r>
              </a:p>
            </p:txBody>
          </p:sp>
          <p:sp>
            <p:nvSpPr>
              <p:cNvPr id="181" name="Rounded Rectangle 180">
                <a:extLst>
                  <a:ext uri="{FF2B5EF4-FFF2-40B4-BE49-F238E27FC236}">
                    <a16:creationId xmlns:a16="http://schemas.microsoft.com/office/drawing/2014/main" id="{55FAE748-C615-E941-B6E9-CBEF3BDF83B2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u="none" strike="noStrike" cap="none" spc="0" normalizeH="0" baseline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FEA4DB01-4DA6-9D4F-9B42-5772C3AB7C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89" name="Straight Arrow Connector 188">
                <a:extLst>
                  <a:ext uri="{FF2B5EF4-FFF2-40B4-BE49-F238E27FC236}">
                    <a16:creationId xmlns:a16="http://schemas.microsoft.com/office/drawing/2014/main" id="{2D3F8C4F-DFB5-4F4A-A2EC-18E36FCE8D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id="{BFAB0B31-BF1D-454E-9448-D15B515761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5F4CA7B-D37F-AA4D-82F4-F41F4E60DC64}"/>
                  </a:ext>
                </a:extLst>
              </p:cNvPr>
              <p:cNvSpPr txBox="1"/>
              <p:nvPr/>
            </p:nvSpPr>
            <p:spPr>
              <a:xfrm>
                <a:off x="2619330" y="3010258"/>
                <a:ext cx="418384" cy="1231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>
                    <a:solidFill>
                      <a:srgbClr val="DD8455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Consolas" panose="020B0609020204030204" pitchFamily="49" charset="0"/>
                  </a:rPr>
                  <a:t>phenotype</a:t>
                </a:r>
              </a:p>
            </p:txBody>
          </p:sp>
          <p:sp>
            <p:nvSpPr>
              <p:cNvPr id="193" name="Rounded Rectangle 192">
                <a:extLst>
                  <a:ext uri="{FF2B5EF4-FFF2-40B4-BE49-F238E27FC236}">
                    <a16:creationId xmlns:a16="http://schemas.microsoft.com/office/drawing/2014/main" id="{BE9E890A-0EAE-F348-B207-E0107533BDA0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u="none" strike="noStrike" cap="none" spc="0" normalizeH="0" baseline="0" dirty="0" err="1">
                    <a:ln>
                      <a:noFill/>
                    </a:ln>
                    <a:solidFill>
                      <a:srgbClr val="424242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700" b="1" u="none" strike="noStrike" cap="none" spc="0" normalizeH="0" baseline="0" dirty="0">
                  <a:ln>
                    <a:noFill/>
                  </a:ln>
                  <a:solidFill>
                    <a:srgbClr val="424242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196" name="Straight Arrow Connector 195">
                <a:extLst>
                  <a:ext uri="{FF2B5EF4-FFF2-40B4-BE49-F238E27FC236}">
                    <a16:creationId xmlns:a16="http://schemas.microsoft.com/office/drawing/2014/main" id="{1729F695-B4EC-254F-A090-358154EF8A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id="{50FF775A-EA09-3B43-9AD2-F24CD3687C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651342"/>
                <a:ext cx="0" cy="141397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96602954-2285-CE48-994C-97B67CACD525}"/>
              </a:ext>
            </a:extLst>
          </p:cNvPr>
          <p:cNvSpPr txBox="1"/>
          <p:nvPr/>
        </p:nvSpPr>
        <p:spPr>
          <a:xfrm>
            <a:off x="628381" y="4819895"/>
            <a:ext cx="8062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R.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Nobre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, A. Ilic, S. Santander-Jiménez, L. Sousa, “Exploring the Binary Precision Capabilities of Tensor Cores for Epistasis Detection”, IPDPS (2020)</a:t>
            </a:r>
          </a:p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R. Campos, D. Marques, S. Santander-Jiménez, L. Sousa, A. Ilic, “Heterogeneous CPU+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iGPU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Processing for Efficient Epistasis Detection”,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EuroPar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(2020)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7A944F71-409B-A346-8BD4-9AE4368DAE98}"/>
              </a:ext>
            </a:extLst>
          </p:cNvPr>
          <p:cNvSpPr txBox="1"/>
          <p:nvPr/>
        </p:nvSpPr>
        <p:spPr>
          <a:xfrm>
            <a:off x="7012514" y="3558972"/>
            <a:ext cx="1824218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Our dataset: 50 476 128 combinations</a:t>
            </a:r>
            <a:endParaRPr lang="en-US" sz="9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F240719-9970-4E6C-9780-490502645F8C}"/>
              </a:ext>
            </a:extLst>
          </p:cNvPr>
          <p:cNvSpPr txBox="1"/>
          <p:nvPr/>
        </p:nvSpPr>
        <p:spPr>
          <a:xfrm>
            <a:off x="4209882" y="3564127"/>
            <a:ext cx="2159245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Our dataset: 10 048 SNPs x 104 448 samples</a:t>
            </a:r>
            <a:endParaRPr lang="en-US" sz="9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8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202">
            <a:extLst>
              <a:ext uri="{FF2B5EF4-FFF2-40B4-BE49-F238E27FC236}">
                <a16:creationId xmlns:a16="http://schemas.microsoft.com/office/drawing/2014/main" id="{BFFC0807-ED17-7949-9543-9D091855D46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TextBox 763">
            <a:extLst>
              <a:ext uri="{FF2B5EF4-FFF2-40B4-BE49-F238E27FC236}">
                <a16:creationId xmlns:a16="http://schemas.microsoft.com/office/drawing/2014/main" id="{4847BE80-A83C-0742-9269-9AE146D5F244}"/>
              </a:ext>
            </a:extLst>
          </p:cNvPr>
          <p:cNvSpPr txBox="1"/>
          <p:nvPr/>
        </p:nvSpPr>
        <p:spPr>
          <a:xfrm>
            <a:off x="628381" y="4888611"/>
            <a:ext cx="8062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Results obtained with Intel® Advisor | Platform: Intel® HD Graphics P630 GPU (@1.15 GHz)</a:t>
            </a:r>
          </a:p>
        </p:txBody>
      </p:sp>
      <p:sp>
        <p:nvSpPr>
          <p:cNvPr id="779" name="TextBox 778">
            <a:extLst>
              <a:ext uri="{FF2B5EF4-FFF2-40B4-BE49-F238E27FC236}">
                <a16:creationId xmlns:a16="http://schemas.microsoft.com/office/drawing/2014/main" id="{FC4023B5-36EB-8544-81CC-8F2FA9C87999}"/>
              </a:ext>
            </a:extLst>
          </p:cNvPr>
          <p:cNvSpPr txBox="1"/>
          <p:nvPr/>
        </p:nvSpPr>
        <p:spPr>
          <a:xfrm>
            <a:off x="733964" y="2196142"/>
            <a:ext cx="6125075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Epistasis Detection: GPU Optimization</a:t>
            </a:r>
          </a:p>
        </p:txBody>
      </p:sp>
    </p:spTree>
    <p:extLst>
      <p:ext uri="{BB962C8B-B14F-4D97-AF65-F5344CB8AC3E}">
        <p14:creationId xmlns:p14="http://schemas.microsoft.com/office/powerpoint/2010/main" val="755586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27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A59681AC-9787-46E7-8D18-437182F353B3}"/>
              </a:ext>
            </a:extLst>
          </p:cNvPr>
          <p:cNvSpPr txBox="1"/>
          <p:nvPr/>
        </p:nvSpPr>
        <p:spPr>
          <a:xfrm>
            <a:off x="2650412" y="4786266"/>
            <a:ext cx="790575" cy="12311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LLC/DRAM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B076D-F547-4744-9336-E688D4FB4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20" y="891167"/>
            <a:ext cx="4969735" cy="38489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FDFFB7-324E-43DA-8B0E-032A3DD1EFA0}"/>
              </a:ext>
            </a:extLst>
          </p:cNvPr>
          <p:cNvSpPr txBox="1"/>
          <p:nvPr/>
        </p:nvSpPr>
        <p:spPr>
          <a:xfrm>
            <a:off x="628381" y="4883241"/>
            <a:ext cx="5831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Intel Corporation, “The Compute Architecture of Intel® Processor Graphics Gen9”</a:t>
            </a:r>
          </a:p>
        </p:txBody>
      </p:sp>
    </p:spTree>
    <p:extLst>
      <p:ext uri="{BB962C8B-B14F-4D97-AF65-F5344CB8AC3E}">
        <p14:creationId xmlns:p14="http://schemas.microsoft.com/office/powerpoint/2010/main" val="3008416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28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A59681AC-9787-46E7-8D18-437182F353B3}"/>
              </a:ext>
            </a:extLst>
          </p:cNvPr>
          <p:cNvSpPr txBox="1"/>
          <p:nvPr/>
        </p:nvSpPr>
        <p:spPr>
          <a:xfrm>
            <a:off x="2650412" y="4786266"/>
            <a:ext cx="790575" cy="12311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LLC/DRAM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B076D-F547-4744-9336-E688D4FB4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20" y="891167"/>
            <a:ext cx="4969735" cy="38489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24BDD1-67CC-4272-9556-C6C8003785C1}"/>
              </a:ext>
            </a:extLst>
          </p:cNvPr>
          <p:cNvSpPr txBox="1"/>
          <p:nvPr/>
        </p:nvSpPr>
        <p:spPr>
          <a:xfrm>
            <a:off x="282216" y="2167898"/>
            <a:ext cx="790575" cy="276999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Execution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5B406B-DB28-48E2-8766-D001C072D920}"/>
              </a:ext>
            </a:extLst>
          </p:cNvPr>
          <p:cNvSpPr txBox="1"/>
          <p:nvPr/>
        </p:nvSpPr>
        <p:spPr>
          <a:xfrm>
            <a:off x="5858675" y="2754097"/>
            <a:ext cx="790575" cy="138499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 err="1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Subslice</a:t>
            </a:r>
            <a:endParaRPr lang="en-US" sz="800" b="1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80112B-6190-4EF4-9D8A-6CA86E497D89}"/>
              </a:ext>
            </a:extLst>
          </p:cNvPr>
          <p:cNvSpPr/>
          <p:nvPr/>
        </p:nvSpPr>
        <p:spPr>
          <a:xfrm>
            <a:off x="4274127" y="1818409"/>
            <a:ext cx="1485900" cy="2036618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13C6A-5A5E-415B-8081-731A12C80A64}"/>
              </a:ext>
            </a:extLst>
          </p:cNvPr>
          <p:cNvSpPr/>
          <p:nvPr/>
        </p:nvSpPr>
        <p:spPr>
          <a:xfrm>
            <a:off x="1171439" y="2251364"/>
            <a:ext cx="605406" cy="320386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7C48A4-0D7B-4922-B06D-C64108BDB129}"/>
              </a:ext>
            </a:extLst>
          </p:cNvPr>
          <p:cNvCxnSpPr>
            <a:cxnSpLocks/>
          </p:cNvCxnSpPr>
          <p:nvPr/>
        </p:nvCxnSpPr>
        <p:spPr>
          <a:xfrm flipV="1">
            <a:off x="5760027" y="2958755"/>
            <a:ext cx="613064" cy="1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54C978-A0AA-4242-8CA3-C5E0C876B12D}"/>
              </a:ext>
            </a:extLst>
          </p:cNvPr>
          <p:cNvCxnSpPr>
            <a:cxnSpLocks/>
          </p:cNvCxnSpPr>
          <p:nvPr/>
        </p:nvCxnSpPr>
        <p:spPr>
          <a:xfrm flipV="1">
            <a:off x="560833" y="2480254"/>
            <a:ext cx="613064" cy="1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B24A6B-3BD2-4278-A1E4-8ADDAD849663}"/>
              </a:ext>
            </a:extLst>
          </p:cNvPr>
          <p:cNvSpPr txBox="1"/>
          <p:nvPr/>
        </p:nvSpPr>
        <p:spPr>
          <a:xfrm>
            <a:off x="628381" y="4883241"/>
            <a:ext cx="5831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Intel Corporation, “The Compute Architecture of Intel® Processor Graphics Gen9”</a:t>
            </a:r>
          </a:p>
        </p:txBody>
      </p:sp>
    </p:spTree>
    <p:extLst>
      <p:ext uri="{BB962C8B-B14F-4D97-AF65-F5344CB8AC3E}">
        <p14:creationId xmlns:p14="http://schemas.microsoft.com/office/powerpoint/2010/main" val="3808725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DPC++ setup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29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F3D38D3-1B49-424F-A840-332FFEF4BD42}"/>
              </a:ext>
            </a:extLst>
          </p:cNvPr>
          <p:cNvSpPr txBox="1"/>
          <p:nvPr/>
        </p:nvSpPr>
        <p:spPr>
          <a:xfrm>
            <a:off x="7175117" y="450944"/>
            <a:ext cx="798295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DPC++ setup</a:t>
            </a:r>
          </a:p>
        </p:txBody>
      </p:sp>
      <p:sp>
        <p:nvSpPr>
          <p:cNvPr id="916" name="Freeform 915">
            <a:extLst>
              <a:ext uri="{FF2B5EF4-FFF2-40B4-BE49-F238E27FC236}">
                <a16:creationId xmlns:a16="http://schemas.microsoft.com/office/drawing/2014/main" id="{68EEE73D-7639-EE4E-A295-EE01482AE812}"/>
              </a:ext>
            </a:extLst>
          </p:cNvPr>
          <p:cNvSpPr>
            <a:spLocks noChangeAspect="1"/>
          </p:cNvSpPr>
          <p:nvPr/>
        </p:nvSpPr>
        <p:spPr>
          <a:xfrm>
            <a:off x="6905969" y="473888"/>
            <a:ext cx="108128" cy="108000"/>
          </a:xfrm>
          <a:custGeom>
            <a:avLst/>
            <a:gdLst>
              <a:gd name="connsiteX0" fmla="*/ 61631 w 61567"/>
              <a:gd name="connsiteY0" fmla="*/ 30747 h 61494"/>
              <a:gd name="connsiteX1" fmla="*/ 30847 w 61567"/>
              <a:gd name="connsiteY1" fmla="*/ 61495 h 61494"/>
              <a:gd name="connsiteX2" fmla="*/ 63 w 61567"/>
              <a:gd name="connsiteY2" fmla="*/ 30747 h 61494"/>
              <a:gd name="connsiteX3" fmla="*/ 30847 w 61567"/>
              <a:gd name="connsiteY3" fmla="*/ 0 h 61494"/>
              <a:gd name="connsiteX4" fmla="*/ 61631 w 61567"/>
              <a:gd name="connsiteY4" fmla="*/ 30747 h 6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67" h="61494">
                <a:moveTo>
                  <a:pt x="61631" y="30747"/>
                </a:moveTo>
                <a:cubicBezTo>
                  <a:pt x="61631" y="47729"/>
                  <a:pt x="47848" y="61495"/>
                  <a:pt x="30847" y="61495"/>
                </a:cubicBezTo>
                <a:cubicBezTo>
                  <a:pt x="13845" y="61495"/>
                  <a:pt x="63" y="47729"/>
                  <a:pt x="63" y="30747"/>
                </a:cubicBezTo>
                <a:cubicBezTo>
                  <a:pt x="63" y="13766"/>
                  <a:pt x="13845" y="0"/>
                  <a:pt x="30847" y="0"/>
                </a:cubicBezTo>
                <a:cubicBezTo>
                  <a:pt x="47848" y="0"/>
                  <a:pt x="61631" y="13766"/>
                  <a:pt x="61631" y="307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A59681AC-9787-46E7-8D18-437182F353B3}"/>
              </a:ext>
            </a:extLst>
          </p:cNvPr>
          <p:cNvSpPr txBox="1"/>
          <p:nvPr/>
        </p:nvSpPr>
        <p:spPr>
          <a:xfrm>
            <a:off x="5389368" y="1116581"/>
            <a:ext cx="790575" cy="24622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Create USM buffers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CE177EDA-C120-4B93-B888-0D2F31378707}"/>
              </a:ext>
            </a:extLst>
          </p:cNvPr>
          <p:cNvSpPr txBox="1"/>
          <p:nvPr/>
        </p:nvSpPr>
        <p:spPr>
          <a:xfrm>
            <a:off x="5389367" y="1651428"/>
            <a:ext cx="790575" cy="369332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Transfer data from host to device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022B0CCF-9D21-402F-AF38-8B840C1317A7}"/>
              </a:ext>
            </a:extLst>
          </p:cNvPr>
          <p:cNvSpPr txBox="1"/>
          <p:nvPr/>
        </p:nvSpPr>
        <p:spPr>
          <a:xfrm>
            <a:off x="5370895" y="2494052"/>
            <a:ext cx="790575" cy="369332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Launch kernel to execute on device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3A48D295-7195-405A-92DF-ED88D7C78FD1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889620" y="2941410"/>
            <a:ext cx="1167659" cy="193356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791BA3D3-E2E0-466E-AA3D-54BF02F2C9E7}"/>
              </a:ext>
            </a:extLst>
          </p:cNvPr>
          <p:cNvGrpSpPr/>
          <p:nvPr/>
        </p:nvGrpSpPr>
        <p:grpSpPr>
          <a:xfrm>
            <a:off x="581875" y="3379900"/>
            <a:ext cx="1799532" cy="1044207"/>
            <a:chOff x="6949088" y="1776390"/>
            <a:chExt cx="1799532" cy="1044207"/>
          </a:xfrm>
        </p:grpSpPr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6B54BCDC-6C43-48F6-B9A0-D293D4107F79}"/>
                </a:ext>
              </a:extLst>
            </p:cNvPr>
            <p:cNvSpPr txBox="1"/>
            <p:nvPr/>
          </p:nvSpPr>
          <p:spPr>
            <a:xfrm>
              <a:off x="6949088" y="1776390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8AE7F4BD-463B-4513-A165-9EE89A31C3FD}"/>
                </a:ext>
              </a:extLst>
            </p:cNvPr>
            <p:cNvSpPr txBox="1"/>
            <p:nvPr/>
          </p:nvSpPr>
          <p:spPr>
            <a:xfrm>
              <a:off x="7239103" y="1776390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(0,2)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EB9E1BC6-7BB6-450B-8B5A-184E77016183}"/>
                </a:ext>
              </a:extLst>
            </p:cNvPr>
            <p:cNvSpPr txBox="1"/>
            <p:nvPr/>
          </p:nvSpPr>
          <p:spPr>
            <a:xfrm>
              <a:off x="7529118" y="1776390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(0,3)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5C9B39FF-3710-4770-AA78-AD1903E8C6C5}"/>
                </a:ext>
              </a:extLst>
            </p:cNvPr>
            <p:cNvSpPr txBox="1"/>
            <p:nvPr/>
          </p:nvSpPr>
          <p:spPr>
            <a:xfrm>
              <a:off x="7819133" y="1776390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(0,4)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18CB358F-5F23-42AC-A0EC-52ECDA673D76}"/>
                </a:ext>
              </a:extLst>
            </p:cNvPr>
            <p:cNvSpPr txBox="1"/>
            <p:nvPr/>
          </p:nvSpPr>
          <p:spPr>
            <a:xfrm>
              <a:off x="8109148" y="1776390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EF3BF392-2BD9-4EAE-B305-ECC9DB49B183}"/>
                </a:ext>
              </a:extLst>
            </p:cNvPr>
            <p:cNvSpPr txBox="1"/>
            <p:nvPr/>
          </p:nvSpPr>
          <p:spPr>
            <a:xfrm>
              <a:off x="8363899" y="1776390"/>
              <a:ext cx="28373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53D4828D-B47B-4E1B-9DA5-797E01D6BBC8}"/>
                </a:ext>
              </a:extLst>
            </p:cNvPr>
            <p:cNvSpPr txBox="1"/>
            <p:nvPr/>
          </p:nvSpPr>
          <p:spPr>
            <a:xfrm>
              <a:off x="7239103" y="1960609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(1,2)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1B43558E-B066-429B-A3E7-FB76E69A336B}"/>
                </a:ext>
              </a:extLst>
            </p:cNvPr>
            <p:cNvSpPr txBox="1"/>
            <p:nvPr/>
          </p:nvSpPr>
          <p:spPr>
            <a:xfrm>
              <a:off x="7529118" y="1960609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(1,3)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C9488996-68CA-4EBC-A350-AC1B2882108B}"/>
                </a:ext>
              </a:extLst>
            </p:cNvPr>
            <p:cNvSpPr txBox="1"/>
            <p:nvPr/>
          </p:nvSpPr>
          <p:spPr>
            <a:xfrm>
              <a:off x="7819133" y="1960609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(1,4)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A26C0DD7-0B75-4885-A175-2D73253D1477}"/>
                </a:ext>
              </a:extLst>
            </p:cNvPr>
            <p:cNvSpPr txBox="1"/>
            <p:nvPr/>
          </p:nvSpPr>
          <p:spPr>
            <a:xfrm>
              <a:off x="8109148" y="1960609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FC6812B3-6137-46E1-A68F-3A123CDC4919}"/>
                </a:ext>
              </a:extLst>
            </p:cNvPr>
            <p:cNvSpPr txBox="1"/>
            <p:nvPr/>
          </p:nvSpPr>
          <p:spPr>
            <a:xfrm>
              <a:off x="8363899" y="1960609"/>
              <a:ext cx="28373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(1,M-1)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413CB0B5-100B-4DA3-869E-BB969AAFF665}"/>
                </a:ext>
              </a:extLst>
            </p:cNvPr>
            <p:cNvSpPr txBox="1"/>
            <p:nvPr/>
          </p:nvSpPr>
          <p:spPr>
            <a:xfrm>
              <a:off x="7529118" y="2144828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(2,3)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C0680FE0-2939-4A73-85A4-89D3DD795893}"/>
                </a:ext>
              </a:extLst>
            </p:cNvPr>
            <p:cNvSpPr txBox="1"/>
            <p:nvPr/>
          </p:nvSpPr>
          <p:spPr>
            <a:xfrm>
              <a:off x="7819133" y="2144828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(2,4)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39B363F2-518F-4A07-BA44-CB4921F392C6}"/>
                </a:ext>
              </a:extLst>
            </p:cNvPr>
            <p:cNvSpPr txBox="1"/>
            <p:nvPr/>
          </p:nvSpPr>
          <p:spPr>
            <a:xfrm>
              <a:off x="8109148" y="2144828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FA273565-4380-4568-A8E3-B52879581ABF}"/>
                </a:ext>
              </a:extLst>
            </p:cNvPr>
            <p:cNvSpPr txBox="1"/>
            <p:nvPr/>
          </p:nvSpPr>
          <p:spPr>
            <a:xfrm>
              <a:off x="8363899" y="2144828"/>
              <a:ext cx="28373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(2,M-1)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DE576A9E-5BDA-48FF-9F5F-609E421E392D}"/>
                </a:ext>
              </a:extLst>
            </p:cNvPr>
            <p:cNvSpPr txBox="1"/>
            <p:nvPr/>
          </p:nvSpPr>
          <p:spPr>
            <a:xfrm>
              <a:off x="7819133" y="2329047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(3,4)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6521EA86-B677-448A-BF52-C20791DCC3A9}"/>
                </a:ext>
              </a:extLst>
            </p:cNvPr>
            <p:cNvSpPr txBox="1"/>
            <p:nvPr/>
          </p:nvSpPr>
          <p:spPr>
            <a:xfrm>
              <a:off x="8109148" y="2329047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33BCD932-5790-4665-A584-BC91433CA7FA}"/>
                </a:ext>
              </a:extLst>
            </p:cNvPr>
            <p:cNvSpPr txBox="1"/>
            <p:nvPr/>
          </p:nvSpPr>
          <p:spPr>
            <a:xfrm>
              <a:off x="8363899" y="2329047"/>
              <a:ext cx="28373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(3,M-1)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9C742F6F-059F-46DF-B8EE-A629A40DADC1}"/>
                </a:ext>
              </a:extLst>
            </p:cNvPr>
            <p:cNvSpPr txBox="1"/>
            <p:nvPr/>
          </p:nvSpPr>
          <p:spPr>
            <a:xfrm>
              <a:off x="8109148" y="2513266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5E2E19BA-B02E-4CA9-82A4-970A6A5F5253}"/>
                </a:ext>
              </a:extLst>
            </p:cNvPr>
            <p:cNvSpPr txBox="1"/>
            <p:nvPr/>
          </p:nvSpPr>
          <p:spPr>
            <a:xfrm>
              <a:off x="8109148" y="2697486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C101899B-9F59-451B-B756-2E5D2D26B197}"/>
                </a:ext>
              </a:extLst>
            </p:cNvPr>
            <p:cNvSpPr txBox="1"/>
            <p:nvPr/>
          </p:nvSpPr>
          <p:spPr>
            <a:xfrm>
              <a:off x="8363899" y="2697486"/>
              <a:ext cx="384721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(M-2,M-1)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26164A21-8B61-41AC-85B0-3121A3830E1E}"/>
              </a:ext>
            </a:extLst>
          </p:cNvPr>
          <p:cNvSpPr txBox="1"/>
          <p:nvPr/>
        </p:nvSpPr>
        <p:spPr>
          <a:xfrm>
            <a:off x="581875" y="3567417"/>
            <a:ext cx="193964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(1,1)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31FAB1FC-EE56-4EBD-AA39-0785513D76A6}"/>
              </a:ext>
            </a:extLst>
          </p:cNvPr>
          <p:cNvSpPr txBox="1"/>
          <p:nvPr/>
        </p:nvSpPr>
        <p:spPr>
          <a:xfrm>
            <a:off x="871890" y="3745189"/>
            <a:ext cx="193964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(2,2)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22A40911-5630-47FF-877D-9A0AC47FD5D0}"/>
              </a:ext>
            </a:extLst>
          </p:cNvPr>
          <p:cNvSpPr txBox="1"/>
          <p:nvPr/>
        </p:nvSpPr>
        <p:spPr>
          <a:xfrm>
            <a:off x="1156294" y="3932557"/>
            <a:ext cx="193964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(3,3)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9DF78D50-CC4E-4080-A12D-4E455525AE4B}"/>
              </a:ext>
            </a:extLst>
          </p:cNvPr>
          <p:cNvSpPr txBox="1"/>
          <p:nvPr/>
        </p:nvSpPr>
        <p:spPr>
          <a:xfrm>
            <a:off x="1446309" y="4115483"/>
            <a:ext cx="193964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(4,4)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628149B3-792E-4111-8F0B-8A3235D09246}"/>
              </a:ext>
            </a:extLst>
          </p:cNvPr>
          <p:cNvSpPr txBox="1"/>
          <p:nvPr/>
        </p:nvSpPr>
        <p:spPr>
          <a:xfrm>
            <a:off x="894332" y="3932557"/>
            <a:ext cx="137858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(…)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8354940C-95CF-426B-8D37-C1F7BF553F84}"/>
              </a:ext>
            </a:extLst>
          </p:cNvPr>
          <p:cNvSpPr txBox="1"/>
          <p:nvPr/>
        </p:nvSpPr>
        <p:spPr>
          <a:xfrm>
            <a:off x="1184347" y="4110088"/>
            <a:ext cx="137858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(…)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8CBC4FE1-A25F-454A-8F0F-EE59BBA4A56D}"/>
              </a:ext>
            </a:extLst>
          </p:cNvPr>
          <p:cNvSpPr txBox="1"/>
          <p:nvPr/>
        </p:nvSpPr>
        <p:spPr>
          <a:xfrm>
            <a:off x="1473449" y="4300995"/>
            <a:ext cx="137858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(…)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D08BFCAE-E247-4F0D-8428-7B693F34D09C}"/>
              </a:ext>
            </a:extLst>
          </p:cNvPr>
          <p:cNvSpPr txBox="1"/>
          <p:nvPr/>
        </p:nvSpPr>
        <p:spPr>
          <a:xfrm>
            <a:off x="611466" y="3748338"/>
            <a:ext cx="137858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(…)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42635262-363D-4B2A-974F-FD72732D556B}"/>
              </a:ext>
            </a:extLst>
          </p:cNvPr>
          <p:cNvSpPr txBox="1"/>
          <p:nvPr/>
        </p:nvSpPr>
        <p:spPr>
          <a:xfrm>
            <a:off x="3021819" y="3317897"/>
            <a:ext cx="3024866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kernel is launched for M*M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work-items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1E2B5D2D-DB85-496E-8122-7DCC0C67DDF3}"/>
              </a:ext>
            </a:extLst>
          </p:cNvPr>
          <p:cNvSpPr txBox="1"/>
          <p:nvPr/>
        </p:nvSpPr>
        <p:spPr>
          <a:xfrm>
            <a:off x="2593025" y="3908194"/>
            <a:ext cx="3882473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Work-items without a valid combination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will not do work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C322F3-DC0A-4576-9982-6CEA8566B8FB}"/>
              </a:ext>
            </a:extLst>
          </p:cNvPr>
          <p:cNvSpPr txBox="1"/>
          <p:nvPr/>
        </p:nvSpPr>
        <p:spPr>
          <a:xfrm>
            <a:off x="-180470" y="869020"/>
            <a:ext cx="2036979" cy="153888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i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Host code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8ECBC0-452A-4A5D-A926-48CA996EB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65" y="1037141"/>
            <a:ext cx="4829251" cy="21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75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EC5A193-3FDA-6C4F-A9EA-10ADB17B5F47}"/>
              </a:ext>
            </a:extLst>
          </p:cNvPr>
          <p:cNvSpPr/>
          <p:nvPr/>
        </p:nvSpPr>
        <p:spPr>
          <a:xfrm>
            <a:off x="2428548" y="1407629"/>
            <a:ext cx="6151856" cy="144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E906A84-253F-0744-8E18-FCDE76B77C3D}"/>
              </a:ext>
            </a:extLst>
          </p:cNvPr>
          <p:cNvSpPr/>
          <p:nvPr/>
        </p:nvSpPr>
        <p:spPr>
          <a:xfrm>
            <a:off x="2196746" y="1407629"/>
            <a:ext cx="4140796" cy="14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 cap="flat">
            <a:solidFill>
              <a:srgbClr val="00597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EE2F245-1959-BC47-BE35-1708A416BCCF}"/>
              </a:ext>
            </a:extLst>
          </p:cNvPr>
          <p:cNvSpPr/>
          <p:nvPr/>
        </p:nvSpPr>
        <p:spPr>
          <a:xfrm>
            <a:off x="1365189" y="1407629"/>
            <a:ext cx="2160000" cy="1440000"/>
          </a:xfrm>
          <a:prstGeom prst="roundRect">
            <a:avLst/>
          </a:prstGeom>
          <a:solidFill>
            <a:srgbClr val="00285A"/>
          </a:solidFill>
          <a:ln w="6350" cap="flat">
            <a:solidFill>
              <a:srgbClr val="00285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766BB4B-6FC7-BA44-B68A-85E569301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 t="32109" r="41588" b="26234"/>
          <a:stretch/>
        </p:blipFill>
        <p:spPr>
          <a:xfrm>
            <a:off x="4042972" y="1577560"/>
            <a:ext cx="1965766" cy="1080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58394C-3ABE-0F40-837E-7BD7CF5AA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 t="16380" r="24982" b="9372"/>
          <a:stretch/>
        </p:blipFill>
        <p:spPr>
          <a:xfrm>
            <a:off x="6498713" y="1577560"/>
            <a:ext cx="1897643" cy="1080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2C12272-538B-484A-97A2-29283C5E9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19119" r="4233" b="70300"/>
          <a:stretch/>
        </p:blipFill>
        <p:spPr>
          <a:xfrm>
            <a:off x="6441398" y="2387424"/>
            <a:ext cx="1663700" cy="342853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4E5F7C-C78D-FF44-92C9-F38799106B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58360" r="4849" b="31058"/>
          <a:stretch/>
        </p:blipFill>
        <p:spPr>
          <a:xfrm>
            <a:off x="3715527" y="2390949"/>
            <a:ext cx="1635125" cy="342853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4BC22A5-7676-9448-B25C-CA699953B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Boosting Epistasis Detection with oneAPI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F13C2-9D0B-6A41-9CE2-7035DBA2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9FEAB-8400-094D-858A-77D822ED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11DDB-3083-FA4D-BE5E-C9D2ECE5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3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213E7C1F-6E57-8F4F-B982-7200FB8B735E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455" r="967"/>
          <a:stretch/>
        </p:blipFill>
        <p:spPr>
          <a:xfrm>
            <a:off x="2003998" y="1514593"/>
            <a:ext cx="863105" cy="900000"/>
          </a:xfrm>
          <a:prstGeom prst="rect">
            <a:avLst/>
          </a:prstGeom>
          <a:effectLst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75430E9-04C2-EA48-ADC4-D36340AE1AEF}"/>
              </a:ext>
            </a:extLst>
          </p:cNvPr>
          <p:cNvGrpSpPr>
            <a:grpSpLocks noChangeAspect="1"/>
          </p:cNvGrpSpPr>
          <p:nvPr/>
        </p:nvGrpSpPr>
        <p:grpSpPr>
          <a:xfrm>
            <a:off x="809199" y="2297206"/>
            <a:ext cx="1080000" cy="1080000"/>
            <a:chOff x="3640346" y="1736785"/>
            <a:chExt cx="1800000" cy="180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4AE5569-D1C9-494C-8C92-2071B780017C}"/>
                </a:ext>
              </a:extLst>
            </p:cNvPr>
            <p:cNvSpPr/>
            <p:nvPr/>
          </p:nvSpPr>
          <p:spPr>
            <a:xfrm>
              <a:off x="3640346" y="1736785"/>
              <a:ext cx="1800000" cy="1800000"/>
            </a:xfrm>
            <a:prstGeom prst="roundRect">
              <a:avLst>
                <a:gd name="adj" fmla="val 7785"/>
              </a:avLst>
            </a:prstGeom>
            <a:solidFill>
              <a:srgbClr val="0071C5"/>
            </a:solidFill>
            <a:ln w="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" name="Picture 1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0CFFF264-B686-3940-BCE7-C2C38E2A6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7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294" y="1916785"/>
              <a:ext cx="1364105" cy="1440000"/>
            </a:xfrm>
            <a:prstGeom prst="rect">
              <a:avLst/>
            </a:prstGeom>
            <a:solidFill>
              <a:srgbClr val="0071C5"/>
            </a:solidFill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32A14D1-A61F-1245-9F90-3220616E2A4B}"/>
              </a:ext>
            </a:extLst>
          </p:cNvPr>
          <p:cNvSpPr txBox="1"/>
          <p:nvPr/>
        </p:nvSpPr>
        <p:spPr>
          <a:xfrm>
            <a:off x="1977222" y="2365266"/>
            <a:ext cx="968533" cy="36933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u="none" strike="noStrike" cap="none" spc="0" normalizeH="0" baseline="0" dirty="0">
                <a:ln>
                  <a:noFill/>
                </a:ln>
                <a:solidFill>
                  <a:srgbClr val="009EEE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rPr>
              <a:t>Intel</a:t>
            </a:r>
            <a:r>
              <a:rPr kumimoji="0" lang="en-US" sz="1200" b="1" u="none" strike="noStrike" cap="none" spc="0" normalizeH="0" baseline="30000" dirty="0">
                <a:ln>
                  <a:noFill/>
                </a:ln>
                <a:solidFill>
                  <a:srgbClr val="009EEE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rPr>
              <a:t>®</a:t>
            </a:r>
            <a:r>
              <a:rPr kumimoji="0" lang="en-US" sz="12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rPr>
              <a:t> </a:t>
            </a:r>
            <a:r>
              <a:rPr kumimoji="0" lang="en-US" sz="12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rPr>
              <a:t>Advisor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289CC9-E66E-6147-A234-DEC3731C0BB9}"/>
              </a:ext>
            </a:extLst>
          </p:cNvPr>
          <p:cNvSpPr txBox="1"/>
          <p:nvPr/>
        </p:nvSpPr>
        <p:spPr>
          <a:xfrm>
            <a:off x="4042972" y="1080093"/>
            <a:ext cx="1586973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GPU Optimization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F1FF6F-0DA0-AC46-85E7-14AEB93755F3}"/>
              </a:ext>
            </a:extLst>
          </p:cNvPr>
          <p:cNvSpPr txBox="1"/>
          <p:nvPr/>
        </p:nvSpPr>
        <p:spPr>
          <a:xfrm>
            <a:off x="6656452" y="1080094"/>
            <a:ext cx="158216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</a:t>
            </a:r>
            <a:r>
              <a:rPr kumimoji="0" lang="en-US" b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PU Optimization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E379591-5B47-5E4F-AC83-61E221E36C14}"/>
              </a:ext>
            </a:extLst>
          </p:cNvPr>
          <p:cNvSpPr/>
          <p:nvPr/>
        </p:nvSpPr>
        <p:spPr>
          <a:xfrm>
            <a:off x="6424145" y="1469694"/>
            <a:ext cx="2024162" cy="1306734"/>
          </a:xfrm>
          <a:prstGeom prst="roundRect">
            <a:avLst>
              <a:gd name="adj" fmla="val 2689"/>
            </a:avLst>
          </a:prstGeom>
          <a:solidFill>
            <a:schemeClr val="accent1">
              <a:lumMod val="20000"/>
              <a:lumOff val="80000"/>
              <a:alpha val="20000"/>
            </a:schemeClr>
          </a:solidFill>
          <a:ln w="635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7ED3984-E59E-8848-9BE9-BEB131ABBA93}"/>
              </a:ext>
            </a:extLst>
          </p:cNvPr>
          <p:cNvSpPr/>
          <p:nvPr/>
        </p:nvSpPr>
        <p:spPr>
          <a:xfrm>
            <a:off x="3676604" y="1455678"/>
            <a:ext cx="2404331" cy="1306734"/>
          </a:xfrm>
          <a:prstGeom prst="roundRect">
            <a:avLst>
              <a:gd name="adj" fmla="val 2689"/>
            </a:avLst>
          </a:prstGeom>
          <a:solidFill>
            <a:schemeClr val="accent6">
              <a:lumMod val="20000"/>
              <a:lumOff val="80000"/>
              <a:alpha val="20000"/>
            </a:schemeClr>
          </a:solidFill>
          <a:ln w="635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685C5B19-FF63-AF47-B769-C49F2FCA77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032" y="3269206"/>
            <a:ext cx="1145275" cy="10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F03F60-F41B-564D-9B4B-C29062299C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14" y="3222630"/>
            <a:ext cx="1307711" cy="1080000"/>
          </a:xfrm>
          <a:prstGeom prst="rect">
            <a:avLst/>
          </a:prstGeom>
        </p:spPr>
      </p:pic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B9CD09BF-EC4B-1D47-ABAE-64F29E3A163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3" t="23704" r="16295" b="62177"/>
          <a:stretch/>
        </p:blipFill>
        <p:spPr>
          <a:xfrm>
            <a:off x="3667801" y="3013681"/>
            <a:ext cx="3425018" cy="72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D74E5B-FE80-3D4A-BE1A-A7819450E7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813" y="3762630"/>
            <a:ext cx="1441699" cy="720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96502A3-D36A-7B4D-8BF1-4D02A07C9B8B}"/>
              </a:ext>
            </a:extLst>
          </p:cNvPr>
          <p:cNvGrpSpPr/>
          <p:nvPr/>
        </p:nvGrpSpPr>
        <p:grpSpPr>
          <a:xfrm>
            <a:off x="8696143" y="5826497"/>
            <a:ext cx="3344636" cy="1053995"/>
            <a:chOff x="8760277" y="5826497"/>
            <a:chExt cx="3344636" cy="1053995"/>
          </a:xfrm>
        </p:grpSpPr>
        <p:pic>
          <p:nvPicPr>
            <p:cNvPr id="34" name="Picture 33" descr="The European Flag — the 12 stars in a circle symbolise the ideals of unity, solidarity and harmony among the peoples of Europe.">
              <a:extLst>
                <a:ext uri="{FF2B5EF4-FFF2-40B4-BE49-F238E27FC236}">
                  <a16:creationId xmlns:a16="http://schemas.microsoft.com/office/drawing/2014/main" id="{1535E539-A759-7B47-9FF7-93175E46DAFE}"/>
                </a:ext>
              </a:extLst>
            </p:cNvPr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1036" y="5826497"/>
              <a:ext cx="1009650" cy="6646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FDEF9F0-ECA7-594C-BFDE-6E8CE4718300}"/>
                </a:ext>
              </a:extLst>
            </p:cNvPr>
            <p:cNvSpPr txBox="1"/>
            <p:nvPr/>
          </p:nvSpPr>
          <p:spPr>
            <a:xfrm>
              <a:off x="8760277" y="6557327"/>
              <a:ext cx="334037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42900" hangingPunct="1"/>
              <a:r>
                <a:rPr lang="en-US" sz="750" kern="1200" dirty="0">
                  <a:solidFill>
                    <a:srgbClr val="72717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This project has received funding from the European High-Performance Computing Joint Undertaking under grant agreement No. 956213.</a:t>
              </a:r>
              <a:endParaRPr lang="pt-PT" sz="75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4D5738D7-FF01-E542-A8D0-7DA3AE473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10" b="19807"/>
            <a:stretch/>
          </p:blipFill>
          <p:spPr>
            <a:xfrm>
              <a:off x="9897850" y="5826497"/>
              <a:ext cx="2207063" cy="664606"/>
            </a:xfrm>
            <a:prstGeom prst="rect">
              <a:avLst/>
            </a:prstGeom>
          </p:spPr>
        </p:pic>
      </p:grp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619CD89-834D-2B45-A2C5-8DE2F93AB27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65" y="5657327"/>
            <a:ext cx="2159589" cy="900000"/>
          </a:xfrm>
          <a:prstGeom prst="rect">
            <a:avLst/>
          </a:prstGeom>
        </p:spPr>
      </p:pic>
      <p:pic>
        <p:nvPicPr>
          <p:cNvPr id="54" name="Picture 5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B17D1BA-3877-DF4C-996A-E19F8F1ACAE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0" b="19807"/>
          <a:stretch/>
        </p:blipFill>
        <p:spPr>
          <a:xfrm>
            <a:off x="5488048" y="3767118"/>
            <a:ext cx="1434611" cy="432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97F796F-F43C-9B40-B577-D6569D9DCC84}"/>
              </a:ext>
            </a:extLst>
          </p:cNvPr>
          <p:cNvSpPr txBox="1"/>
          <p:nvPr/>
        </p:nvSpPr>
        <p:spPr>
          <a:xfrm>
            <a:off x="5274840" y="4241484"/>
            <a:ext cx="17932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 hangingPunct="1"/>
            <a:r>
              <a:rPr lang="en-US" sz="800" b="1" kern="1200" dirty="0">
                <a:solidFill>
                  <a:srgbClr val="72717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</a:t>
            </a:r>
            <a:r>
              <a:rPr lang="en-US" sz="800" b="1" kern="1200" dirty="0" err="1">
                <a:solidFill>
                  <a:srgbClr val="72717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sparcity.eu</a:t>
            </a:r>
            <a:endParaRPr lang="pt-PT" sz="8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215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DPC++ setup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30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F3D38D3-1B49-424F-A840-332FFEF4BD42}"/>
              </a:ext>
            </a:extLst>
          </p:cNvPr>
          <p:cNvSpPr txBox="1"/>
          <p:nvPr/>
        </p:nvSpPr>
        <p:spPr>
          <a:xfrm>
            <a:off x="7175117" y="450944"/>
            <a:ext cx="798295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DPC++ setup</a:t>
            </a:r>
          </a:p>
        </p:txBody>
      </p:sp>
      <p:sp>
        <p:nvSpPr>
          <p:cNvPr id="916" name="Freeform 915">
            <a:extLst>
              <a:ext uri="{FF2B5EF4-FFF2-40B4-BE49-F238E27FC236}">
                <a16:creationId xmlns:a16="http://schemas.microsoft.com/office/drawing/2014/main" id="{68EEE73D-7639-EE4E-A295-EE01482AE812}"/>
              </a:ext>
            </a:extLst>
          </p:cNvPr>
          <p:cNvSpPr>
            <a:spLocks noChangeAspect="1"/>
          </p:cNvSpPr>
          <p:nvPr/>
        </p:nvSpPr>
        <p:spPr>
          <a:xfrm>
            <a:off x="6905969" y="473888"/>
            <a:ext cx="108128" cy="108000"/>
          </a:xfrm>
          <a:custGeom>
            <a:avLst/>
            <a:gdLst>
              <a:gd name="connsiteX0" fmla="*/ 61631 w 61567"/>
              <a:gd name="connsiteY0" fmla="*/ 30747 h 61494"/>
              <a:gd name="connsiteX1" fmla="*/ 30847 w 61567"/>
              <a:gd name="connsiteY1" fmla="*/ 61495 h 61494"/>
              <a:gd name="connsiteX2" fmla="*/ 63 w 61567"/>
              <a:gd name="connsiteY2" fmla="*/ 30747 h 61494"/>
              <a:gd name="connsiteX3" fmla="*/ 30847 w 61567"/>
              <a:gd name="connsiteY3" fmla="*/ 0 h 61494"/>
              <a:gd name="connsiteX4" fmla="*/ 61631 w 61567"/>
              <a:gd name="connsiteY4" fmla="*/ 30747 h 6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67" h="61494">
                <a:moveTo>
                  <a:pt x="61631" y="30747"/>
                </a:moveTo>
                <a:cubicBezTo>
                  <a:pt x="61631" y="47729"/>
                  <a:pt x="47848" y="61495"/>
                  <a:pt x="30847" y="61495"/>
                </a:cubicBezTo>
                <a:cubicBezTo>
                  <a:pt x="13845" y="61495"/>
                  <a:pt x="63" y="47729"/>
                  <a:pt x="63" y="30747"/>
                </a:cubicBezTo>
                <a:cubicBezTo>
                  <a:pt x="63" y="13766"/>
                  <a:pt x="13845" y="0"/>
                  <a:pt x="30847" y="0"/>
                </a:cubicBezTo>
                <a:cubicBezTo>
                  <a:pt x="47848" y="0"/>
                  <a:pt x="61631" y="13766"/>
                  <a:pt x="61631" y="307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A59681AC-9787-46E7-8D18-437182F353B3}"/>
              </a:ext>
            </a:extLst>
          </p:cNvPr>
          <p:cNvSpPr txBox="1"/>
          <p:nvPr/>
        </p:nvSpPr>
        <p:spPr>
          <a:xfrm>
            <a:off x="4779402" y="1722995"/>
            <a:ext cx="1058409" cy="24622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Kernel defined as lambda function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CE177EDA-C120-4B93-B888-0D2F31378707}"/>
              </a:ext>
            </a:extLst>
          </p:cNvPr>
          <p:cNvSpPr txBox="1"/>
          <p:nvPr/>
        </p:nvSpPr>
        <p:spPr>
          <a:xfrm>
            <a:off x="4913318" y="2143351"/>
            <a:ext cx="790575" cy="369332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Obtain SNPs from work-item index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F9CB4F-6F34-4310-8056-E95CDDF75401}"/>
              </a:ext>
            </a:extLst>
          </p:cNvPr>
          <p:cNvSpPr txBox="1"/>
          <p:nvPr/>
        </p:nvSpPr>
        <p:spPr>
          <a:xfrm>
            <a:off x="-169840" y="1147701"/>
            <a:ext cx="2036979" cy="153888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i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Device code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F34D5-F50D-43C2-BEFF-8FEC8500B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90" y="1334670"/>
            <a:ext cx="4338116" cy="162517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5FCE525-57FB-4AF3-B213-BAE277DD3282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889620" y="2941410"/>
            <a:ext cx="1167659" cy="193356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2DB1E4F-D051-400A-946A-F02FD557B398}"/>
              </a:ext>
            </a:extLst>
          </p:cNvPr>
          <p:cNvGrpSpPr/>
          <p:nvPr/>
        </p:nvGrpSpPr>
        <p:grpSpPr>
          <a:xfrm>
            <a:off x="581875" y="3379900"/>
            <a:ext cx="1799532" cy="1044207"/>
            <a:chOff x="6949088" y="1776390"/>
            <a:chExt cx="1799532" cy="104420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B42123-A06B-4C25-95AC-2EFDC37B67F6}"/>
                </a:ext>
              </a:extLst>
            </p:cNvPr>
            <p:cNvSpPr txBox="1"/>
            <p:nvPr/>
          </p:nvSpPr>
          <p:spPr>
            <a:xfrm>
              <a:off x="6949088" y="1776390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01B4934-3A57-4004-895E-E36F6F9F5356}"/>
                </a:ext>
              </a:extLst>
            </p:cNvPr>
            <p:cNvSpPr txBox="1"/>
            <p:nvPr/>
          </p:nvSpPr>
          <p:spPr>
            <a:xfrm>
              <a:off x="7239103" y="1776390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(0,2)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8DA965F-B1C1-4521-AF30-8970641F398C}"/>
                </a:ext>
              </a:extLst>
            </p:cNvPr>
            <p:cNvSpPr txBox="1"/>
            <p:nvPr/>
          </p:nvSpPr>
          <p:spPr>
            <a:xfrm>
              <a:off x="7529118" y="1776390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(0,3)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C0872EC-CF5C-4B82-B684-8768F59BBAEF}"/>
                </a:ext>
              </a:extLst>
            </p:cNvPr>
            <p:cNvSpPr txBox="1"/>
            <p:nvPr/>
          </p:nvSpPr>
          <p:spPr>
            <a:xfrm>
              <a:off x="7819133" y="1776390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(0,4)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E18A67C-6F3B-4F8A-B7A0-E24E3EE6A915}"/>
                </a:ext>
              </a:extLst>
            </p:cNvPr>
            <p:cNvSpPr txBox="1"/>
            <p:nvPr/>
          </p:nvSpPr>
          <p:spPr>
            <a:xfrm>
              <a:off x="8109148" y="1776390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01971B-2A05-41E6-B1BE-9741556C3F3D}"/>
                </a:ext>
              </a:extLst>
            </p:cNvPr>
            <p:cNvSpPr txBox="1"/>
            <p:nvPr/>
          </p:nvSpPr>
          <p:spPr>
            <a:xfrm>
              <a:off x="8363899" y="1776390"/>
              <a:ext cx="28373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(0,M-1)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774DC27-77BF-4BF3-8698-2D7B9EE4DC39}"/>
                </a:ext>
              </a:extLst>
            </p:cNvPr>
            <p:cNvSpPr txBox="1"/>
            <p:nvPr/>
          </p:nvSpPr>
          <p:spPr>
            <a:xfrm>
              <a:off x="7239103" y="1960609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(1,2)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51DEA3A-B4E4-4D63-BCF8-C50400318528}"/>
                </a:ext>
              </a:extLst>
            </p:cNvPr>
            <p:cNvSpPr txBox="1"/>
            <p:nvPr/>
          </p:nvSpPr>
          <p:spPr>
            <a:xfrm>
              <a:off x="7529118" y="1960609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(1,3)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C9FF7B8-A348-4936-B886-0504EB0C68C5}"/>
                </a:ext>
              </a:extLst>
            </p:cNvPr>
            <p:cNvSpPr txBox="1"/>
            <p:nvPr/>
          </p:nvSpPr>
          <p:spPr>
            <a:xfrm>
              <a:off x="7819133" y="1960609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(1,4)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5CC4F5A-E2D6-4951-93FD-9FEBDEB4110D}"/>
                </a:ext>
              </a:extLst>
            </p:cNvPr>
            <p:cNvSpPr txBox="1"/>
            <p:nvPr/>
          </p:nvSpPr>
          <p:spPr>
            <a:xfrm>
              <a:off x="8109148" y="1960609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EBC3B57-33A8-47A4-B306-75225B23889C}"/>
                </a:ext>
              </a:extLst>
            </p:cNvPr>
            <p:cNvSpPr txBox="1"/>
            <p:nvPr/>
          </p:nvSpPr>
          <p:spPr>
            <a:xfrm>
              <a:off x="8363899" y="1960609"/>
              <a:ext cx="28373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(1,M-1)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A1AE452-D94F-45D6-BAB7-8A9919A3DED4}"/>
                </a:ext>
              </a:extLst>
            </p:cNvPr>
            <p:cNvSpPr txBox="1"/>
            <p:nvPr/>
          </p:nvSpPr>
          <p:spPr>
            <a:xfrm>
              <a:off x="7529118" y="2144828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(2,3)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C8E6687-F2F2-43B9-A08A-F87B71173C19}"/>
                </a:ext>
              </a:extLst>
            </p:cNvPr>
            <p:cNvSpPr txBox="1"/>
            <p:nvPr/>
          </p:nvSpPr>
          <p:spPr>
            <a:xfrm>
              <a:off x="7819133" y="2144828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(2,4)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2B9D17A-369C-4EE0-8612-2D273C28A632}"/>
                </a:ext>
              </a:extLst>
            </p:cNvPr>
            <p:cNvSpPr txBox="1"/>
            <p:nvPr/>
          </p:nvSpPr>
          <p:spPr>
            <a:xfrm>
              <a:off x="8109148" y="2144828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F47EDD5-3C9E-4B1D-8FAA-8B3DA4807E46}"/>
                </a:ext>
              </a:extLst>
            </p:cNvPr>
            <p:cNvSpPr txBox="1"/>
            <p:nvPr/>
          </p:nvSpPr>
          <p:spPr>
            <a:xfrm>
              <a:off x="8363899" y="2144828"/>
              <a:ext cx="28373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(2,M-1)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EBFBB18-9155-4F4E-91A4-81272978070C}"/>
                </a:ext>
              </a:extLst>
            </p:cNvPr>
            <p:cNvSpPr txBox="1"/>
            <p:nvPr/>
          </p:nvSpPr>
          <p:spPr>
            <a:xfrm>
              <a:off x="7819133" y="2329047"/>
              <a:ext cx="18274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(3,4)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207EDE9-8883-454E-9ACC-EAE0C61DBB0B}"/>
                </a:ext>
              </a:extLst>
            </p:cNvPr>
            <p:cNvSpPr txBox="1"/>
            <p:nvPr/>
          </p:nvSpPr>
          <p:spPr>
            <a:xfrm>
              <a:off x="8109148" y="2329047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1CD56CF-34EB-43B6-8D17-04BC3D324E41}"/>
                </a:ext>
              </a:extLst>
            </p:cNvPr>
            <p:cNvSpPr txBox="1"/>
            <p:nvPr/>
          </p:nvSpPr>
          <p:spPr>
            <a:xfrm>
              <a:off x="8363899" y="2329047"/>
              <a:ext cx="283732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(3,M-1)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CB91568-4CD3-4DA6-82CE-060AFD7EA588}"/>
                </a:ext>
              </a:extLst>
            </p:cNvPr>
            <p:cNvSpPr txBox="1"/>
            <p:nvPr/>
          </p:nvSpPr>
          <p:spPr>
            <a:xfrm>
              <a:off x="8109148" y="2513266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AC85120-C3D9-4171-85F7-35D43101A655}"/>
                </a:ext>
              </a:extLst>
            </p:cNvPr>
            <p:cNvSpPr txBox="1"/>
            <p:nvPr/>
          </p:nvSpPr>
          <p:spPr>
            <a:xfrm>
              <a:off x="8109148" y="2697486"/>
              <a:ext cx="147476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(…)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74CC188-9A81-424E-ABB6-3491F3AAD629}"/>
                </a:ext>
              </a:extLst>
            </p:cNvPr>
            <p:cNvSpPr txBox="1"/>
            <p:nvPr/>
          </p:nvSpPr>
          <p:spPr>
            <a:xfrm>
              <a:off x="8363899" y="2697486"/>
              <a:ext cx="384721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(M-2,M-1)</a:t>
              </a:r>
              <a:endPara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1243E111-2A6A-4710-BDA3-F3A134B829C4}"/>
              </a:ext>
            </a:extLst>
          </p:cNvPr>
          <p:cNvSpPr txBox="1"/>
          <p:nvPr/>
        </p:nvSpPr>
        <p:spPr>
          <a:xfrm>
            <a:off x="581875" y="3567417"/>
            <a:ext cx="193964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(1,1)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849EB54-97AC-4881-81AF-D444957BDF03}"/>
              </a:ext>
            </a:extLst>
          </p:cNvPr>
          <p:cNvSpPr txBox="1"/>
          <p:nvPr/>
        </p:nvSpPr>
        <p:spPr>
          <a:xfrm>
            <a:off x="871890" y="3745189"/>
            <a:ext cx="193964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(2,2)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04D6F26-AC12-477F-A050-2D20F8E29B73}"/>
              </a:ext>
            </a:extLst>
          </p:cNvPr>
          <p:cNvSpPr txBox="1"/>
          <p:nvPr/>
        </p:nvSpPr>
        <p:spPr>
          <a:xfrm>
            <a:off x="1156294" y="3932557"/>
            <a:ext cx="193964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(3,3)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C5E6C07-199E-44B5-A56D-9B5C600A6943}"/>
              </a:ext>
            </a:extLst>
          </p:cNvPr>
          <p:cNvSpPr txBox="1"/>
          <p:nvPr/>
        </p:nvSpPr>
        <p:spPr>
          <a:xfrm>
            <a:off x="1446309" y="4115483"/>
            <a:ext cx="193964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(4,4)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FFFAA8-8C63-4314-A392-78C6A522A1D8}"/>
              </a:ext>
            </a:extLst>
          </p:cNvPr>
          <p:cNvSpPr txBox="1"/>
          <p:nvPr/>
        </p:nvSpPr>
        <p:spPr>
          <a:xfrm>
            <a:off x="894332" y="3932557"/>
            <a:ext cx="137858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(…)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71E0A6C-52D7-4FEF-B9DF-547E685A8419}"/>
              </a:ext>
            </a:extLst>
          </p:cNvPr>
          <p:cNvSpPr txBox="1"/>
          <p:nvPr/>
        </p:nvSpPr>
        <p:spPr>
          <a:xfrm>
            <a:off x="1184347" y="4110088"/>
            <a:ext cx="137858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(…)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FE9F001-9985-4916-B509-58BC422B6B81}"/>
              </a:ext>
            </a:extLst>
          </p:cNvPr>
          <p:cNvSpPr txBox="1"/>
          <p:nvPr/>
        </p:nvSpPr>
        <p:spPr>
          <a:xfrm>
            <a:off x="1473449" y="4300995"/>
            <a:ext cx="137858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(…)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0C1194F-B1F9-486E-B195-12CF919FAA29}"/>
              </a:ext>
            </a:extLst>
          </p:cNvPr>
          <p:cNvSpPr txBox="1"/>
          <p:nvPr/>
        </p:nvSpPr>
        <p:spPr>
          <a:xfrm>
            <a:off x="611466" y="3748338"/>
            <a:ext cx="137858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bg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(…)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159B1DC-05BD-44C6-AF6A-DD75AFC19D30}"/>
              </a:ext>
            </a:extLst>
          </p:cNvPr>
          <p:cNvSpPr txBox="1"/>
          <p:nvPr/>
        </p:nvSpPr>
        <p:spPr>
          <a:xfrm>
            <a:off x="3021819" y="3317897"/>
            <a:ext cx="3024866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kernel is launched for M*M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work-items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CBB9BC7-8AC7-4F27-95D7-08D8B7F2DFB1}"/>
              </a:ext>
            </a:extLst>
          </p:cNvPr>
          <p:cNvSpPr txBox="1"/>
          <p:nvPr/>
        </p:nvSpPr>
        <p:spPr>
          <a:xfrm>
            <a:off x="2593025" y="3908194"/>
            <a:ext cx="3882473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Work-items without a valid combination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will not do work</a:t>
            </a:r>
          </a:p>
        </p:txBody>
      </p:sp>
    </p:spTree>
    <p:extLst>
      <p:ext uri="{BB962C8B-B14F-4D97-AF65-F5344CB8AC3E}">
        <p14:creationId xmlns:p14="http://schemas.microsoft.com/office/powerpoint/2010/main" val="310632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DPC++ implementation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31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7C6C6C01-A4F8-434D-8949-317C3C220DF2}"/>
              </a:ext>
            </a:extLst>
          </p:cNvPr>
          <p:cNvSpPr txBox="1"/>
          <p:nvPr/>
        </p:nvSpPr>
        <p:spPr>
          <a:xfrm>
            <a:off x="632123" y="3926018"/>
            <a:ext cx="6025689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frequency table is filled for SNPs </a:t>
            </a:r>
            <a:r>
              <a:rPr lang="en-US" sz="1600" b="1" dirty="0" err="1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</a:t>
            </a: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and j by going through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all samples, disposed in columns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AABC17D-22FC-4FCF-A9AA-AE22756183C6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801367" y="989005"/>
            <a:ext cx="1697313" cy="274399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DB64471-202F-4F5C-9261-8E4C93B5C5E1}"/>
              </a:ext>
            </a:extLst>
          </p:cNvPr>
          <p:cNvSpPr txBox="1"/>
          <p:nvPr/>
        </p:nvSpPr>
        <p:spPr>
          <a:xfrm>
            <a:off x="427871" y="1280491"/>
            <a:ext cx="2263841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Pair-wise interaction: </a:t>
            </a:r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SNPs (</a:t>
            </a:r>
            <a:r>
              <a:rPr lang="en-US" sz="1200" b="1" dirty="0" err="1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i,j</a:t>
            </a:r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)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22EDB3A-165B-4FEA-8B48-F42551563133}"/>
              </a:ext>
            </a:extLst>
          </p:cNvPr>
          <p:cNvGrpSpPr/>
          <p:nvPr/>
        </p:nvGrpSpPr>
        <p:grpSpPr>
          <a:xfrm>
            <a:off x="343581" y="1572077"/>
            <a:ext cx="2514612" cy="1568624"/>
            <a:chOff x="853549" y="1742342"/>
            <a:chExt cx="2656148" cy="1643454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056040AB-626E-47B3-8E86-96C93663121A}"/>
                </a:ext>
              </a:extLst>
            </p:cNvPr>
            <p:cNvSpPr/>
            <p:nvPr/>
          </p:nvSpPr>
          <p:spPr>
            <a:xfrm>
              <a:off x="2867252" y="2185249"/>
              <a:ext cx="180000" cy="18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12C2BFB8-9B4B-4048-B787-BFBA44ED364E}"/>
                </a:ext>
              </a:extLst>
            </p:cNvPr>
            <p:cNvSpPr/>
            <p:nvPr/>
          </p:nvSpPr>
          <p:spPr>
            <a:xfrm>
              <a:off x="1457851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3A9BB6E6-5DF4-484B-AC26-13F2FE72AB92}"/>
                </a:ext>
              </a:extLst>
            </p:cNvPr>
            <p:cNvSpPr/>
            <p:nvPr/>
          </p:nvSpPr>
          <p:spPr>
            <a:xfrm>
              <a:off x="1631770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FEA4CD60-29EC-4D02-830E-1C5D482F14F7}"/>
                </a:ext>
              </a:extLst>
            </p:cNvPr>
            <p:cNvSpPr/>
            <p:nvPr/>
          </p:nvSpPr>
          <p:spPr>
            <a:xfrm>
              <a:off x="1809492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95CA94E-E159-40A4-9BB6-4D9FD37B554B}"/>
                </a:ext>
              </a:extLst>
            </p:cNvPr>
            <p:cNvSpPr/>
            <p:nvPr/>
          </p:nvSpPr>
          <p:spPr>
            <a:xfrm>
              <a:off x="1981401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1688E0D2-D3C7-4D7E-BC1F-F97FC2460F26}"/>
                </a:ext>
              </a:extLst>
            </p:cNvPr>
            <p:cNvSpPr/>
            <p:nvPr/>
          </p:nvSpPr>
          <p:spPr>
            <a:xfrm>
              <a:off x="2155320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EE1283F-AB97-49B0-8011-18F113548A44}"/>
                </a:ext>
              </a:extLst>
            </p:cNvPr>
            <p:cNvSpPr/>
            <p:nvPr/>
          </p:nvSpPr>
          <p:spPr>
            <a:xfrm>
              <a:off x="2333042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7C58EEFD-3B40-45A8-BFD4-71F669463972}"/>
                </a:ext>
              </a:extLst>
            </p:cNvPr>
            <p:cNvSpPr/>
            <p:nvPr/>
          </p:nvSpPr>
          <p:spPr>
            <a:xfrm>
              <a:off x="2513042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D5AF2924-CE2A-4CC1-8F0A-999097561406}"/>
                </a:ext>
              </a:extLst>
            </p:cNvPr>
            <p:cNvSpPr/>
            <p:nvPr/>
          </p:nvSpPr>
          <p:spPr>
            <a:xfrm>
              <a:off x="2686961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4C2F28A5-8D32-4DCD-AE8D-DF30380BDD32}"/>
                </a:ext>
              </a:extLst>
            </p:cNvPr>
            <p:cNvSpPr/>
            <p:nvPr/>
          </p:nvSpPr>
          <p:spPr>
            <a:xfrm>
              <a:off x="2864683" y="237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31EFBBA8-F7F9-4F72-84E4-CD5BEC3FCE5E}"/>
                </a:ext>
              </a:extLst>
            </p:cNvPr>
            <p:cNvSpPr/>
            <p:nvPr/>
          </p:nvSpPr>
          <p:spPr>
            <a:xfrm>
              <a:off x="1457851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7C9842A-F597-46FE-90A4-B16923D5AAB7}"/>
                </a:ext>
              </a:extLst>
            </p:cNvPr>
            <p:cNvSpPr/>
            <p:nvPr/>
          </p:nvSpPr>
          <p:spPr>
            <a:xfrm>
              <a:off x="1631770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FF43FF13-9E05-4677-9828-DACBFC0DDBA9}"/>
                </a:ext>
              </a:extLst>
            </p:cNvPr>
            <p:cNvSpPr/>
            <p:nvPr/>
          </p:nvSpPr>
          <p:spPr>
            <a:xfrm>
              <a:off x="1809492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1E5C7759-8F8E-45D6-8822-B31DBB0C0193}"/>
                </a:ext>
              </a:extLst>
            </p:cNvPr>
            <p:cNvSpPr/>
            <p:nvPr/>
          </p:nvSpPr>
          <p:spPr>
            <a:xfrm>
              <a:off x="1981401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8332573E-D675-4A64-A352-99F90C89FE82}"/>
                </a:ext>
              </a:extLst>
            </p:cNvPr>
            <p:cNvSpPr/>
            <p:nvPr/>
          </p:nvSpPr>
          <p:spPr>
            <a:xfrm>
              <a:off x="2155320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8EF399D9-4C93-4B7E-AD0A-62CAC0E4E4BC}"/>
                </a:ext>
              </a:extLst>
            </p:cNvPr>
            <p:cNvSpPr/>
            <p:nvPr/>
          </p:nvSpPr>
          <p:spPr>
            <a:xfrm>
              <a:off x="2333042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84377777-BA98-45A1-A718-D6B904EA3EA7}"/>
                </a:ext>
              </a:extLst>
            </p:cNvPr>
            <p:cNvSpPr/>
            <p:nvPr/>
          </p:nvSpPr>
          <p:spPr>
            <a:xfrm>
              <a:off x="2513042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0C0B342-1FD9-4FF8-A440-AC5C0D16AA2D}"/>
                </a:ext>
              </a:extLst>
            </p:cNvPr>
            <p:cNvSpPr/>
            <p:nvPr/>
          </p:nvSpPr>
          <p:spPr>
            <a:xfrm>
              <a:off x="2686961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012CAF76-FE79-4F1C-BC08-4C85DB7FD483}"/>
                </a:ext>
              </a:extLst>
            </p:cNvPr>
            <p:cNvSpPr/>
            <p:nvPr/>
          </p:nvSpPr>
          <p:spPr>
            <a:xfrm>
              <a:off x="2864683" y="2554634"/>
              <a:ext cx="180000" cy="1800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299BB44B-A5D1-4FAF-99DD-4EEE770A0085}"/>
                </a:ext>
              </a:extLst>
            </p:cNvPr>
            <p:cNvSpPr txBox="1"/>
            <p:nvPr/>
          </p:nvSpPr>
          <p:spPr>
            <a:xfrm>
              <a:off x="1483731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7A159634-E2B0-4DFB-82D2-F24680E5EC59}"/>
                </a:ext>
              </a:extLst>
            </p:cNvPr>
            <p:cNvSpPr txBox="1"/>
            <p:nvPr/>
          </p:nvSpPr>
          <p:spPr>
            <a:xfrm>
              <a:off x="1657650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78ECA02-AF35-475B-8574-5EB9DEED20FF}"/>
                </a:ext>
              </a:extLst>
            </p:cNvPr>
            <p:cNvSpPr txBox="1"/>
            <p:nvPr/>
          </p:nvSpPr>
          <p:spPr>
            <a:xfrm>
              <a:off x="1835372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02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5EC99831-2536-44EF-AED2-FC579C41CDBA}"/>
                </a:ext>
              </a:extLst>
            </p:cNvPr>
            <p:cNvSpPr txBox="1"/>
            <p:nvPr/>
          </p:nvSpPr>
          <p:spPr>
            <a:xfrm>
              <a:off x="2007281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86297FCA-C449-46E4-B368-9605D9812937}"/>
                </a:ext>
              </a:extLst>
            </p:cNvPr>
            <p:cNvSpPr txBox="1"/>
            <p:nvPr/>
          </p:nvSpPr>
          <p:spPr>
            <a:xfrm>
              <a:off x="2181200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C4F791B-720F-4124-9AE0-1AC4C6A339C1}"/>
                </a:ext>
              </a:extLst>
            </p:cNvPr>
            <p:cNvSpPr txBox="1"/>
            <p:nvPr/>
          </p:nvSpPr>
          <p:spPr>
            <a:xfrm>
              <a:off x="2358922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12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51E7DA7-0F10-4A15-AD20-F8648D02AE94}"/>
                </a:ext>
              </a:extLst>
            </p:cNvPr>
            <p:cNvSpPr txBox="1"/>
            <p:nvPr/>
          </p:nvSpPr>
          <p:spPr>
            <a:xfrm>
              <a:off x="2538922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20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BD2018C8-3F98-4433-B274-396606E8CCE9}"/>
                </a:ext>
              </a:extLst>
            </p:cNvPr>
            <p:cNvSpPr txBox="1"/>
            <p:nvPr/>
          </p:nvSpPr>
          <p:spPr>
            <a:xfrm>
              <a:off x="2712841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21</a:t>
              </a:r>
              <a:endParaRPr lang="en-US" sz="10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B79B56EC-CC52-4341-A869-CCA37C045ACF}"/>
                </a:ext>
              </a:extLst>
            </p:cNvPr>
            <p:cNvSpPr txBox="1"/>
            <p:nvPr/>
          </p:nvSpPr>
          <p:spPr>
            <a:xfrm>
              <a:off x="2890563" y="2207527"/>
              <a:ext cx="128240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22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CEF38E90-2E74-49D3-8FD2-124BAA02CE21}"/>
                </a:ext>
              </a:extLst>
            </p:cNvPr>
            <p:cNvSpPr txBox="1"/>
            <p:nvPr/>
          </p:nvSpPr>
          <p:spPr>
            <a:xfrm>
              <a:off x="1895820" y="1742342"/>
              <a:ext cx="825547" cy="16927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frequency table</a:t>
              </a:r>
              <a:endParaRPr lang="en-US" sz="11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A0FD17AC-E0F8-4C93-94EB-B6CB813CF864}"/>
                </a:ext>
              </a:extLst>
            </p:cNvPr>
            <p:cNvSpPr txBox="1"/>
            <p:nvPr/>
          </p:nvSpPr>
          <p:spPr>
            <a:xfrm>
              <a:off x="855319" y="2391957"/>
              <a:ext cx="498534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 err="1">
                  <a:solidFill>
                    <a:srgbClr val="DD8455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ph.type</a:t>
              </a:r>
              <a:r>
                <a:rPr lang="en-US" sz="1000" b="1" dirty="0">
                  <a:solidFill>
                    <a:srgbClr val="DD8455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: 0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E878B569-540A-4E2E-AA36-32C281DE9D9A}"/>
                </a:ext>
              </a:extLst>
            </p:cNvPr>
            <p:cNvSpPr txBox="1"/>
            <p:nvPr/>
          </p:nvSpPr>
          <p:spPr>
            <a:xfrm>
              <a:off x="853549" y="2580308"/>
              <a:ext cx="498534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algn="r" defTabSz="1828800"/>
              <a:r>
                <a:rPr lang="en-US" sz="1000" b="1" dirty="0" err="1">
                  <a:solidFill>
                    <a:srgbClr val="DD8455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ph.type</a:t>
              </a:r>
              <a:r>
                <a:rPr lang="en-US" sz="1000" b="1" dirty="0">
                  <a:solidFill>
                    <a:srgbClr val="DD8455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: 1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A427517F-BCE3-4F10-B5F1-ED48E29B5AEA}"/>
                </a:ext>
              </a:extLst>
            </p:cNvPr>
            <p:cNvSpPr txBox="1"/>
            <p:nvPr/>
          </p:nvSpPr>
          <p:spPr>
            <a:xfrm>
              <a:off x="3083298" y="2167527"/>
              <a:ext cx="426399" cy="2154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>
                  <a:solidFill>
                    <a:srgbClr val="00B0F0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genotype </a:t>
              </a:r>
            </a:p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>
                  <a:solidFill>
                    <a:srgbClr val="00B0F0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combination</a:t>
              </a:r>
            </a:p>
          </p:txBody>
        </p: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5A9D9598-791A-40D5-91D1-D0854A8F9B90}"/>
                </a:ext>
              </a:extLst>
            </p:cNvPr>
            <p:cNvCxnSpPr>
              <a:cxnSpLocks/>
            </p:cNvCxnSpPr>
            <p:nvPr/>
          </p:nvCxnSpPr>
          <p:spPr>
            <a:xfrm>
              <a:off x="2788356" y="2079752"/>
              <a:ext cx="119464" cy="125080"/>
            </a:xfrm>
            <a:prstGeom prst="straightConnector1">
              <a:avLst/>
            </a:prstGeom>
            <a:noFill/>
            <a:ln w="9525" cap="flat">
              <a:solidFill>
                <a:srgbClr val="797979"/>
              </a:solidFill>
              <a:prstDash val="solid"/>
              <a:round/>
              <a:headEnd type="none" w="med" len="med"/>
              <a:tailEnd type="triangl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31E1CCE-0E34-4A17-8CAC-23C975311E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9358" y="2080985"/>
              <a:ext cx="114080" cy="121850"/>
            </a:xfrm>
            <a:prstGeom prst="straightConnector1">
              <a:avLst/>
            </a:prstGeom>
            <a:noFill/>
            <a:ln w="9525" cap="flat">
              <a:solidFill>
                <a:srgbClr val="797979"/>
              </a:solidFill>
              <a:prstDash val="solid"/>
              <a:round/>
              <a:headEnd type="none" w="med" len="med"/>
              <a:tailEnd type="triangl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6695AAF2-5FAF-4B06-A1EB-37D4DEF3476C}"/>
                </a:ext>
              </a:extLst>
            </p:cNvPr>
            <p:cNvSpPr txBox="1"/>
            <p:nvPr/>
          </p:nvSpPr>
          <p:spPr>
            <a:xfrm>
              <a:off x="2699598" y="1999640"/>
              <a:ext cx="71115" cy="1128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>
                  <a:solidFill>
                    <a:schemeClr val="accent1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i2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B1E875E-2361-4A71-8A79-5AAAD5528328}"/>
                </a:ext>
              </a:extLst>
            </p:cNvPr>
            <p:cNvSpPr txBox="1"/>
            <p:nvPr/>
          </p:nvSpPr>
          <p:spPr>
            <a:xfrm>
              <a:off x="3116234" y="1997280"/>
              <a:ext cx="71115" cy="1128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>
                  <a:solidFill>
                    <a:schemeClr val="accent1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j2</a:t>
              </a: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C1136939-D5F6-42AA-9C03-B984FD674ACC}"/>
                </a:ext>
              </a:extLst>
            </p:cNvPr>
            <p:cNvCxnSpPr>
              <a:cxnSpLocks/>
            </p:cNvCxnSpPr>
            <p:nvPr/>
          </p:nvCxnSpPr>
          <p:spPr>
            <a:xfrm>
              <a:off x="2034260" y="2093245"/>
              <a:ext cx="1557" cy="115341"/>
            </a:xfrm>
            <a:prstGeom prst="straightConnector1">
              <a:avLst/>
            </a:prstGeom>
            <a:noFill/>
            <a:ln w="3175" cap="flat">
              <a:solidFill>
                <a:srgbClr val="797979"/>
              </a:solidFill>
              <a:prstDash val="solid"/>
              <a:round/>
              <a:headEnd type="none" w="med" len="med"/>
              <a:tailEnd type="triangl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0D4902-FFF4-4543-A959-4730A267AA94}"/>
                </a:ext>
              </a:extLst>
            </p:cNvPr>
            <p:cNvCxnSpPr>
              <a:cxnSpLocks/>
            </p:cNvCxnSpPr>
            <p:nvPr/>
          </p:nvCxnSpPr>
          <p:spPr>
            <a:xfrm>
              <a:off x="2102612" y="2097098"/>
              <a:ext cx="1126" cy="112909"/>
            </a:xfrm>
            <a:prstGeom prst="straightConnector1">
              <a:avLst/>
            </a:prstGeom>
            <a:noFill/>
            <a:ln w="3175" cap="flat">
              <a:solidFill>
                <a:srgbClr val="797979"/>
              </a:solidFill>
              <a:prstDash val="solid"/>
              <a:round/>
              <a:headEnd type="none" w="med" len="med"/>
              <a:tailEnd type="triangl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8BCAE4EB-0990-4B71-B99D-8D58E3ED4E21}"/>
                </a:ext>
              </a:extLst>
            </p:cNvPr>
            <p:cNvSpPr txBox="1"/>
            <p:nvPr/>
          </p:nvSpPr>
          <p:spPr>
            <a:xfrm>
              <a:off x="1983813" y="1991473"/>
              <a:ext cx="60956" cy="9673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600" b="1" dirty="0">
                  <a:solidFill>
                    <a:srgbClr val="797979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i1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E7D43425-1DA6-4C07-95FA-265D897320CB}"/>
                </a:ext>
              </a:extLst>
            </p:cNvPr>
            <p:cNvSpPr txBox="1"/>
            <p:nvPr/>
          </p:nvSpPr>
          <p:spPr>
            <a:xfrm>
              <a:off x="2075280" y="1992624"/>
              <a:ext cx="60956" cy="9673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600" b="1" dirty="0">
                  <a:solidFill>
                    <a:srgbClr val="00597D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j0</a:t>
              </a: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4D1FB03E-BE05-4347-B48C-19EF88E7EA57}"/>
                </a:ext>
              </a:extLst>
            </p:cNvPr>
            <p:cNvGrpSpPr/>
            <p:nvPr/>
          </p:nvGrpSpPr>
          <p:grpSpPr>
            <a:xfrm>
              <a:off x="2368505" y="2460087"/>
              <a:ext cx="1022388" cy="925709"/>
              <a:chOff x="2368505" y="2460087"/>
              <a:chExt cx="1022388" cy="925709"/>
            </a:xfrm>
          </p:grpSpPr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51E85741-2120-4D0A-9174-2CDF44A77249}"/>
                  </a:ext>
                </a:extLst>
              </p:cNvPr>
              <p:cNvSpPr txBox="1"/>
              <p:nvPr/>
            </p:nvSpPr>
            <p:spPr>
              <a:xfrm>
                <a:off x="3004173" y="3256811"/>
                <a:ext cx="81275" cy="1289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>
                    <a:solidFill>
                      <a:schemeClr val="accent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Consolas" panose="020B0609020204030204" pitchFamily="49" charset="0"/>
                  </a:rPr>
                  <a:t>i2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F43649C4-E084-44F5-91C8-0A530438428D}"/>
                  </a:ext>
                </a:extLst>
              </p:cNvPr>
              <p:cNvSpPr txBox="1"/>
              <p:nvPr/>
            </p:nvSpPr>
            <p:spPr>
              <a:xfrm>
                <a:off x="3309618" y="3256812"/>
                <a:ext cx="81275" cy="1289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>
                    <a:solidFill>
                      <a:schemeClr val="accent1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Consolas" panose="020B0609020204030204" pitchFamily="49" charset="0"/>
                  </a:rPr>
                  <a:t>j2</a:t>
                </a:r>
              </a:p>
            </p:txBody>
          </p:sp>
          <p:sp>
            <p:nvSpPr>
              <p:cNvPr id="211" name="Rounded Rectangle 224">
                <a:extLst>
                  <a:ext uri="{FF2B5EF4-FFF2-40B4-BE49-F238E27FC236}">
                    <a16:creationId xmlns:a16="http://schemas.microsoft.com/office/drawing/2014/main" id="{3CECA6ED-8E05-43F2-B312-88D6381F30A3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u="none" strike="noStrike" cap="none" spc="0" normalizeH="0" baseline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12" name="Straight Arrow Connector 211">
                <a:extLst>
                  <a:ext uri="{FF2B5EF4-FFF2-40B4-BE49-F238E27FC236}">
                    <a16:creationId xmlns:a16="http://schemas.microsoft.com/office/drawing/2014/main" id="{3DE2FB25-1CA2-4E95-9F43-1F75D38B98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13" name="Straight Arrow Connector 212">
                <a:extLst>
                  <a:ext uri="{FF2B5EF4-FFF2-40B4-BE49-F238E27FC236}">
                    <a16:creationId xmlns:a16="http://schemas.microsoft.com/office/drawing/2014/main" id="{B48F2AD4-03A6-45D8-9DBE-845EB50538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14" name="Straight Arrow Connector 213">
                <a:extLst>
                  <a:ext uri="{FF2B5EF4-FFF2-40B4-BE49-F238E27FC236}">
                    <a16:creationId xmlns:a16="http://schemas.microsoft.com/office/drawing/2014/main" id="{8F7E9462-0516-4357-B5EF-45D1FA524F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D0566C3D-8BF7-4545-B11C-AD4A1468C129}"/>
                  </a:ext>
                </a:extLst>
              </p:cNvPr>
              <p:cNvSpPr txBox="1"/>
              <p:nvPr/>
            </p:nvSpPr>
            <p:spPr>
              <a:xfrm>
                <a:off x="2368505" y="3010258"/>
                <a:ext cx="418384" cy="1231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>
                    <a:solidFill>
                      <a:srgbClr val="DD8455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Consolas" panose="020B0609020204030204" pitchFamily="49" charset="0"/>
                  </a:rPr>
                  <a:t>phenotype</a:t>
                </a:r>
              </a:p>
            </p:txBody>
          </p:sp>
          <p:sp>
            <p:nvSpPr>
              <p:cNvPr id="216" name="Rounded Rectangle 229">
                <a:extLst>
                  <a:ext uri="{FF2B5EF4-FFF2-40B4-BE49-F238E27FC236}">
                    <a16:creationId xmlns:a16="http://schemas.microsoft.com/office/drawing/2014/main" id="{41FEC999-51C6-4F38-A775-D219E6CC4EFF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u="none" strike="noStrike" cap="none" spc="0" normalizeH="0" baseline="0" dirty="0" err="1">
                    <a:ln>
                      <a:noFill/>
                    </a:ln>
                    <a:solidFill>
                      <a:srgbClr val="424242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700" b="1" u="none" strike="noStrike" cap="none" spc="0" normalizeH="0" baseline="0" dirty="0">
                  <a:ln>
                    <a:noFill/>
                  </a:ln>
                  <a:solidFill>
                    <a:srgbClr val="424242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17" name="Straight Arrow Connector 216">
                <a:extLst>
                  <a:ext uri="{FF2B5EF4-FFF2-40B4-BE49-F238E27FC236}">
                    <a16:creationId xmlns:a16="http://schemas.microsoft.com/office/drawing/2014/main" id="{91879F88-4F96-4DF8-AC66-446084F840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id="{913D7FA0-30B4-4C62-805E-DC4E84B5E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460087"/>
                <a:ext cx="0" cy="333407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19" name="Rounded Rectangle 232">
                <a:extLst>
                  <a:ext uri="{FF2B5EF4-FFF2-40B4-BE49-F238E27FC236}">
                    <a16:creationId xmlns:a16="http://schemas.microsoft.com/office/drawing/2014/main" id="{23210A77-0A0D-4F94-B62A-2A43FDE1FBA5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u="none" strike="noStrike" cap="none" spc="0" normalizeH="0" baseline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20" name="Straight Arrow Connector 219">
                <a:extLst>
                  <a:ext uri="{FF2B5EF4-FFF2-40B4-BE49-F238E27FC236}">
                    <a16:creationId xmlns:a16="http://schemas.microsoft.com/office/drawing/2014/main" id="{54E4F80F-7CE4-45B5-B0D6-F04DF8DD34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BCBAD8A2-FD41-4CFE-B997-29B7ABC72A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9632" y="2459624"/>
              <a:ext cx="293279" cy="3625"/>
            </a:xfrm>
            <a:prstGeom prst="straightConnector1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  <a:headEnd type="none" w="med" len="med"/>
              <a:tailEnd type="triangl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EE7B7B22-4A34-4F7E-8E12-4958E51E606C}"/>
                </a:ext>
              </a:extLst>
            </p:cNvPr>
            <p:cNvGrpSpPr/>
            <p:nvPr/>
          </p:nvGrpSpPr>
          <p:grpSpPr>
            <a:xfrm>
              <a:off x="1457199" y="2650827"/>
              <a:ext cx="771563" cy="734454"/>
              <a:chOff x="2619330" y="2651342"/>
              <a:chExt cx="771563" cy="734454"/>
            </a:xfrm>
          </p:grpSpPr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E920824C-EF2A-41B8-A2AE-C05ECE40D3FD}"/>
                  </a:ext>
                </a:extLst>
              </p:cNvPr>
              <p:cNvSpPr txBox="1"/>
              <p:nvPr/>
            </p:nvSpPr>
            <p:spPr>
              <a:xfrm>
                <a:off x="3004173" y="3256812"/>
                <a:ext cx="81275" cy="1289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>
                    <a:solidFill>
                      <a:srgbClr val="797979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Consolas" panose="020B0609020204030204" pitchFamily="49" charset="0"/>
                  </a:rPr>
                  <a:t>i1</a:t>
                </a: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F9C89AB0-6E00-488A-AE05-87D6346492B1}"/>
                  </a:ext>
                </a:extLst>
              </p:cNvPr>
              <p:cNvSpPr txBox="1"/>
              <p:nvPr/>
            </p:nvSpPr>
            <p:spPr>
              <a:xfrm>
                <a:off x="3309618" y="3256812"/>
                <a:ext cx="81275" cy="1289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>
                    <a:solidFill>
                      <a:srgbClr val="00597D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Consolas" panose="020B0609020204030204" pitchFamily="49" charset="0"/>
                  </a:rPr>
                  <a:t>j0</a:t>
                </a:r>
              </a:p>
            </p:txBody>
          </p:sp>
          <p:sp>
            <p:nvSpPr>
              <p:cNvPr id="188" name="Rounded Rectangle 180">
                <a:extLst>
                  <a:ext uri="{FF2B5EF4-FFF2-40B4-BE49-F238E27FC236}">
                    <a16:creationId xmlns:a16="http://schemas.microsoft.com/office/drawing/2014/main" id="{50A7A9A0-0EFE-46CC-978E-FEA9821B35DF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u="none" strike="noStrike" cap="none" spc="0" normalizeH="0" baseline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189" name="Straight Arrow Connector 188">
                <a:extLst>
                  <a:ext uri="{FF2B5EF4-FFF2-40B4-BE49-F238E27FC236}">
                    <a16:creationId xmlns:a16="http://schemas.microsoft.com/office/drawing/2014/main" id="{DDD6DD78-1D1E-491F-AFAA-59B572DCBD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55B66B05-0D18-4C7B-9D2D-2C9585E2E6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id="{6C625E72-B4BC-4C53-B700-3428C9797C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2F8AEC72-948A-446D-B7AB-54A24E1EED08}"/>
                  </a:ext>
                </a:extLst>
              </p:cNvPr>
              <p:cNvSpPr txBox="1"/>
              <p:nvPr/>
            </p:nvSpPr>
            <p:spPr>
              <a:xfrm>
                <a:off x="2619330" y="3010258"/>
                <a:ext cx="418384" cy="1231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>
                    <a:solidFill>
                      <a:srgbClr val="DD8455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Consolas" panose="020B0609020204030204" pitchFamily="49" charset="0"/>
                  </a:rPr>
                  <a:t>phenotype</a:t>
                </a:r>
              </a:p>
            </p:txBody>
          </p:sp>
          <p:sp>
            <p:nvSpPr>
              <p:cNvPr id="196" name="Rounded Rectangle 192">
                <a:extLst>
                  <a:ext uri="{FF2B5EF4-FFF2-40B4-BE49-F238E27FC236}">
                    <a16:creationId xmlns:a16="http://schemas.microsoft.com/office/drawing/2014/main" id="{6B6D0DC1-061F-4B05-9AAC-1125D0F83279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u="none" strike="noStrike" cap="none" spc="0" normalizeH="0" baseline="0" dirty="0" err="1">
                    <a:ln>
                      <a:noFill/>
                    </a:ln>
                    <a:solidFill>
                      <a:srgbClr val="424242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700" b="1" u="none" strike="noStrike" cap="none" spc="0" normalizeH="0" baseline="0" dirty="0">
                  <a:ln>
                    <a:noFill/>
                  </a:ln>
                  <a:solidFill>
                    <a:srgbClr val="424242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id="{1E5A8D20-8DE8-47FC-BD9B-A5908E5384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08" name="Straight Arrow Connector 207">
                <a:extLst>
                  <a:ext uri="{FF2B5EF4-FFF2-40B4-BE49-F238E27FC236}">
                    <a16:creationId xmlns:a16="http://schemas.microsoft.com/office/drawing/2014/main" id="{F754EA65-92B4-4C99-99B1-A66CD257FF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651342"/>
                <a:ext cx="0" cy="141397"/>
              </a:xfrm>
              <a:prstGeom prst="straightConnector1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4F521ADF-B4B7-4DD3-B326-46D754E9C2C4}"/>
              </a:ext>
            </a:extLst>
          </p:cNvPr>
          <p:cNvSpPr txBox="1"/>
          <p:nvPr/>
        </p:nvSpPr>
        <p:spPr>
          <a:xfrm>
            <a:off x="3080805" y="1145155"/>
            <a:ext cx="873359" cy="153888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i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Device code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CBA35C53-4DA0-4600-B164-69D62B31C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805" y="1341429"/>
            <a:ext cx="3594193" cy="211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07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DPC++ implementation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32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7C6C6C01-A4F8-434D-8949-317C3C220DF2}"/>
              </a:ext>
            </a:extLst>
          </p:cNvPr>
          <p:cNvSpPr txBox="1"/>
          <p:nvPr/>
        </p:nvSpPr>
        <p:spPr>
          <a:xfrm>
            <a:off x="632123" y="3926018"/>
            <a:ext cx="6025689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frequency table is filled for SNPs </a:t>
            </a:r>
            <a:r>
              <a:rPr lang="en-US" sz="1600" b="1" dirty="0" err="1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</a:t>
            </a: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and j by going through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all samples, disposed in columns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E1D6752-983C-4443-8AA7-A43AA8CD3320}"/>
              </a:ext>
            </a:extLst>
          </p:cNvPr>
          <p:cNvSpPr txBox="1"/>
          <p:nvPr/>
        </p:nvSpPr>
        <p:spPr>
          <a:xfrm>
            <a:off x="1835106" y="1587776"/>
            <a:ext cx="1230930" cy="12311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 advances column-wise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4DF4A6D-F0C7-43B1-B8F9-D0C0105D3820}"/>
              </a:ext>
            </a:extLst>
          </p:cNvPr>
          <p:cNvSpPr txBox="1"/>
          <p:nvPr/>
        </p:nvSpPr>
        <p:spPr>
          <a:xfrm>
            <a:off x="1868877" y="2674678"/>
            <a:ext cx="1163388" cy="369332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freq. table is filled using 3 genotypes and phenotype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B111B9-B12E-4BFB-9C1B-5B3687A0F6B5}"/>
              </a:ext>
            </a:extLst>
          </p:cNvPr>
          <p:cNvSpPr txBox="1"/>
          <p:nvPr/>
        </p:nvSpPr>
        <p:spPr>
          <a:xfrm>
            <a:off x="3080805" y="1145155"/>
            <a:ext cx="873359" cy="153888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i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Device code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184CE87-9877-4B05-82A1-00A9EE9CD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805" y="1341429"/>
            <a:ext cx="3594193" cy="211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07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Advisor Result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33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71A17D-63C7-489C-8BE7-BDF4308A29AE}"/>
              </a:ext>
            </a:extLst>
          </p:cNvPr>
          <p:cNvGrpSpPr/>
          <p:nvPr/>
        </p:nvGrpSpPr>
        <p:grpSpPr>
          <a:xfrm>
            <a:off x="640198" y="995782"/>
            <a:ext cx="5660203" cy="3568509"/>
            <a:chOff x="640198" y="1472868"/>
            <a:chExt cx="5660203" cy="35685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E3AC27-788E-40C9-AF43-EB6D5786E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9"/>
            <a:stretch/>
          </p:blipFill>
          <p:spPr>
            <a:xfrm>
              <a:off x="732013" y="1472868"/>
              <a:ext cx="5568388" cy="29784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437917-DCA3-48B3-86B4-3585BAB51BC6}"/>
                </a:ext>
              </a:extLst>
            </p:cNvPr>
            <p:cNvSpPr/>
            <p:nvPr/>
          </p:nvSpPr>
          <p:spPr>
            <a:xfrm>
              <a:off x="765770" y="3222989"/>
              <a:ext cx="209818" cy="160667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753C344-DE68-4209-AE4C-2A3F91E3A78D}"/>
                </a:ext>
              </a:extLst>
            </p:cNvPr>
            <p:cNvSpPr txBox="1"/>
            <p:nvPr/>
          </p:nvSpPr>
          <p:spPr>
            <a:xfrm>
              <a:off x="1613008" y="3513722"/>
              <a:ext cx="1277594" cy="2462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>
                  <a:solidFill>
                    <a:srgbClr val="FF0000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Open Project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BEEBE2E-E884-47D2-85D9-AACF594B0B44}"/>
                </a:ext>
              </a:extLst>
            </p:cNvPr>
            <p:cNvCxnSpPr>
              <a:cxnSpLocks/>
            </p:cNvCxnSpPr>
            <p:nvPr/>
          </p:nvCxnSpPr>
          <p:spPr>
            <a:xfrm>
              <a:off x="1050979" y="3365397"/>
              <a:ext cx="525828" cy="211241"/>
            </a:xfrm>
            <a:prstGeom prst="straightConnector1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0DF267B-3AA7-444C-B98F-8EBB594BA229}"/>
                </a:ext>
              </a:extLst>
            </p:cNvPr>
            <p:cNvSpPr/>
            <p:nvPr/>
          </p:nvSpPr>
          <p:spPr>
            <a:xfrm>
              <a:off x="1639845" y="3030007"/>
              <a:ext cx="1214556" cy="160667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66A8A8A-61B5-47EC-84A3-91BE3D4D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178536" y="3217073"/>
              <a:ext cx="0" cy="296649"/>
            </a:xfrm>
            <a:prstGeom prst="straightConnector1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236D1F2-398E-4EEC-B6CF-2F381C98EC56}"/>
                </a:ext>
              </a:extLst>
            </p:cNvPr>
            <p:cNvSpPr/>
            <p:nvPr/>
          </p:nvSpPr>
          <p:spPr>
            <a:xfrm>
              <a:off x="640198" y="4759301"/>
              <a:ext cx="4518541" cy="282076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324CC0E-3657-4872-830A-E03F36CBAAF2}"/>
              </a:ext>
            </a:extLst>
          </p:cNvPr>
          <p:cNvSpPr txBox="1"/>
          <p:nvPr/>
        </p:nvSpPr>
        <p:spPr>
          <a:xfrm>
            <a:off x="1273975" y="3620959"/>
            <a:ext cx="3233257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Alternative: File &gt; Open &gt; Project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1931DD5-2814-467C-ACD7-85AF4DD8C6E1}"/>
              </a:ext>
            </a:extLst>
          </p:cNvPr>
          <p:cNvSpPr txBox="1"/>
          <p:nvPr/>
        </p:nvSpPr>
        <p:spPr>
          <a:xfrm>
            <a:off x="961387" y="4286298"/>
            <a:ext cx="3858429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Open the file in traces/v1/v1.advixeproj</a:t>
            </a:r>
          </a:p>
        </p:txBody>
      </p:sp>
    </p:spTree>
    <p:extLst>
      <p:ext uri="{BB962C8B-B14F-4D97-AF65-F5344CB8AC3E}">
        <p14:creationId xmlns:p14="http://schemas.microsoft.com/office/powerpoint/2010/main" val="4194716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Advisor Result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34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E3AC27-788E-40C9-AF43-EB6D5786E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r="124"/>
          <a:stretch/>
        </p:blipFill>
        <p:spPr>
          <a:xfrm>
            <a:off x="732013" y="995782"/>
            <a:ext cx="5568388" cy="297848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04DA3CD-144B-497E-8AB5-D1A666761C10}"/>
              </a:ext>
            </a:extLst>
          </p:cNvPr>
          <p:cNvSpPr/>
          <p:nvPr/>
        </p:nvSpPr>
        <p:spPr>
          <a:xfrm>
            <a:off x="765547" y="1724029"/>
            <a:ext cx="259605" cy="148946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5EF05A-4B6E-4692-AB6F-D82EECE34C2F}"/>
              </a:ext>
            </a:extLst>
          </p:cNvPr>
          <p:cNvSpPr txBox="1"/>
          <p:nvPr/>
        </p:nvSpPr>
        <p:spPr>
          <a:xfrm>
            <a:off x="1936750" y="1318916"/>
            <a:ext cx="201818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Perspective Selector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44CF572-2186-4284-A609-34A15946B07F}"/>
              </a:ext>
            </a:extLst>
          </p:cNvPr>
          <p:cNvCxnSpPr>
            <a:cxnSpLocks/>
          </p:cNvCxnSpPr>
          <p:nvPr/>
        </p:nvCxnSpPr>
        <p:spPr>
          <a:xfrm flipV="1">
            <a:off x="1066800" y="1481138"/>
            <a:ext cx="869950" cy="254003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817563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Advisor Result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35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E3AC27-788E-40C9-AF43-EB6D5786E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r="156"/>
          <a:stretch/>
        </p:blipFill>
        <p:spPr>
          <a:xfrm>
            <a:off x="732013" y="995782"/>
            <a:ext cx="5568388" cy="297848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BF6092F-C33F-4E59-B45B-200AD18163A3}"/>
              </a:ext>
            </a:extLst>
          </p:cNvPr>
          <p:cNvSpPr/>
          <p:nvPr/>
        </p:nvSpPr>
        <p:spPr>
          <a:xfrm>
            <a:off x="2985982" y="2279650"/>
            <a:ext cx="1372658" cy="448310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685B84-9BE7-43C3-A42C-5F29B5F1C969}"/>
              </a:ext>
            </a:extLst>
          </p:cNvPr>
          <p:cNvSpPr txBox="1"/>
          <p:nvPr/>
        </p:nvSpPr>
        <p:spPr>
          <a:xfrm>
            <a:off x="2241559" y="688589"/>
            <a:ext cx="297517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Choose GPU Roofline Insights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360D7CD-140A-412A-BC55-62449EA171D9}"/>
              </a:ext>
            </a:extLst>
          </p:cNvPr>
          <p:cNvCxnSpPr>
            <a:cxnSpLocks/>
          </p:cNvCxnSpPr>
          <p:nvPr/>
        </p:nvCxnSpPr>
        <p:spPr>
          <a:xfrm flipV="1">
            <a:off x="4459570" y="2275758"/>
            <a:ext cx="583931" cy="130894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9361A69-41F9-4CFE-9237-BB5516304BEA}"/>
              </a:ext>
            </a:extLst>
          </p:cNvPr>
          <p:cNvSpPr txBox="1"/>
          <p:nvPr/>
        </p:nvSpPr>
        <p:spPr>
          <a:xfrm>
            <a:off x="5058074" y="2160431"/>
            <a:ext cx="1242327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Double Click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344BCE2-554C-48C7-BAD1-3D74008433B4}"/>
              </a:ext>
            </a:extLst>
          </p:cNvPr>
          <p:cNvCxnSpPr>
            <a:cxnSpLocks/>
          </p:cNvCxnSpPr>
          <p:nvPr/>
        </p:nvCxnSpPr>
        <p:spPr>
          <a:xfrm>
            <a:off x="4459570" y="2594625"/>
            <a:ext cx="650740" cy="256607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084FA64-0C50-4E35-8664-5D7D76EE5D50}"/>
              </a:ext>
            </a:extLst>
          </p:cNvPr>
          <p:cNvSpPr/>
          <p:nvPr/>
        </p:nvSpPr>
        <p:spPr>
          <a:xfrm>
            <a:off x="5234940" y="2901950"/>
            <a:ext cx="640080" cy="256607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643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Roofline in Advisor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36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9CBEA16-B3F1-4AD4-94F8-FC7938E0A42D}"/>
              </a:ext>
            </a:extLst>
          </p:cNvPr>
          <p:cNvSpPr txBox="1"/>
          <p:nvPr/>
        </p:nvSpPr>
        <p:spPr>
          <a:xfrm>
            <a:off x="331119" y="748361"/>
            <a:ext cx="1460336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Summary View: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9750362-8985-40FD-B42F-60FB88BD3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4" y="1021601"/>
            <a:ext cx="6309692" cy="38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40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Roofline in Advisor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37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9CBEA16-B3F1-4AD4-94F8-FC7938E0A42D}"/>
              </a:ext>
            </a:extLst>
          </p:cNvPr>
          <p:cNvSpPr txBox="1"/>
          <p:nvPr/>
        </p:nvSpPr>
        <p:spPr>
          <a:xfrm>
            <a:off x="331119" y="748361"/>
            <a:ext cx="1460336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Summary View: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DA8FCBF-D162-4920-97E8-A67498BE4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4" y="1021601"/>
            <a:ext cx="6309692" cy="389059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62ECEF8-6694-4626-962F-9F61E65DCF43}"/>
              </a:ext>
            </a:extLst>
          </p:cNvPr>
          <p:cNvSpPr/>
          <p:nvPr/>
        </p:nvSpPr>
        <p:spPr>
          <a:xfrm>
            <a:off x="1744754" y="1419497"/>
            <a:ext cx="4700496" cy="1396287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99B02A-F8B1-4E48-B528-FCB0D082708A}"/>
              </a:ext>
            </a:extLst>
          </p:cNvPr>
          <p:cNvSpPr txBox="1"/>
          <p:nvPr/>
        </p:nvSpPr>
        <p:spPr>
          <a:xfrm>
            <a:off x="2992834" y="1146258"/>
            <a:ext cx="2001682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General Metrics</a:t>
            </a:r>
          </a:p>
        </p:txBody>
      </p:sp>
    </p:spTree>
    <p:extLst>
      <p:ext uri="{BB962C8B-B14F-4D97-AF65-F5344CB8AC3E}">
        <p14:creationId xmlns:p14="http://schemas.microsoft.com/office/powerpoint/2010/main" val="2690855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Roofline in Advisor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38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9CBEA16-B3F1-4AD4-94F8-FC7938E0A42D}"/>
              </a:ext>
            </a:extLst>
          </p:cNvPr>
          <p:cNvSpPr txBox="1"/>
          <p:nvPr/>
        </p:nvSpPr>
        <p:spPr>
          <a:xfrm>
            <a:off x="331119" y="748361"/>
            <a:ext cx="1460336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Summary View: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B523EB3-6FA7-42B8-A9F4-B0E37FC43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4" y="1021601"/>
            <a:ext cx="6309692" cy="389059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EDC7153-EB1C-4529-9A2B-3881C0132D2F}"/>
              </a:ext>
            </a:extLst>
          </p:cNvPr>
          <p:cNvSpPr/>
          <p:nvPr/>
        </p:nvSpPr>
        <p:spPr>
          <a:xfrm>
            <a:off x="1744754" y="1419497"/>
            <a:ext cx="4700496" cy="1396287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09B790-6543-41E2-AA10-451EEB83FD54}"/>
              </a:ext>
            </a:extLst>
          </p:cNvPr>
          <p:cNvSpPr txBox="1"/>
          <p:nvPr/>
        </p:nvSpPr>
        <p:spPr>
          <a:xfrm>
            <a:off x="2992834" y="1146258"/>
            <a:ext cx="2001682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General Metrics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A0BE3DA-9114-4237-A3C3-25C5F7792510}"/>
              </a:ext>
            </a:extLst>
          </p:cNvPr>
          <p:cNvSpPr/>
          <p:nvPr/>
        </p:nvSpPr>
        <p:spPr>
          <a:xfrm>
            <a:off x="1744755" y="2849361"/>
            <a:ext cx="2362642" cy="1177650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8D7BFDD-8F34-4310-9D38-227EEA54ADC0}"/>
              </a:ext>
            </a:extLst>
          </p:cNvPr>
          <p:cNvSpPr/>
          <p:nvPr/>
        </p:nvSpPr>
        <p:spPr>
          <a:xfrm>
            <a:off x="4125572" y="2842802"/>
            <a:ext cx="2256178" cy="1184209"/>
          </a:xfrm>
          <a:prstGeom prst="rect">
            <a:avLst/>
          </a:prstGeom>
          <a:noFill/>
          <a:ln w="50800" cap="flat">
            <a:solidFill>
              <a:srgbClr val="00285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876EBA-2EB8-456D-9B68-436AB457CB39}"/>
              </a:ext>
            </a:extLst>
          </p:cNvPr>
          <p:cNvSpPr txBox="1"/>
          <p:nvPr/>
        </p:nvSpPr>
        <p:spPr>
          <a:xfrm>
            <a:off x="2250320" y="2949057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Roofline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DC4120-7AAE-4DE8-9800-7B9241F58594}"/>
              </a:ext>
            </a:extLst>
          </p:cNvPr>
          <p:cNvSpPr txBox="1"/>
          <p:nvPr/>
        </p:nvSpPr>
        <p:spPr>
          <a:xfrm>
            <a:off x="4603137" y="2944633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206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CPU Roofline</a:t>
            </a:r>
          </a:p>
        </p:txBody>
      </p:sp>
    </p:spTree>
    <p:extLst>
      <p:ext uri="{BB962C8B-B14F-4D97-AF65-F5344CB8AC3E}">
        <p14:creationId xmlns:p14="http://schemas.microsoft.com/office/powerpoint/2010/main" val="1961550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F3433BF-F91D-414D-A644-3E475FD31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4" y="1021601"/>
            <a:ext cx="6309692" cy="38905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Roofline in Advisor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39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9CBEA16-B3F1-4AD4-94F8-FC7938E0A42D}"/>
              </a:ext>
            </a:extLst>
          </p:cNvPr>
          <p:cNvSpPr txBox="1"/>
          <p:nvPr/>
        </p:nvSpPr>
        <p:spPr>
          <a:xfrm>
            <a:off x="331119" y="748361"/>
            <a:ext cx="1460336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Summary View: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F668DC-09A9-41F4-96AA-E886B63756D7}"/>
              </a:ext>
            </a:extLst>
          </p:cNvPr>
          <p:cNvSpPr/>
          <p:nvPr/>
        </p:nvSpPr>
        <p:spPr>
          <a:xfrm>
            <a:off x="1744754" y="1419497"/>
            <a:ext cx="4700496" cy="1396287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BECD3A-BCE7-4FA3-99C5-498BD313C7E4}"/>
              </a:ext>
            </a:extLst>
          </p:cNvPr>
          <p:cNvSpPr txBox="1"/>
          <p:nvPr/>
        </p:nvSpPr>
        <p:spPr>
          <a:xfrm>
            <a:off x="2992834" y="1146258"/>
            <a:ext cx="2001682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General Metrics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D11B64C-3E80-4C56-9EEC-5E185AD222DD}"/>
              </a:ext>
            </a:extLst>
          </p:cNvPr>
          <p:cNvSpPr/>
          <p:nvPr/>
        </p:nvSpPr>
        <p:spPr>
          <a:xfrm>
            <a:off x="1744755" y="2849361"/>
            <a:ext cx="2362642" cy="1177650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3E1DE0-C3EF-4190-ABFE-0EF56858FC16}"/>
              </a:ext>
            </a:extLst>
          </p:cNvPr>
          <p:cNvSpPr/>
          <p:nvPr/>
        </p:nvSpPr>
        <p:spPr>
          <a:xfrm>
            <a:off x="4125572" y="2842802"/>
            <a:ext cx="2256178" cy="1184209"/>
          </a:xfrm>
          <a:prstGeom prst="rect">
            <a:avLst/>
          </a:prstGeom>
          <a:noFill/>
          <a:ln w="50800" cap="flat">
            <a:solidFill>
              <a:srgbClr val="00285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345245-F107-43B5-AD86-D82D44AD349D}"/>
              </a:ext>
            </a:extLst>
          </p:cNvPr>
          <p:cNvSpPr txBox="1"/>
          <p:nvPr/>
        </p:nvSpPr>
        <p:spPr>
          <a:xfrm>
            <a:off x="2250320" y="2949057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Roofline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53AF62-A7F7-4C5D-9242-8E34E55F746E}"/>
              </a:ext>
            </a:extLst>
          </p:cNvPr>
          <p:cNvSpPr txBox="1"/>
          <p:nvPr/>
        </p:nvSpPr>
        <p:spPr>
          <a:xfrm>
            <a:off x="4603137" y="2944633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206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CPU Roofline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7CA9322-993E-4B21-89AF-0F084E8E8ABD}"/>
              </a:ext>
            </a:extLst>
          </p:cNvPr>
          <p:cNvSpPr/>
          <p:nvPr/>
        </p:nvSpPr>
        <p:spPr>
          <a:xfrm>
            <a:off x="1744755" y="4060588"/>
            <a:ext cx="4636995" cy="885187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B3C4CB-954A-4468-AD29-AD6C6EF3C233}"/>
              </a:ext>
            </a:extLst>
          </p:cNvPr>
          <p:cNvSpPr txBox="1"/>
          <p:nvPr/>
        </p:nvSpPr>
        <p:spPr>
          <a:xfrm>
            <a:off x="3418647" y="4223613"/>
            <a:ext cx="1413849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Main Hotspots</a:t>
            </a:r>
          </a:p>
        </p:txBody>
      </p:sp>
    </p:spTree>
    <p:extLst>
      <p:ext uri="{BB962C8B-B14F-4D97-AF65-F5344CB8AC3E}">
        <p14:creationId xmlns:p14="http://schemas.microsoft.com/office/powerpoint/2010/main" val="68549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BC22A5-7676-9448-B25C-CA699953B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Intel Advisor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F13C2-9D0B-6A41-9CE2-7035DBA2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9FEAB-8400-094D-858A-77D822ED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11DDB-3083-FA4D-BE5E-C9D2ECE5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4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F23FA2-2A70-4565-97D6-F7D822780FA2}"/>
              </a:ext>
            </a:extLst>
          </p:cNvPr>
          <p:cNvSpPr txBox="1"/>
          <p:nvPr/>
        </p:nvSpPr>
        <p:spPr>
          <a:xfrm>
            <a:off x="4249509" y="1026436"/>
            <a:ext cx="4400243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To run Advisor, unzip the Advisor compressed file</a:t>
            </a:r>
            <a:r>
              <a:rPr kumimoji="0" lang="en-US" sz="12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, navigate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to the appropriate folder </a:t>
            </a: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and run advisor-</a:t>
            </a:r>
            <a:r>
              <a:rPr lang="en-US" sz="1200" b="1" dirty="0" err="1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gui</a:t>
            </a: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EC5CA-74DA-4D8B-8B2C-0B11FD15454F}"/>
              </a:ext>
            </a:extLst>
          </p:cNvPr>
          <p:cNvSpPr txBox="1"/>
          <p:nvPr/>
        </p:nvSpPr>
        <p:spPr>
          <a:xfrm>
            <a:off x="733965" y="1850226"/>
            <a:ext cx="3271920" cy="150810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Download Intel Advisor beta and the traces: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  <a:hlinkClick r:id="rId2"/>
              </a:rPr>
              <a:t>https://bit.ly/3d1N1tY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(available for </a:t>
            </a:r>
            <a:r>
              <a:rPr lang="en-US" sz="14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Windows/MacOS/Linux)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Unzip the folders and you’re ready, no install required!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993224-3D01-494F-930A-E0B4E213C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066" y="1499783"/>
            <a:ext cx="4346418" cy="2461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752202-AE87-4CCF-86A6-EC377CD8C359}"/>
              </a:ext>
            </a:extLst>
          </p:cNvPr>
          <p:cNvSpPr txBox="1"/>
          <p:nvPr/>
        </p:nvSpPr>
        <p:spPr>
          <a:xfrm>
            <a:off x="643233" y="4875957"/>
            <a:ext cx="8278626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Disclaimer: </a:t>
            </a:r>
            <a:r>
              <a:rPr lang="en-US" sz="800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This is a pre-release version of Advisor with beta quality, it may differ from the official release version. Thanks to Zakhar A. </a:t>
            </a:r>
            <a:r>
              <a:rPr lang="en-US" sz="800" dirty="0" err="1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Matveev</a:t>
            </a:r>
            <a:r>
              <a:rPr lang="en-US" sz="800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and Intel Advisor team for providing it.</a:t>
            </a:r>
            <a:r>
              <a:rPr lang="en-US" sz="1000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endParaRPr kumimoji="0" lang="en-US" sz="100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73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46CE867-3B2C-4522-A00A-E6F1AFEA5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4" y="1021601"/>
            <a:ext cx="6309692" cy="38905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Roofline in Advisor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40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9CBEA16-B3F1-4AD4-94F8-FC7938E0A42D}"/>
              </a:ext>
            </a:extLst>
          </p:cNvPr>
          <p:cNvSpPr txBox="1"/>
          <p:nvPr/>
        </p:nvSpPr>
        <p:spPr>
          <a:xfrm>
            <a:off x="331119" y="748361"/>
            <a:ext cx="1460336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Summary View: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E5BD00A-4084-429A-AF41-3AD5EE221D1E}"/>
              </a:ext>
            </a:extLst>
          </p:cNvPr>
          <p:cNvCxnSpPr>
            <a:cxnSpLocks/>
          </p:cNvCxnSpPr>
          <p:nvPr/>
        </p:nvCxnSpPr>
        <p:spPr>
          <a:xfrm flipV="1">
            <a:off x="1634969" y="947855"/>
            <a:ext cx="627919" cy="237375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B077B0E-4A11-4560-8FB1-4A6212BA6BAE}"/>
              </a:ext>
            </a:extLst>
          </p:cNvPr>
          <p:cNvSpPr txBox="1"/>
          <p:nvPr/>
        </p:nvSpPr>
        <p:spPr>
          <a:xfrm>
            <a:off x="2163885" y="816995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Close this panel</a:t>
            </a:r>
          </a:p>
        </p:txBody>
      </p:sp>
    </p:spTree>
    <p:extLst>
      <p:ext uri="{BB962C8B-B14F-4D97-AF65-F5344CB8AC3E}">
        <p14:creationId xmlns:p14="http://schemas.microsoft.com/office/powerpoint/2010/main" val="2482819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B34292-FDFB-4E4D-A380-4A2BE12B3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4" y="1021601"/>
            <a:ext cx="6309692" cy="38905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Roofline in Advisor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41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9CBEA16-B3F1-4AD4-94F8-FC7938E0A42D}"/>
              </a:ext>
            </a:extLst>
          </p:cNvPr>
          <p:cNvSpPr txBox="1"/>
          <p:nvPr/>
        </p:nvSpPr>
        <p:spPr>
          <a:xfrm>
            <a:off x="331119" y="748361"/>
            <a:ext cx="1460336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Summary View: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E5BD00A-4084-429A-AF41-3AD5EE221D1E}"/>
              </a:ext>
            </a:extLst>
          </p:cNvPr>
          <p:cNvCxnSpPr>
            <a:cxnSpLocks/>
          </p:cNvCxnSpPr>
          <p:nvPr/>
        </p:nvCxnSpPr>
        <p:spPr>
          <a:xfrm flipV="1">
            <a:off x="1634969" y="947855"/>
            <a:ext cx="627919" cy="237375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B077B0E-4A11-4560-8FB1-4A6212BA6BAE}"/>
              </a:ext>
            </a:extLst>
          </p:cNvPr>
          <p:cNvSpPr txBox="1"/>
          <p:nvPr/>
        </p:nvSpPr>
        <p:spPr>
          <a:xfrm>
            <a:off x="2163885" y="816995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Close this panel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4A65D9B-859A-48CF-A752-05EE62623C54}"/>
              </a:ext>
            </a:extLst>
          </p:cNvPr>
          <p:cNvSpPr/>
          <p:nvPr/>
        </p:nvSpPr>
        <p:spPr>
          <a:xfrm>
            <a:off x="5562609" y="1156509"/>
            <a:ext cx="901095" cy="237375"/>
          </a:xfrm>
          <a:prstGeom prst="rect">
            <a:avLst/>
          </a:prstGeom>
          <a:noFill/>
          <a:ln w="5080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CDEBAA-9359-4EBB-99D0-2ED173543569}"/>
              </a:ext>
            </a:extLst>
          </p:cNvPr>
          <p:cNvSpPr txBox="1"/>
          <p:nvPr/>
        </p:nvSpPr>
        <p:spPr>
          <a:xfrm>
            <a:off x="3734955" y="816995"/>
            <a:ext cx="301082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7030A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Click to open Main GPU Roofline View</a:t>
            </a:r>
          </a:p>
        </p:txBody>
      </p:sp>
    </p:spTree>
    <p:extLst>
      <p:ext uri="{BB962C8B-B14F-4D97-AF65-F5344CB8AC3E}">
        <p14:creationId xmlns:p14="http://schemas.microsoft.com/office/powerpoint/2010/main" val="228918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42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70C967C-5365-4DC3-A989-D6E8467C6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1" y="822611"/>
            <a:ext cx="6514188" cy="398271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65D0D17-9E52-48E3-9828-FF23F06CCC4B}"/>
              </a:ext>
            </a:extLst>
          </p:cNvPr>
          <p:cNvSpPr txBox="1"/>
          <p:nvPr/>
        </p:nvSpPr>
        <p:spPr>
          <a:xfrm>
            <a:off x="1382520" y="1026994"/>
            <a:ext cx="1414514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Roofline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A0CD63-4B42-4B80-9222-E4F4C5264FD5}"/>
              </a:ext>
            </a:extLst>
          </p:cNvPr>
          <p:cNvSpPr/>
          <p:nvPr/>
        </p:nvSpPr>
        <p:spPr>
          <a:xfrm>
            <a:off x="437623" y="1251637"/>
            <a:ext cx="4039127" cy="2733885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519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5EA6EF-F418-4769-9D92-33E0152D7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1" y="822611"/>
            <a:ext cx="6514188" cy="39827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43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29F1C5-F86C-4AB8-AAFB-7479A8F623A3}"/>
              </a:ext>
            </a:extLst>
          </p:cNvPr>
          <p:cNvSpPr/>
          <p:nvPr/>
        </p:nvSpPr>
        <p:spPr>
          <a:xfrm>
            <a:off x="2089777" y="2009401"/>
            <a:ext cx="204145" cy="234469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C0580C-4F30-4D27-A107-1BEDCF6C6AB8}"/>
              </a:ext>
            </a:extLst>
          </p:cNvPr>
          <p:cNvSpPr txBox="1"/>
          <p:nvPr/>
        </p:nvSpPr>
        <p:spPr>
          <a:xfrm>
            <a:off x="1461680" y="2253708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Click on dot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212F17-2F94-4825-88E3-80D4831F4919}"/>
              </a:ext>
            </a:extLst>
          </p:cNvPr>
          <p:cNvSpPr txBox="1"/>
          <p:nvPr/>
        </p:nvSpPr>
        <p:spPr>
          <a:xfrm>
            <a:off x="1382520" y="1026994"/>
            <a:ext cx="1414514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Roofline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4DC389E-76C4-4083-9C12-CDABC31DA038}"/>
              </a:ext>
            </a:extLst>
          </p:cNvPr>
          <p:cNvSpPr/>
          <p:nvPr/>
        </p:nvSpPr>
        <p:spPr>
          <a:xfrm>
            <a:off x="437623" y="1251637"/>
            <a:ext cx="4039127" cy="2733885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495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43B8DAC-2A06-4EB0-B36E-D30E7F49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0" y="822611"/>
            <a:ext cx="6542258" cy="40056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44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C941CF-2D7E-4E4A-A39C-D9A2B9DBA949}"/>
              </a:ext>
            </a:extLst>
          </p:cNvPr>
          <p:cNvSpPr txBox="1"/>
          <p:nvPr/>
        </p:nvSpPr>
        <p:spPr>
          <a:xfrm>
            <a:off x="1382520" y="1026994"/>
            <a:ext cx="1414514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Roofline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7645CE2-968D-49D9-A385-4FAADC9C2BC6}"/>
              </a:ext>
            </a:extLst>
          </p:cNvPr>
          <p:cNvSpPr/>
          <p:nvPr/>
        </p:nvSpPr>
        <p:spPr>
          <a:xfrm>
            <a:off x="437623" y="1251637"/>
            <a:ext cx="4039127" cy="2733885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4600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E9E5EB-2E41-404E-97A6-E7840FA6F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0" y="822611"/>
            <a:ext cx="6542258" cy="40056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45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060A1E1-B1F4-44DE-84C3-1D9A9B4E9739}"/>
              </a:ext>
            </a:extLst>
          </p:cNvPr>
          <p:cNvSpPr/>
          <p:nvPr/>
        </p:nvSpPr>
        <p:spPr>
          <a:xfrm>
            <a:off x="437623" y="1251637"/>
            <a:ext cx="4039127" cy="2733885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8D0853-0688-4AFD-B0D3-15B1BE681B7C}"/>
              </a:ext>
            </a:extLst>
          </p:cNvPr>
          <p:cNvSpPr txBox="1"/>
          <p:nvPr/>
        </p:nvSpPr>
        <p:spPr>
          <a:xfrm>
            <a:off x="1382520" y="1026994"/>
            <a:ext cx="1414514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Roofline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8BFBC6D-E930-4A86-8ED8-A106A0F99874}"/>
              </a:ext>
            </a:extLst>
          </p:cNvPr>
          <p:cNvSpPr/>
          <p:nvPr/>
        </p:nvSpPr>
        <p:spPr>
          <a:xfrm>
            <a:off x="4534468" y="1251636"/>
            <a:ext cx="2078397" cy="2733885"/>
          </a:xfrm>
          <a:prstGeom prst="rect">
            <a:avLst/>
          </a:prstGeom>
          <a:noFill/>
          <a:ln w="5080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0BB6AE-08C1-4BDA-ADBF-1ECD144A7723}"/>
              </a:ext>
            </a:extLst>
          </p:cNvPr>
          <p:cNvSpPr txBox="1"/>
          <p:nvPr/>
        </p:nvSpPr>
        <p:spPr>
          <a:xfrm>
            <a:off x="4930028" y="1030938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Kernel Details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5EF74EB-17EF-4EBA-9225-7A59C840BE0A}"/>
              </a:ext>
            </a:extLst>
          </p:cNvPr>
          <p:cNvSpPr/>
          <p:nvPr/>
        </p:nvSpPr>
        <p:spPr>
          <a:xfrm>
            <a:off x="4572001" y="1297620"/>
            <a:ext cx="495300" cy="167802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916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65AA778-CDC4-48FC-8B67-3D7BFBDC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0" y="830081"/>
            <a:ext cx="6534552" cy="4005657"/>
          </a:xfrm>
          <a:prstGeom prst="rect">
            <a:avLst/>
          </a:prstGeom>
        </p:spPr>
      </p:pic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2A8628A4-718A-4F94-B43E-A72829C8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7702" y="4892495"/>
            <a:ext cx="346262" cy="156876"/>
          </a:xfrm>
        </p:spPr>
        <p:txBody>
          <a:bodyPr/>
          <a:lstStyle/>
          <a:p>
            <a:fld id="{86CB4B4D-7CA3-9044-876B-883B54F8677D}" type="slidenum">
              <a:rPr lang="uk-UA" smtClean="0"/>
              <a:pPr/>
              <a:t>46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5114E5-1EA7-495F-95FD-14EC39BFBFFB}"/>
              </a:ext>
            </a:extLst>
          </p:cNvPr>
          <p:cNvSpPr/>
          <p:nvPr/>
        </p:nvSpPr>
        <p:spPr>
          <a:xfrm>
            <a:off x="437623" y="1251637"/>
            <a:ext cx="4039127" cy="2733885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A29F8F-EBF9-4E5C-9E98-C3791037A134}"/>
              </a:ext>
            </a:extLst>
          </p:cNvPr>
          <p:cNvSpPr txBox="1"/>
          <p:nvPr/>
        </p:nvSpPr>
        <p:spPr>
          <a:xfrm>
            <a:off x="1382520" y="1026994"/>
            <a:ext cx="1414514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Roofline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D3C4DFA-082D-4FDC-BCF7-F8AA6F75088E}"/>
              </a:ext>
            </a:extLst>
          </p:cNvPr>
          <p:cNvSpPr/>
          <p:nvPr/>
        </p:nvSpPr>
        <p:spPr>
          <a:xfrm>
            <a:off x="4534468" y="1251636"/>
            <a:ext cx="2078397" cy="2733885"/>
          </a:xfrm>
          <a:prstGeom prst="rect">
            <a:avLst/>
          </a:prstGeom>
          <a:noFill/>
          <a:ln w="5080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A05F3E4-60AD-4C2B-A52D-1B521F270D45}"/>
              </a:ext>
            </a:extLst>
          </p:cNvPr>
          <p:cNvSpPr txBox="1"/>
          <p:nvPr/>
        </p:nvSpPr>
        <p:spPr>
          <a:xfrm>
            <a:off x="4930028" y="1030938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Kernel Assembly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0D66571-5F44-494D-A8E1-C283794D7B08}"/>
              </a:ext>
            </a:extLst>
          </p:cNvPr>
          <p:cNvSpPr/>
          <p:nvPr/>
        </p:nvSpPr>
        <p:spPr>
          <a:xfrm>
            <a:off x="5589898" y="1285532"/>
            <a:ext cx="582301" cy="167802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3857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EE7736C1-1DCF-4A46-8986-AC3A3E812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0" y="830081"/>
            <a:ext cx="6534552" cy="40056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47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DBE092-7FFD-47E5-9B34-F8298D0A11B1}"/>
              </a:ext>
            </a:extLst>
          </p:cNvPr>
          <p:cNvSpPr/>
          <p:nvPr/>
        </p:nvSpPr>
        <p:spPr>
          <a:xfrm>
            <a:off x="437623" y="1251637"/>
            <a:ext cx="4039127" cy="2733885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074028-6AB7-4AEF-B378-21F642036B9D}"/>
              </a:ext>
            </a:extLst>
          </p:cNvPr>
          <p:cNvSpPr txBox="1"/>
          <p:nvPr/>
        </p:nvSpPr>
        <p:spPr>
          <a:xfrm>
            <a:off x="1382520" y="1026994"/>
            <a:ext cx="1414514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Roofline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CA2E6AA-5B65-47A5-A951-2AFA867945FC}"/>
              </a:ext>
            </a:extLst>
          </p:cNvPr>
          <p:cNvSpPr/>
          <p:nvPr/>
        </p:nvSpPr>
        <p:spPr>
          <a:xfrm>
            <a:off x="4534468" y="1251636"/>
            <a:ext cx="2078397" cy="2733885"/>
          </a:xfrm>
          <a:prstGeom prst="rect">
            <a:avLst/>
          </a:prstGeom>
          <a:noFill/>
          <a:ln w="5080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16A66D-81B0-43C0-AE6C-4042E9008570}"/>
              </a:ext>
            </a:extLst>
          </p:cNvPr>
          <p:cNvSpPr txBox="1"/>
          <p:nvPr/>
        </p:nvSpPr>
        <p:spPr>
          <a:xfrm>
            <a:off x="4930028" y="1030938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Kernel Assembly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9AEB8B0-ED0C-4C66-91AC-854126EAAACC}"/>
              </a:ext>
            </a:extLst>
          </p:cNvPr>
          <p:cNvSpPr/>
          <p:nvPr/>
        </p:nvSpPr>
        <p:spPr>
          <a:xfrm>
            <a:off x="5589898" y="1285532"/>
            <a:ext cx="582301" cy="167802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DAEA502-7FA4-4822-AD9E-6FF981551770}"/>
              </a:ext>
            </a:extLst>
          </p:cNvPr>
          <p:cNvSpPr/>
          <p:nvPr/>
        </p:nvSpPr>
        <p:spPr>
          <a:xfrm>
            <a:off x="437623" y="4025498"/>
            <a:ext cx="6192009" cy="774576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CBE7E9-B906-4A97-9353-B018028941DA}"/>
              </a:ext>
            </a:extLst>
          </p:cNvPr>
          <p:cNvSpPr txBox="1"/>
          <p:nvPr/>
        </p:nvSpPr>
        <p:spPr>
          <a:xfrm>
            <a:off x="2067341" y="4825428"/>
            <a:ext cx="306076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Detailed information on all GPU Kernels</a:t>
            </a:r>
          </a:p>
        </p:txBody>
      </p:sp>
    </p:spTree>
    <p:extLst>
      <p:ext uri="{BB962C8B-B14F-4D97-AF65-F5344CB8AC3E}">
        <p14:creationId xmlns:p14="http://schemas.microsoft.com/office/powerpoint/2010/main" val="21217196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7C6C5E-A3E9-476B-A30D-B0663BD59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0" y="830081"/>
            <a:ext cx="6534552" cy="40056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48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7CE793-CF99-4B88-8A6B-8FCFD294A0D0}"/>
              </a:ext>
            </a:extLst>
          </p:cNvPr>
          <p:cNvSpPr txBox="1"/>
          <p:nvPr/>
        </p:nvSpPr>
        <p:spPr>
          <a:xfrm>
            <a:off x="4893165" y="4864705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Close this tab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1F3CC11-3413-4B99-B9FE-E09977672D53}"/>
              </a:ext>
            </a:extLst>
          </p:cNvPr>
          <p:cNvCxnSpPr>
            <a:cxnSpLocks/>
          </p:cNvCxnSpPr>
          <p:nvPr/>
        </p:nvCxnSpPr>
        <p:spPr>
          <a:xfrm flipH="1">
            <a:off x="6095124" y="4109828"/>
            <a:ext cx="391319" cy="754877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F26282B-C3F0-4A93-8B31-D07910ACB680}"/>
              </a:ext>
            </a:extLst>
          </p:cNvPr>
          <p:cNvSpPr txBox="1"/>
          <p:nvPr/>
        </p:nvSpPr>
        <p:spPr>
          <a:xfrm>
            <a:off x="4329921" y="682906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Close this tab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EC0D1A-1D65-4E50-9B52-9A4ADC39881D}"/>
              </a:ext>
            </a:extLst>
          </p:cNvPr>
          <p:cNvCxnSpPr>
            <a:cxnSpLocks/>
          </p:cNvCxnSpPr>
          <p:nvPr/>
        </p:nvCxnSpPr>
        <p:spPr>
          <a:xfrm flipH="1" flipV="1">
            <a:off x="5610843" y="824617"/>
            <a:ext cx="863112" cy="493421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08230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691873-B989-41DD-A206-14937DADC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9" y="830081"/>
            <a:ext cx="6485424" cy="39831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49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734F2C9-30B4-4506-AFEC-E43F1A4A3DD5}"/>
              </a:ext>
            </a:extLst>
          </p:cNvPr>
          <p:cNvSpPr/>
          <p:nvPr/>
        </p:nvSpPr>
        <p:spPr>
          <a:xfrm>
            <a:off x="1321152" y="1401247"/>
            <a:ext cx="911245" cy="179317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A11589-FB8F-406C-9969-8CBBD8445982}"/>
              </a:ext>
            </a:extLst>
          </p:cNvPr>
          <p:cNvSpPr txBox="1"/>
          <p:nvPr/>
        </p:nvSpPr>
        <p:spPr>
          <a:xfrm>
            <a:off x="874831" y="1580864"/>
            <a:ext cx="2164761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Click here to select CARM AI</a:t>
            </a:r>
          </a:p>
        </p:txBody>
      </p:sp>
    </p:spTree>
    <p:extLst>
      <p:ext uri="{BB962C8B-B14F-4D97-AF65-F5344CB8AC3E}">
        <p14:creationId xmlns:p14="http://schemas.microsoft.com/office/powerpoint/2010/main" val="1267214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9246F53-B566-9440-84AC-4B07857D5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356" y="1159708"/>
            <a:ext cx="900000" cy="900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6805F1-C516-6047-8F2A-7D02A0A75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07474" y="1159708"/>
            <a:ext cx="900000" cy="900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A27BAC-723A-DA4F-A7EC-8B3406538E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8592" y="1159708"/>
            <a:ext cx="900000" cy="900000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A555B23-15C1-0F43-9B01-4A984BEE540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76356" y="2683019"/>
            <a:ext cx="7664395" cy="1314702"/>
          </a:xfrm>
        </p:spPr>
        <p:txBody>
          <a:bodyPr>
            <a:normAutofit/>
          </a:bodyPr>
          <a:lstStyle/>
          <a:p>
            <a:r>
              <a:rPr lang="en-US" sz="3200" dirty="0"/>
              <a:t>Outline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36C43B6-8725-6D46-A307-D2013F75E3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9710" y="1159708"/>
            <a:ext cx="900000" cy="90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3929C4-5FD3-5747-9667-241AE29E58F9}"/>
              </a:ext>
            </a:extLst>
          </p:cNvPr>
          <p:cNvSpPr/>
          <p:nvPr/>
        </p:nvSpPr>
        <p:spPr>
          <a:xfrm>
            <a:off x="995335" y="2059708"/>
            <a:ext cx="69410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</a:t>
            </a:r>
            <a:endParaRPr lang="en-US" sz="900" b="1" baseline="30000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27F49E-E3EB-8D41-89C4-BF44108E0621}"/>
              </a:ext>
            </a:extLst>
          </p:cNvPr>
          <p:cNvSpPr/>
          <p:nvPr/>
        </p:nvSpPr>
        <p:spPr>
          <a:xfrm>
            <a:off x="2391563" y="2089948"/>
            <a:ext cx="33182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POWER</a:t>
            </a:r>
            <a:endParaRPr lang="en-US" sz="900" b="1" baseline="30000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AE02F8-7586-4A47-8450-E9F6CFC0C893}"/>
              </a:ext>
            </a:extLst>
          </p:cNvPr>
          <p:cNvSpPr/>
          <p:nvPr/>
        </p:nvSpPr>
        <p:spPr>
          <a:xfrm>
            <a:off x="3319717" y="2089948"/>
            <a:ext cx="93775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ENERGY-EFFICIENCY</a:t>
            </a:r>
            <a:endParaRPr lang="en-US" sz="900" b="1" baseline="30000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52B9C7-1F23-5441-9A6E-A28119757565}"/>
              </a:ext>
            </a:extLst>
          </p:cNvPr>
          <p:cNvSpPr/>
          <p:nvPr/>
        </p:nvSpPr>
        <p:spPr>
          <a:xfrm>
            <a:off x="4725560" y="2089947"/>
            <a:ext cx="588303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CASE-STUDY</a:t>
            </a:r>
            <a:endParaRPr lang="en-US" sz="900" b="1" baseline="30000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8465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17C43520-70B3-4012-8707-F837CF51A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5" y="822873"/>
            <a:ext cx="6513981" cy="40046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50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7CD342F-C9AD-450B-8F57-276937ACF6CA}"/>
              </a:ext>
            </a:extLst>
          </p:cNvPr>
          <p:cNvSpPr/>
          <p:nvPr/>
        </p:nvSpPr>
        <p:spPr>
          <a:xfrm>
            <a:off x="1342626" y="1544136"/>
            <a:ext cx="1633903" cy="586105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9C520A-CFC9-464A-B48D-8729D6036B35}"/>
              </a:ext>
            </a:extLst>
          </p:cNvPr>
          <p:cNvSpPr txBox="1"/>
          <p:nvPr/>
        </p:nvSpPr>
        <p:spPr>
          <a:xfrm>
            <a:off x="1519668" y="2138099"/>
            <a:ext cx="1279818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Select CARM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Remove GTI</a:t>
            </a:r>
          </a:p>
        </p:txBody>
      </p:sp>
    </p:spTree>
    <p:extLst>
      <p:ext uri="{BB962C8B-B14F-4D97-AF65-F5344CB8AC3E}">
        <p14:creationId xmlns:p14="http://schemas.microsoft.com/office/powerpoint/2010/main" val="15411556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1364F9-EE88-4310-9DD7-4E46693C6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5" y="822873"/>
            <a:ext cx="6513981" cy="40046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51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7CD342F-C9AD-450B-8F57-276937ACF6CA}"/>
              </a:ext>
            </a:extLst>
          </p:cNvPr>
          <p:cNvSpPr/>
          <p:nvPr/>
        </p:nvSpPr>
        <p:spPr>
          <a:xfrm>
            <a:off x="1342626" y="1544136"/>
            <a:ext cx="1633903" cy="586105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9C520A-CFC9-464A-B48D-8729D6036B35}"/>
              </a:ext>
            </a:extLst>
          </p:cNvPr>
          <p:cNvSpPr txBox="1"/>
          <p:nvPr/>
        </p:nvSpPr>
        <p:spPr>
          <a:xfrm>
            <a:off x="1519668" y="2138099"/>
            <a:ext cx="1279818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Select CARM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Remove GTI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33E8A0-C63F-4003-BF15-C3237355CA5E}"/>
              </a:ext>
            </a:extLst>
          </p:cNvPr>
          <p:cNvSpPr/>
          <p:nvPr/>
        </p:nvSpPr>
        <p:spPr>
          <a:xfrm>
            <a:off x="2402636" y="1970297"/>
            <a:ext cx="294346" cy="167802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B9D90F6-7386-4865-9AA6-16A012FAEF2F}"/>
              </a:ext>
            </a:extLst>
          </p:cNvPr>
          <p:cNvCxnSpPr>
            <a:cxnSpLocks/>
          </p:cNvCxnSpPr>
          <p:nvPr/>
        </p:nvCxnSpPr>
        <p:spPr>
          <a:xfrm>
            <a:off x="2711669" y="2120212"/>
            <a:ext cx="426720" cy="468631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2972A63-7A83-45E8-95BE-675554A4CECB}"/>
              </a:ext>
            </a:extLst>
          </p:cNvPr>
          <p:cNvSpPr txBox="1"/>
          <p:nvPr/>
        </p:nvSpPr>
        <p:spPr>
          <a:xfrm>
            <a:off x="2408220" y="2608718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Click Apply</a:t>
            </a:r>
          </a:p>
        </p:txBody>
      </p:sp>
    </p:spTree>
    <p:extLst>
      <p:ext uri="{BB962C8B-B14F-4D97-AF65-F5344CB8AC3E}">
        <p14:creationId xmlns:p14="http://schemas.microsoft.com/office/powerpoint/2010/main" val="10120653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7B333C47-7784-46E0-A53E-B392C1466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0" y="822873"/>
            <a:ext cx="6474968" cy="39889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52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517C7E4-31DD-4E61-B081-4CE9565D7518}"/>
              </a:ext>
            </a:extLst>
          </p:cNvPr>
          <p:cNvCxnSpPr>
            <a:cxnSpLocks/>
          </p:cNvCxnSpPr>
          <p:nvPr/>
        </p:nvCxnSpPr>
        <p:spPr>
          <a:xfrm>
            <a:off x="3016250" y="2508250"/>
            <a:ext cx="203200" cy="0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E6D0D68-DD32-4C46-82E4-1FD7ACEE155C}"/>
              </a:ext>
            </a:extLst>
          </p:cNvPr>
          <p:cNvSpPr txBox="1"/>
          <p:nvPr/>
        </p:nvSpPr>
        <p:spPr>
          <a:xfrm>
            <a:off x="2347204" y="2632665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Kernel CARM AI</a:t>
            </a:r>
          </a:p>
        </p:txBody>
      </p:sp>
    </p:spTree>
    <p:extLst>
      <p:ext uri="{BB962C8B-B14F-4D97-AF65-F5344CB8AC3E}">
        <p14:creationId xmlns:p14="http://schemas.microsoft.com/office/powerpoint/2010/main" val="10381301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8F50F-6335-4CD4-87E5-6739C257D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0" y="822873"/>
            <a:ext cx="6474968" cy="39889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53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EF243C-FFE1-4987-BB2D-ADF7B0024F33}"/>
              </a:ext>
            </a:extLst>
          </p:cNvPr>
          <p:cNvSpPr txBox="1"/>
          <p:nvPr/>
        </p:nvSpPr>
        <p:spPr>
          <a:xfrm>
            <a:off x="4826610" y="1396934"/>
            <a:ext cx="146033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Customize Roofline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23F751-C7B2-4636-9A26-FD8E269018A6}"/>
              </a:ext>
            </a:extLst>
          </p:cNvPr>
          <p:cNvSpPr/>
          <p:nvPr/>
        </p:nvSpPr>
        <p:spPr>
          <a:xfrm>
            <a:off x="6337773" y="1396934"/>
            <a:ext cx="247925" cy="196850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4110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6DD69D8-4F63-4C5D-ADD0-8B8F6B29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1" y="822611"/>
            <a:ext cx="6439389" cy="3943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54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70C8F35-0C9A-4F6B-83A3-0674FB505129}"/>
              </a:ext>
            </a:extLst>
          </p:cNvPr>
          <p:cNvSpPr/>
          <p:nvPr/>
        </p:nvSpPr>
        <p:spPr>
          <a:xfrm>
            <a:off x="4786179" y="1567659"/>
            <a:ext cx="1709214" cy="3143077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59B4FF-C2A9-44A9-90F8-A4C3A575A6D6}"/>
              </a:ext>
            </a:extLst>
          </p:cNvPr>
          <p:cNvSpPr txBox="1"/>
          <p:nvPr/>
        </p:nvSpPr>
        <p:spPr>
          <a:xfrm>
            <a:off x="4536149" y="1341946"/>
            <a:ext cx="1959244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Select only used roofs</a:t>
            </a:r>
          </a:p>
        </p:txBody>
      </p:sp>
    </p:spTree>
    <p:extLst>
      <p:ext uri="{BB962C8B-B14F-4D97-AF65-F5344CB8AC3E}">
        <p14:creationId xmlns:p14="http://schemas.microsoft.com/office/powerpoint/2010/main" val="1815898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D7EEEF-49A0-413A-B8F0-ADDA60B36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1" y="822611"/>
            <a:ext cx="6439389" cy="3943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55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70C8F35-0C9A-4F6B-83A3-0674FB505129}"/>
              </a:ext>
            </a:extLst>
          </p:cNvPr>
          <p:cNvSpPr/>
          <p:nvPr/>
        </p:nvSpPr>
        <p:spPr>
          <a:xfrm>
            <a:off x="4786179" y="1567659"/>
            <a:ext cx="1709214" cy="3143077"/>
          </a:xfrm>
          <a:prstGeom prst="rect">
            <a:avLst/>
          </a:prstGeom>
          <a:noFill/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ECC8146-210A-44F3-8C61-3197A1CC4CEF}"/>
              </a:ext>
            </a:extLst>
          </p:cNvPr>
          <p:cNvCxnSpPr>
            <a:cxnSpLocks/>
          </p:cNvCxnSpPr>
          <p:nvPr/>
        </p:nvCxnSpPr>
        <p:spPr>
          <a:xfrm flipH="1">
            <a:off x="5722620" y="1463039"/>
            <a:ext cx="632460" cy="0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F591693-8E94-4D9D-8614-A3BAF8054E71}"/>
              </a:ext>
            </a:extLst>
          </p:cNvPr>
          <p:cNvSpPr txBox="1"/>
          <p:nvPr/>
        </p:nvSpPr>
        <p:spPr>
          <a:xfrm>
            <a:off x="3411974" y="1352669"/>
            <a:ext cx="2300154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Click here after roof selection</a:t>
            </a:r>
          </a:p>
        </p:txBody>
      </p:sp>
    </p:spTree>
    <p:extLst>
      <p:ext uri="{BB962C8B-B14F-4D97-AF65-F5344CB8AC3E}">
        <p14:creationId xmlns:p14="http://schemas.microsoft.com/office/powerpoint/2010/main" val="2098988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0F72A6-471D-46CB-AE4C-82BEF5DD4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2" y="807874"/>
            <a:ext cx="6457276" cy="395543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56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4A6ECDB-6365-489D-B818-D37D3C20EDEF}"/>
              </a:ext>
            </a:extLst>
          </p:cNvPr>
          <p:cNvCxnSpPr>
            <a:cxnSpLocks/>
          </p:cNvCxnSpPr>
          <p:nvPr/>
        </p:nvCxnSpPr>
        <p:spPr>
          <a:xfrm>
            <a:off x="3219450" y="2413000"/>
            <a:ext cx="177800" cy="373956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14FCF3F-635B-4F55-B0B4-4205BEF98AC6}"/>
              </a:ext>
            </a:extLst>
          </p:cNvPr>
          <p:cNvSpPr txBox="1"/>
          <p:nvPr/>
        </p:nvSpPr>
        <p:spPr>
          <a:xfrm>
            <a:off x="3065975" y="2794319"/>
            <a:ext cx="2300154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Leave cursor on top of kernel to get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42077172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EE14440-1009-4B14-94AF-DB3A8D5D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2" y="801451"/>
            <a:ext cx="6457275" cy="39153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57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A9A358-9B20-4067-850D-1047DB47BCF1}"/>
              </a:ext>
            </a:extLst>
          </p:cNvPr>
          <p:cNvSpPr txBox="1"/>
          <p:nvPr/>
        </p:nvSpPr>
        <p:spPr>
          <a:xfrm>
            <a:off x="1117040" y="3639229"/>
            <a:ext cx="5055871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 needs improvement!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application is memory bound – let’s restructure</a:t>
            </a:r>
          </a:p>
        </p:txBody>
      </p:sp>
    </p:spTree>
    <p:extLst>
      <p:ext uri="{BB962C8B-B14F-4D97-AF65-F5344CB8AC3E}">
        <p14:creationId xmlns:p14="http://schemas.microsoft.com/office/powerpoint/2010/main" val="17133690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Restructuring our algorithm…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58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B872C4C-83DB-3841-9545-6226BD7C1FF7}"/>
              </a:ext>
            </a:extLst>
          </p:cNvPr>
          <p:cNvCxnSpPr>
            <a:cxnSpLocks/>
          </p:cNvCxnSpPr>
          <p:nvPr/>
        </p:nvCxnSpPr>
        <p:spPr>
          <a:xfrm>
            <a:off x="3819071" y="1566652"/>
            <a:ext cx="1079528" cy="0"/>
          </a:xfrm>
          <a:prstGeom prst="line">
            <a:avLst/>
          </a:prstGeom>
          <a:noFill/>
          <a:ln w="9525" cap="flat">
            <a:solidFill>
              <a:srgbClr val="797979"/>
            </a:solidFill>
            <a:prstDash val="solid"/>
            <a:round/>
            <a:headEnd type="stealth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4EC63EDB-438E-DA44-BD9C-4BFA930CE647}"/>
              </a:ext>
            </a:extLst>
          </p:cNvPr>
          <p:cNvCxnSpPr>
            <a:cxnSpLocks/>
          </p:cNvCxnSpPr>
          <p:nvPr/>
        </p:nvCxnSpPr>
        <p:spPr>
          <a:xfrm>
            <a:off x="3728434" y="1612501"/>
            <a:ext cx="0" cy="917575"/>
          </a:xfrm>
          <a:prstGeom prst="line">
            <a:avLst/>
          </a:prstGeom>
          <a:noFill/>
          <a:ln w="9525" cap="flat">
            <a:solidFill>
              <a:srgbClr val="797979"/>
            </a:solidFill>
            <a:prstDash val="solid"/>
            <a:round/>
            <a:headEnd type="stealth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1" name="TextBox 430">
            <a:extLst>
              <a:ext uri="{FF2B5EF4-FFF2-40B4-BE49-F238E27FC236}">
                <a16:creationId xmlns:a16="http://schemas.microsoft.com/office/drawing/2014/main" id="{5C670582-CBE3-6B40-B95C-6931D0C66098}"/>
              </a:ext>
            </a:extLst>
          </p:cNvPr>
          <p:cNvSpPr txBox="1"/>
          <p:nvPr/>
        </p:nvSpPr>
        <p:spPr>
          <a:xfrm>
            <a:off x="4174391" y="1428401"/>
            <a:ext cx="323807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Controls</a:t>
            </a:r>
            <a:endParaRPr lang="en-US" sz="8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0ED44D5A-31D7-6D43-9418-ADEAE0D0C6D5}"/>
              </a:ext>
            </a:extLst>
          </p:cNvPr>
          <p:cNvSpPr txBox="1"/>
          <p:nvPr/>
        </p:nvSpPr>
        <p:spPr>
          <a:xfrm rot="16200000">
            <a:off x="3502484" y="1965770"/>
            <a:ext cx="293350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 SNPs</a:t>
            </a:r>
            <a:endParaRPr lang="en-US" sz="8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8366E326-8162-5E49-9B8C-06FB325E3C1E}"/>
              </a:ext>
            </a:extLst>
          </p:cNvPr>
          <p:cNvSpPr txBox="1"/>
          <p:nvPr/>
        </p:nvSpPr>
        <p:spPr>
          <a:xfrm>
            <a:off x="4073013" y="2864253"/>
            <a:ext cx="1922000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“New” Dataset structure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(removed: phenotype and genotype 2)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B36DB279-652D-F941-98AC-CB82DFA2435C}"/>
              </a:ext>
            </a:extLst>
          </p:cNvPr>
          <p:cNvSpPr txBox="1"/>
          <p:nvPr/>
        </p:nvSpPr>
        <p:spPr>
          <a:xfrm>
            <a:off x="2247943" y="3926018"/>
            <a:ext cx="2794035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Reducing memory transfers!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565025-5D67-804E-B3A6-5C93A5058A30}"/>
              </a:ext>
            </a:extLst>
          </p:cNvPr>
          <p:cNvGrpSpPr>
            <a:grpSpLocks noChangeAspect="1"/>
          </p:cNvGrpSpPr>
          <p:nvPr/>
        </p:nvGrpSpPr>
        <p:grpSpPr>
          <a:xfrm>
            <a:off x="3818601" y="1624142"/>
            <a:ext cx="1080001" cy="907797"/>
            <a:chOff x="4331633" y="1830916"/>
            <a:chExt cx="1080001" cy="90779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3647E2F-874D-3D42-8F71-FA1E6CE11569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4" y="1830916"/>
              <a:ext cx="1080000" cy="144000"/>
              <a:chOff x="4155052" y="850622"/>
              <a:chExt cx="1908794" cy="1440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A164C6B-DEC7-B148-A3CE-2410EA07ED8B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DDD2FA19-A34E-BA4B-AA86-694DBBAF19DA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033C412D-4682-BA40-81C4-1367520F43C6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D571FC4-FCEE-5542-953F-AF734B589AD1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" name="TextBox 426">
              <a:extLst>
                <a:ext uri="{FF2B5EF4-FFF2-40B4-BE49-F238E27FC236}">
                  <a16:creationId xmlns:a16="http://schemas.microsoft.com/office/drawing/2014/main" id="{01794486-C224-7E48-9BEE-86C841A87021}"/>
                </a:ext>
              </a:extLst>
            </p:cNvPr>
            <p:cNvSpPr txBox="1"/>
            <p:nvPr/>
          </p:nvSpPr>
          <p:spPr>
            <a:xfrm>
              <a:off x="4794512" y="2392363"/>
              <a:ext cx="152286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tx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. . .</a:t>
              </a:r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456E2E5C-82B5-7D4A-910F-17A5A2C195C0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4" y="1970769"/>
              <a:ext cx="1080000" cy="144000"/>
              <a:chOff x="4155052" y="850622"/>
              <a:chExt cx="1908794" cy="144000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974DDF27-4104-9247-B2DE-069084CEBE54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0C433F38-0503-2A44-ADAA-BA1AAC5D1F73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D64066AC-1602-C749-BA4B-7C198130A69E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5241F40-460F-2041-B0D4-6F4F82CE8E48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766B89B8-9B3B-8C44-9108-056729534BC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3" y="2110751"/>
              <a:ext cx="1080000" cy="144000"/>
              <a:chOff x="4155052" y="850622"/>
              <a:chExt cx="1908794" cy="144000"/>
            </a:xfrm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7F853F33-CB28-5943-9DDB-03A164D85D6A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712722F7-B635-7043-A978-0FD2E97630A6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1AF677E3-8F78-1D4A-A2DD-A0970CBC0A82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C5FD5514-66A7-FC41-BE67-EEE081A9F794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04723EE-8EED-9D4C-A4B4-ACE60BCD527B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3" y="2250604"/>
              <a:ext cx="1080000" cy="144000"/>
              <a:chOff x="4155052" y="850622"/>
              <a:chExt cx="1908794" cy="144000"/>
            </a:xfrm>
          </p:grpSpPr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B57FB0F7-B2B7-9744-8EE3-E6AFC5F560C5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72AFC630-CCF9-BA43-952F-AAB68DF4DDFC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6055437-372D-C043-BF26-D511F81BBF00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257C3698-DAC2-884E-AA3A-C5A09DCAF168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797A5990-8EEC-9A48-849F-7F4BD0081F92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3" y="2594713"/>
              <a:ext cx="1080000" cy="144000"/>
              <a:chOff x="4155052" y="850622"/>
              <a:chExt cx="1908794" cy="144000"/>
            </a:xfrm>
          </p:grpSpPr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2F17D41B-CE66-0843-81A0-FDD91132B628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7A169344-5DC4-0043-A016-8A64D7206081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5BD811F6-DCA1-BD47-AAA1-B1D537C9766A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3E4498B5-E207-9740-B32F-CEDE33973459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EC4309E8-AF7E-8F45-B948-FEEF09B6ABE2}"/>
              </a:ext>
            </a:extLst>
          </p:cNvPr>
          <p:cNvGrpSpPr>
            <a:grpSpLocks noChangeAspect="1"/>
          </p:cNvGrpSpPr>
          <p:nvPr/>
        </p:nvGrpSpPr>
        <p:grpSpPr>
          <a:xfrm>
            <a:off x="5060813" y="1623795"/>
            <a:ext cx="1080001" cy="907797"/>
            <a:chOff x="4331633" y="1830916"/>
            <a:chExt cx="1080001" cy="907797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818CB9D7-2009-3348-AF31-3DDC000A8FA0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4" y="1830916"/>
              <a:ext cx="1080000" cy="144000"/>
              <a:chOff x="4155052" y="850622"/>
              <a:chExt cx="1908794" cy="144000"/>
            </a:xfrm>
          </p:grpSpPr>
          <p:grpSp>
            <p:nvGrpSpPr>
              <p:cNvPr id="323" name="Group 322">
                <a:extLst>
                  <a:ext uri="{FF2B5EF4-FFF2-40B4-BE49-F238E27FC236}">
                    <a16:creationId xmlns:a16="http://schemas.microsoft.com/office/drawing/2014/main" id="{B1A6BF70-9E86-B441-A7C6-1859873E7550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DFD81C77-DD9F-0E48-95A6-FD79C29189AE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Rectangle 325">
                  <a:extLst>
                    <a:ext uri="{FF2B5EF4-FFF2-40B4-BE49-F238E27FC236}">
                      <a16:creationId xmlns:a16="http://schemas.microsoft.com/office/drawing/2014/main" id="{63A0ED14-3ED7-114E-8529-221298504BAE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886F910A-E643-B343-BCF6-E6E355A53E14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70A76755-BF31-5943-9CE4-8B2D11615465}"/>
                </a:ext>
              </a:extLst>
            </p:cNvPr>
            <p:cNvSpPr txBox="1"/>
            <p:nvPr/>
          </p:nvSpPr>
          <p:spPr>
            <a:xfrm>
              <a:off x="4794512" y="2392363"/>
              <a:ext cx="152286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tx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. . .</a:t>
              </a:r>
            </a:p>
          </p:txBody>
        </p: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44C2CB59-BBD8-E94A-8C8E-EF31F2324832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4" y="1970769"/>
              <a:ext cx="1080000" cy="144000"/>
              <a:chOff x="4155052" y="850622"/>
              <a:chExt cx="1908794" cy="144000"/>
            </a:xfrm>
          </p:grpSpPr>
          <p:grpSp>
            <p:nvGrpSpPr>
              <p:cNvPr id="313" name="Group 312">
                <a:extLst>
                  <a:ext uri="{FF2B5EF4-FFF2-40B4-BE49-F238E27FC236}">
                    <a16:creationId xmlns:a16="http://schemas.microsoft.com/office/drawing/2014/main" id="{D85F5E4E-520E-6B4A-B179-E8844E924642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33C6A655-A527-0547-B442-60F3DFA4F994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51F0FAD7-E1C9-3648-A87B-A194240D46A6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87227D65-EA5A-CB4B-BCE1-CAEA29528A07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B97A53A0-002F-814F-9795-EA942A28C7EF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3" y="2110751"/>
              <a:ext cx="1080000" cy="144000"/>
              <a:chOff x="4155052" y="850622"/>
              <a:chExt cx="1908794" cy="144000"/>
            </a:xfrm>
          </p:grpSpPr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56112BFB-E53D-2E48-91FF-21EAB6C7EC8F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14A17527-B541-D549-9A3D-91B5DA75B2D5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7E563331-7E5A-7C4F-B7A0-4B25217AA164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A29A529A-B370-1D46-8C0B-690037C6CB9D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5438969B-6D1F-434D-B3FD-13629A799D6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3" y="2250604"/>
              <a:ext cx="1080000" cy="144000"/>
              <a:chOff x="4155052" y="850622"/>
              <a:chExt cx="1908794" cy="144000"/>
            </a:xfrm>
          </p:grpSpPr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0AAC0C86-BCB7-1641-9591-B94B64A1D829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6C83B993-8E5A-8B48-BC75-58636E46D2E9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Rectangle 307">
                  <a:extLst>
                    <a:ext uri="{FF2B5EF4-FFF2-40B4-BE49-F238E27FC236}">
                      <a16:creationId xmlns:a16="http://schemas.microsoft.com/office/drawing/2014/main" id="{2D688CD4-7D62-164F-AF34-B0E38E8076E1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B5B7E6BD-C8E3-F443-BABC-0C2390330B72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FEC7FE8B-75CA-3A48-B66B-6BCFEDF3CF63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3" y="2594713"/>
              <a:ext cx="1080000" cy="144000"/>
              <a:chOff x="4155052" y="850622"/>
              <a:chExt cx="1908794" cy="144000"/>
            </a:xfrm>
          </p:grpSpPr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FF619592-0F9E-A04F-B7F0-AE376BA3E1AC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8C82B07D-E71D-834E-B190-B64433D36C2E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139B51DD-2489-5349-AC3A-5E06515CFF01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C48D3B1F-B1BA-4040-A024-0233800456ED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685D8767-066E-174E-BCCF-6A6F07B6580B}"/>
              </a:ext>
            </a:extLst>
          </p:cNvPr>
          <p:cNvCxnSpPr>
            <a:cxnSpLocks/>
          </p:cNvCxnSpPr>
          <p:nvPr/>
        </p:nvCxnSpPr>
        <p:spPr>
          <a:xfrm>
            <a:off x="5034013" y="1571650"/>
            <a:ext cx="1106798" cy="0"/>
          </a:xfrm>
          <a:prstGeom prst="line">
            <a:avLst/>
          </a:prstGeom>
          <a:noFill/>
          <a:ln w="9525" cap="flat">
            <a:solidFill>
              <a:srgbClr val="797979"/>
            </a:solidFill>
            <a:prstDash val="solid"/>
            <a:round/>
            <a:headEnd type="stealth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8" name="TextBox 327">
            <a:extLst>
              <a:ext uri="{FF2B5EF4-FFF2-40B4-BE49-F238E27FC236}">
                <a16:creationId xmlns:a16="http://schemas.microsoft.com/office/drawing/2014/main" id="{2A2F8891-6BD5-9B46-A778-396F4EDE4E36}"/>
              </a:ext>
            </a:extLst>
          </p:cNvPr>
          <p:cNvSpPr txBox="1"/>
          <p:nvPr/>
        </p:nvSpPr>
        <p:spPr>
          <a:xfrm>
            <a:off x="5463972" y="1433399"/>
            <a:ext cx="219612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Cases</a:t>
            </a:r>
            <a:endParaRPr lang="en-US" sz="8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8C30077D-7EFF-A94A-B8E4-3658685DEA6E}"/>
              </a:ext>
            </a:extLst>
          </p:cNvPr>
          <p:cNvSpPr txBox="1"/>
          <p:nvPr/>
        </p:nvSpPr>
        <p:spPr>
          <a:xfrm>
            <a:off x="4166067" y="2590875"/>
            <a:ext cx="447237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 err="1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ph.type</a:t>
            </a:r>
            <a:r>
              <a:rPr lang="en-US" sz="900" b="1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: 0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D470ECE6-EE4C-724C-8E5A-C7CF39F226CC}"/>
              </a:ext>
            </a:extLst>
          </p:cNvPr>
          <p:cNvSpPr txBox="1"/>
          <p:nvPr/>
        </p:nvSpPr>
        <p:spPr>
          <a:xfrm>
            <a:off x="5401865" y="2590875"/>
            <a:ext cx="447237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 err="1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ph.type</a:t>
            </a:r>
            <a:r>
              <a:rPr lang="en-US" sz="900" b="1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: 1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8FA32276-028D-D24F-9D50-5B1867A9349E}"/>
              </a:ext>
            </a:extLst>
          </p:cNvPr>
          <p:cNvSpPr txBox="1"/>
          <p:nvPr/>
        </p:nvSpPr>
        <p:spPr>
          <a:xfrm>
            <a:off x="4919373" y="1893092"/>
            <a:ext cx="92974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rgbClr val="00597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i0</a:t>
            </a:r>
            <a:r>
              <a:rPr lang="en-US" sz="600" b="1" baseline="-25000" dirty="0">
                <a:solidFill>
                  <a:srgbClr val="DD8455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0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7871FBC0-B42E-1D42-8BE3-C2226A454703}"/>
              </a:ext>
            </a:extLst>
          </p:cNvPr>
          <p:cNvSpPr txBox="1"/>
          <p:nvPr/>
        </p:nvSpPr>
        <p:spPr>
          <a:xfrm>
            <a:off x="4919373" y="1970176"/>
            <a:ext cx="92974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rgbClr val="797979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i1</a:t>
            </a:r>
            <a:r>
              <a:rPr lang="en-US" sz="600" b="1" baseline="-25000" dirty="0">
                <a:solidFill>
                  <a:srgbClr val="DD8455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0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13E5E3C8-ABBC-E94A-8649-7BDD816D0197}"/>
              </a:ext>
            </a:extLst>
          </p:cNvPr>
          <p:cNvSpPr txBox="1"/>
          <p:nvPr/>
        </p:nvSpPr>
        <p:spPr>
          <a:xfrm>
            <a:off x="6344645" y="1896997"/>
            <a:ext cx="234038" cy="107722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 </a:t>
            </a:r>
            <a:r>
              <a:rPr lang="en-US" sz="7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</a:t>
            </a:r>
            <a:endParaRPr lang="en-US" sz="700" b="1" dirty="0">
              <a:solidFill>
                <a:srgbClr val="C000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C9A450C7-6887-8140-9F79-7E4B0D7DC372}"/>
              </a:ext>
            </a:extLst>
          </p:cNvPr>
          <p:cNvSpPr txBox="1"/>
          <p:nvPr/>
        </p:nvSpPr>
        <p:spPr>
          <a:xfrm>
            <a:off x="6156674" y="1893092"/>
            <a:ext cx="92974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rgbClr val="00597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i0</a:t>
            </a:r>
            <a:r>
              <a:rPr lang="en-US" sz="600" b="1" baseline="-25000" dirty="0">
                <a:solidFill>
                  <a:srgbClr val="DD8455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94247E90-716E-5949-8F56-E86B37270057}"/>
              </a:ext>
            </a:extLst>
          </p:cNvPr>
          <p:cNvSpPr txBox="1"/>
          <p:nvPr/>
        </p:nvSpPr>
        <p:spPr>
          <a:xfrm>
            <a:off x="6156674" y="1970176"/>
            <a:ext cx="92974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rgbClr val="797979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i1</a:t>
            </a:r>
            <a:r>
              <a:rPr lang="en-US" sz="600" b="1" baseline="-25000" dirty="0">
                <a:solidFill>
                  <a:srgbClr val="DD8455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</a:t>
            </a: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81F0B248-CC35-E14D-86F6-DA8D46AF99D3}"/>
              </a:ext>
            </a:extLst>
          </p:cNvPr>
          <p:cNvSpPr/>
          <p:nvPr/>
        </p:nvSpPr>
        <p:spPr>
          <a:xfrm>
            <a:off x="3769709" y="1868030"/>
            <a:ext cx="2551147" cy="211525"/>
          </a:xfrm>
          <a:prstGeom prst="rect">
            <a:avLst/>
          </a:prstGeom>
          <a:noFill/>
          <a:ln w="12700" cap="flat">
            <a:solidFill>
              <a:srgbClr val="C00000"/>
            </a:solidFill>
            <a:prstDash val="sysDot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9244AD3B-664F-824E-9AC6-489E889ED4C2}"/>
              </a:ext>
            </a:extLst>
          </p:cNvPr>
          <p:cNvSpPr txBox="1"/>
          <p:nvPr/>
        </p:nvSpPr>
        <p:spPr>
          <a:xfrm>
            <a:off x="628381" y="4883322"/>
            <a:ext cx="8062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R.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Nobre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, A. Ilic, S. Santander-Jiménez, L. Sousa, “Exploring the Binary Precision Capabilities of Tensor Cores for Epistasis Detection”, IPDPS (2020)</a:t>
            </a:r>
          </a:p>
        </p:txBody>
      </p:sp>
      <p:grpSp>
        <p:nvGrpSpPr>
          <p:cNvPr id="823" name="Group 822">
            <a:extLst>
              <a:ext uri="{FF2B5EF4-FFF2-40B4-BE49-F238E27FC236}">
                <a16:creationId xmlns:a16="http://schemas.microsoft.com/office/drawing/2014/main" id="{C59248BF-D348-4748-BE3C-DCE05ACA8024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824" name="TextBox 823">
              <a:extLst>
                <a:ext uri="{FF2B5EF4-FFF2-40B4-BE49-F238E27FC236}">
                  <a16:creationId xmlns:a16="http://schemas.microsoft.com/office/drawing/2014/main" id="{744E7EFD-9B9B-5344-8B3A-03183AA906C1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825" name="Group 824">
              <a:extLst>
                <a:ext uri="{FF2B5EF4-FFF2-40B4-BE49-F238E27FC236}">
                  <a16:creationId xmlns:a16="http://schemas.microsoft.com/office/drawing/2014/main" id="{EDE22023-BD29-504B-9FA4-1847E4FD0315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837" name="Rectangle 836">
                <a:extLst>
                  <a:ext uri="{FF2B5EF4-FFF2-40B4-BE49-F238E27FC236}">
                    <a16:creationId xmlns:a16="http://schemas.microsoft.com/office/drawing/2014/main" id="{4D6233DA-5256-1047-8457-4BC2436ECE29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38" name="Group 837">
                <a:extLst>
                  <a:ext uri="{FF2B5EF4-FFF2-40B4-BE49-F238E27FC236}">
                    <a16:creationId xmlns:a16="http://schemas.microsoft.com/office/drawing/2014/main" id="{2A0079E8-6840-104B-9C19-7F391E641FF4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848" name="Rectangle 847">
                  <a:extLst>
                    <a:ext uri="{FF2B5EF4-FFF2-40B4-BE49-F238E27FC236}">
                      <a16:creationId xmlns:a16="http://schemas.microsoft.com/office/drawing/2014/main" id="{6CF19BDE-11F9-1B42-A4ED-761ED197E12E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Rectangle 848">
                  <a:extLst>
                    <a:ext uri="{FF2B5EF4-FFF2-40B4-BE49-F238E27FC236}">
                      <a16:creationId xmlns:a16="http://schemas.microsoft.com/office/drawing/2014/main" id="{98EA2BF8-212B-AC4C-A0E1-06E3894F123E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Rectangle 849">
                  <a:extLst>
                    <a:ext uri="{FF2B5EF4-FFF2-40B4-BE49-F238E27FC236}">
                      <a16:creationId xmlns:a16="http://schemas.microsoft.com/office/drawing/2014/main" id="{559B4DB2-F6F3-1747-9C73-C09D35D77883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39" name="Group 838">
                <a:extLst>
                  <a:ext uri="{FF2B5EF4-FFF2-40B4-BE49-F238E27FC236}">
                    <a16:creationId xmlns:a16="http://schemas.microsoft.com/office/drawing/2014/main" id="{D50181FE-1AFB-CF4B-BBF8-1CAD26D02B65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845" name="Rectangle 844">
                  <a:extLst>
                    <a:ext uri="{FF2B5EF4-FFF2-40B4-BE49-F238E27FC236}">
                      <a16:creationId xmlns:a16="http://schemas.microsoft.com/office/drawing/2014/main" id="{B54162B4-376A-324D-85E2-934F982B798F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Rectangle 845">
                  <a:extLst>
                    <a:ext uri="{FF2B5EF4-FFF2-40B4-BE49-F238E27FC236}">
                      <a16:creationId xmlns:a16="http://schemas.microsoft.com/office/drawing/2014/main" id="{51E84634-3B8D-4644-9E65-A18A0FA80693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Rectangle 846">
                  <a:extLst>
                    <a:ext uri="{FF2B5EF4-FFF2-40B4-BE49-F238E27FC236}">
                      <a16:creationId xmlns:a16="http://schemas.microsoft.com/office/drawing/2014/main" id="{470C54FA-B2BC-744A-AA62-A771E29B9C8C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E806D4EF-3FC3-E148-8F45-6F53834B0CC1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842" name="Rectangle 841">
                  <a:extLst>
                    <a:ext uri="{FF2B5EF4-FFF2-40B4-BE49-F238E27FC236}">
                      <a16:creationId xmlns:a16="http://schemas.microsoft.com/office/drawing/2014/main" id="{8BB9FC76-BF39-A740-AF9F-26C5CB458F0B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Rectangle 842">
                  <a:extLst>
                    <a:ext uri="{FF2B5EF4-FFF2-40B4-BE49-F238E27FC236}">
                      <a16:creationId xmlns:a16="http://schemas.microsoft.com/office/drawing/2014/main" id="{02C4EC37-81F4-6E48-BC2A-B65BA11DBCAE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Rectangle 843">
                  <a:extLst>
                    <a:ext uri="{FF2B5EF4-FFF2-40B4-BE49-F238E27FC236}">
                      <a16:creationId xmlns:a16="http://schemas.microsoft.com/office/drawing/2014/main" id="{06AB108B-4FC8-964E-988B-BC72E1F97F36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1" name="Rectangle 840">
                <a:extLst>
                  <a:ext uri="{FF2B5EF4-FFF2-40B4-BE49-F238E27FC236}">
                    <a16:creationId xmlns:a16="http://schemas.microsoft.com/office/drawing/2014/main" id="{4FC95E58-37FC-9548-BA91-0ED951C46896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6" name="Group 825">
              <a:extLst>
                <a:ext uri="{FF2B5EF4-FFF2-40B4-BE49-F238E27FC236}">
                  <a16:creationId xmlns:a16="http://schemas.microsoft.com/office/drawing/2014/main" id="{7D823317-E3A7-E647-9720-FB59B4A905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828" name="Rounded Rectangle 827">
                <a:extLst>
                  <a:ext uri="{FF2B5EF4-FFF2-40B4-BE49-F238E27FC236}">
                    <a16:creationId xmlns:a16="http://schemas.microsoft.com/office/drawing/2014/main" id="{988E6A3A-3E0D-AB4E-800F-0F904E9D2D91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29" name="Straight Arrow Connector 828">
                <a:extLst>
                  <a:ext uri="{FF2B5EF4-FFF2-40B4-BE49-F238E27FC236}">
                    <a16:creationId xmlns:a16="http://schemas.microsoft.com/office/drawing/2014/main" id="{A373E67C-A041-BA4C-AD07-B79A36D873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0" name="Straight Arrow Connector 829">
                <a:extLst>
                  <a:ext uri="{FF2B5EF4-FFF2-40B4-BE49-F238E27FC236}">
                    <a16:creationId xmlns:a16="http://schemas.microsoft.com/office/drawing/2014/main" id="{A02BFA8A-ACD3-1D45-94D5-3A4D0BA533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1" name="Straight Arrow Connector 830">
                <a:extLst>
                  <a:ext uri="{FF2B5EF4-FFF2-40B4-BE49-F238E27FC236}">
                    <a16:creationId xmlns:a16="http://schemas.microsoft.com/office/drawing/2014/main" id="{4784AC53-A87D-FC47-BDFF-502190604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32" name="Rounded Rectangle 831">
                <a:extLst>
                  <a:ext uri="{FF2B5EF4-FFF2-40B4-BE49-F238E27FC236}">
                    <a16:creationId xmlns:a16="http://schemas.microsoft.com/office/drawing/2014/main" id="{850429D6-C4F1-CB44-8A05-B4E5CF219E4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33" name="Straight Arrow Connector 832">
                <a:extLst>
                  <a:ext uri="{FF2B5EF4-FFF2-40B4-BE49-F238E27FC236}">
                    <a16:creationId xmlns:a16="http://schemas.microsoft.com/office/drawing/2014/main" id="{0FFF0DDF-81FA-CB4B-A6F9-DB33267C3C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4" name="Straight Arrow Connector 833">
                <a:extLst>
                  <a:ext uri="{FF2B5EF4-FFF2-40B4-BE49-F238E27FC236}">
                    <a16:creationId xmlns:a16="http://schemas.microsoft.com/office/drawing/2014/main" id="{B3571F2C-0A73-2849-99C4-28748DE38B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35" name="Rounded Rectangle 834">
                <a:extLst>
                  <a:ext uri="{FF2B5EF4-FFF2-40B4-BE49-F238E27FC236}">
                    <a16:creationId xmlns:a16="http://schemas.microsoft.com/office/drawing/2014/main" id="{9A170E40-653B-8042-AC47-0ACB5D5BD9AF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836" name="Straight Arrow Connector 835">
                <a:extLst>
                  <a:ext uri="{FF2B5EF4-FFF2-40B4-BE49-F238E27FC236}">
                    <a16:creationId xmlns:a16="http://schemas.microsoft.com/office/drawing/2014/main" id="{7E2323BF-AB81-CD45-951A-04CEA884F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27" name="Freeform 826">
              <a:extLst>
                <a:ext uri="{FF2B5EF4-FFF2-40B4-BE49-F238E27FC236}">
                  <a16:creationId xmlns:a16="http://schemas.microsoft.com/office/drawing/2014/main" id="{FFA2FD29-252C-6E4C-847B-47DFDC7ED1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51" name="Group 850">
            <a:extLst>
              <a:ext uri="{FF2B5EF4-FFF2-40B4-BE49-F238E27FC236}">
                <a16:creationId xmlns:a16="http://schemas.microsoft.com/office/drawing/2014/main" id="{E629D8E2-AAB3-A647-AC61-23C1570D91D4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852" name="TextBox 851">
              <a:extLst>
                <a:ext uri="{FF2B5EF4-FFF2-40B4-BE49-F238E27FC236}">
                  <a16:creationId xmlns:a16="http://schemas.microsoft.com/office/drawing/2014/main" id="{A83C70BB-8C44-554D-9344-B49DCD5ED102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853" name="Group 852">
              <a:extLst>
                <a:ext uri="{FF2B5EF4-FFF2-40B4-BE49-F238E27FC236}">
                  <a16:creationId xmlns:a16="http://schemas.microsoft.com/office/drawing/2014/main" id="{5F2FD372-DC95-4840-8145-2D82CDBA1DEA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868" name="Group 867">
                <a:extLst>
                  <a:ext uri="{FF2B5EF4-FFF2-40B4-BE49-F238E27FC236}">
                    <a16:creationId xmlns:a16="http://schemas.microsoft.com/office/drawing/2014/main" id="{1D8D03E4-5383-CB4B-8C19-112C02E9ABC3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871" name="Rectangle 870">
                  <a:extLst>
                    <a:ext uri="{FF2B5EF4-FFF2-40B4-BE49-F238E27FC236}">
                      <a16:creationId xmlns:a16="http://schemas.microsoft.com/office/drawing/2014/main" id="{8B53E118-AC4E-4A4A-A54D-989B3D780070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72" name="Group 871">
                  <a:extLst>
                    <a:ext uri="{FF2B5EF4-FFF2-40B4-BE49-F238E27FC236}">
                      <a16:creationId xmlns:a16="http://schemas.microsoft.com/office/drawing/2014/main" id="{0C0CB554-2D2B-2D4D-8976-0E8390DA4DEB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9" name="Rectangle 878">
                    <a:extLst>
                      <a:ext uri="{FF2B5EF4-FFF2-40B4-BE49-F238E27FC236}">
                        <a16:creationId xmlns:a16="http://schemas.microsoft.com/office/drawing/2014/main" id="{313CD1D6-1066-6947-ABA4-B94AC448E64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0" name="Rectangle 879">
                    <a:extLst>
                      <a:ext uri="{FF2B5EF4-FFF2-40B4-BE49-F238E27FC236}">
                        <a16:creationId xmlns:a16="http://schemas.microsoft.com/office/drawing/2014/main" id="{AE855569-00C5-EF4F-8E50-49807893F49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81BE1AA5-955A-A948-8C56-5431A300B3B0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7" name="Rectangle 876">
                    <a:extLst>
                      <a:ext uri="{FF2B5EF4-FFF2-40B4-BE49-F238E27FC236}">
                        <a16:creationId xmlns:a16="http://schemas.microsoft.com/office/drawing/2014/main" id="{C4F09980-AA20-1D43-B54E-E667723D4D44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8" name="Rectangle 877">
                    <a:extLst>
                      <a:ext uri="{FF2B5EF4-FFF2-40B4-BE49-F238E27FC236}">
                        <a16:creationId xmlns:a16="http://schemas.microsoft.com/office/drawing/2014/main" id="{F5FBBF06-E7B0-D140-9328-FD45A4A6CF5C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74" name="Group 873">
                  <a:extLst>
                    <a:ext uri="{FF2B5EF4-FFF2-40B4-BE49-F238E27FC236}">
                      <a16:creationId xmlns:a16="http://schemas.microsoft.com/office/drawing/2014/main" id="{2DC37B14-C378-BF43-9CDC-A261E30FDD71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5" name="Rectangle 874">
                    <a:extLst>
                      <a:ext uri="{FF2B5EF4-FFF2-40B4-BE49-F238E27FC236}">
                        <a16:creationId xmlns:a16="http://schemas.microsoft.com/office/drawing/2014/main" id="{830AC60B-CF39-B747-9F41-BD6512DB760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6" name="Rectangle 875">
                    <a:extLst>
                      <a:ext uri="{FF2B5EF4-FFF2-40B4-BE49-F238E27FC236}">
                        <a16:creationId xmlns:a16="http://schemas.microsoft.com/office/drawing/2014/main" id="{3AE2DEEA-2E37-A742-9B2D-9647AD2E905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869" name="Rectangle 868">
                <a:extLst>
                  <a:ext uri="{FF2B5EF4-FFF2-40B4-BE49-F238E27FC236}">
                    <a16:creationId xmlns:a16="http://schemas.microsoft.com/office/drawing/2014/main" id="{D247F6E0-CCB8-D949-B7D3-8FCF910A8C00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Rectangle 869">
                <a:extLst>
                  <a:ext uri="{FF2B5EF4-FFF2-40B4-BE49-F238E27FC236}">
                    <a16:creationId xmlns:a16="http://schemas.microsoft.com/office/drawing/2014/main" id="{19F88C58-9F55-6B4F-B00C-39EB5E8F61F7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" name="Group 853">
              <a:extLst>
                <a:ext uri="{FF2B5EF4-FFF2-40B4-BE49-F238E27FC236}">
                  <a16:creationId xmlns:a16="http://schemas.microsoft.com/office/drawing/2014/main" id="{BD3FCC42-5619-C440-8EB6-FE196F9E7F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856" name="Rounded Rectangle 855">
                <a:extLst>
                  <a:ext uri="{FF2B5EF4-FFF2-40B4-BE49-F238E27FC236}">
                    <a16:creationId xmlns:a16="http://schemas.microsoft.com/office/drawing/2014/main" id="{8F044643-C693-E848-9FE6-11C0BC63DC6F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7" name="Straight Arrow Connector 856">
                <a:extLst>
                  <a:ext uri="{FF2B5EF4-FFF2-40B4-BE49-F238E27FC236}">
                    <a16:creationId xmlns:a16="http://schemas.microsoft.com/office/drawing/2014/main" id="{1ACE02DF-7040-CF49-97D8-227156B2A8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58" name="Straight Arrow Connector 857">
                <a:extLst>
                  <a:ext uri="{FF2B5EF4-FFF2-40B4-BE49-F238E27FC236}">
                    <a16:creationId xmlns:a16="http://schemas.microsoft.com/office/drawing/2014/main" id="{137A918A-4B8C-784E-966B-F7CD60CF21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59" name="Rounded Rectangle 858">
                <a:extLst>
                  <a:ext uri="{FF2B5EF4-FFF2-40B4-BE49-F238E27FC236}">
                    <a16:creationId xmlns:a16="http://schemas.microsoft.com/office/drawing/2014/main" id="{D743AA4E-CE88-1549-91AA-EA6F2A5CC24F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60" name="Straight Arrow Connector 859">
                <a:extLst>
                  <a:ext uri="{FF2B5EF4-FFF2-40B4-BE49-F238E27FC236}">
                    <a16:creationId xmlns:a16="http://schemas.microsoft.com/office/drawing/2014/main" id="{C7AA74EA-0E75-2D4E-B697-7712798AC0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61" name="Rounded Rectangle 860">
                <a:extLst>
                  <a:ext uri="{FF2B5EF4-FFF2-40B4-BE49-F238E27FC236}">
                    <a16:creationId xmlns:a16="http://schemas.microsoft.com/office/drawing/2014/main" id="{5B7BC512-8831-C048-A368-A16DAD687980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862" name="Rounded Rectangle 861">
                <a:extLst>
                  <a:ext uri="{FF2B5EF4-FFF2-40B4-BE49-F238E27FC236}">
                    <a16:creationId xmlns:a16="http://schemas.microsoft.com/office/drawing/2014/main" id="{81262D9B-98A9-6245-827F-6A52AA3A5AC5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863" name="Straight Arrow Connector 862">
                <a:extLst>
                  <a:ext uri="{FF2B5EF4-FFF2-40B4-BE49-F238E27FC236}">
                    <a16:creationId xmlns:a16="http://schemas.microsoft.com/office/drawing/2014/main" id="{9C069B36-CC41-294D-9448-2F708FDD3D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4" name="Straight Arrow Connector 863">
                <a:extLst>
                  <a:ext uri="{FF2B5EF4-FFF2-40B4-BE49-F238E27FC236}">
                    <a16:creationId xmlns:a16="http://schemas.microsoft.com/office/drawing/2014/main" id="{9A1D84EA-1B14-2945-97B8-4EF1F9BE45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5" name="Straight Arrow Connector 864">
                <a:extLst>
                  <a:ext uri="{FF2B5EF4-FFF2-40B4-BE49-F238E27FC236}">
                    <a16:creationId xmlns:a16="http://schemas.microsoft.com/office/drawing/2014/main" id="{41D77799-3DA0-9F40-A66D-88077F65F5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6" name="Straight Arrow Connector 865">
                <a:extLst>
                  <a:ext uri="{FF2B5EF4-FFF2-40B4-BE49-F238E27FC236}">
                    <a16:creationId xmlns:a16="http://schemas.microsoft.com/office/drawing/2014/main" id="{E723B3FB-6C50-644B-A9CA-F67E77BFAD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7" name="Straight Arrow Connector 866">
                <a:extLst>
                  <a:ext uri="{FF2B5EF4-FFF2-40B4-BE49-F238E27FC236}">
                    <a16:creationId xmlns:a16="http://schemas.microsoft.com/office/drawing/2014/main" id="{13200D30-F6E1-5446-B8B0-2A6CF31A9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55" name="Freeform 854">
              <a:extLst>
                <a:ext uri="{FF2B5EF4-FFF2-40B4-BE49-F238E27FC236}">
                  <a16:creationId xmlns:a16="http://schemas.microsoft.com/office/drawing/2014/main" id="{3171035D-7387-4143-B296-C242759DC5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81" name="TextBox 880">
            <a:extLst>
              <a:ext uri="{FF2B5EF4-FFF2-40B4-BE49-F238E27FC236}">
                <a16:creationId xmlns:a16="http://schemas.microsoft.com/office/drawing/2014/main" id="{68CA8D5E-1449-634D-BD9E-13519CDDE52B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6F3E68E6-1FFE-4CA7-90DC-73AB996BC3B0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1140337" y="1080179"/>
            <a:ext cx="1778283" cy="262083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ED270517-DAB1-4E1E-BBFA-B1F8C772FE91}"/>
              </a:ext>
            </a:extLst>
          </p:cNvPr>
          <p:cNvSpPr/>
          <p:nvPr/>
        </p:nvSpPr>
        <p:spPr>
          <a:xfrm>
            <a:off x="1486477" y="1816947"/>
            <a:ext cx="180000" cy="1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F6F67621-D231-4D62-A94D-D7E93B7401BC}"/>
              </a:ext>
            </a:extLst>
          </p:cNvPr>
          <p:cNvSpPr txBox="1"/>
          <p:nvPr/>
        </p:nvSpPr>
        <p:spPr>
          <a:xfrm>
            <a:off x="1053057" y="1275294"/>
            <a:ext cx="2205732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Pair-wise interaction: </a:t>
            </a:r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SNPs (</a:t>
            </a:r>
            <a:r>
              <a:rPr lang="en-US" sz="1200" b="1" dirty="0" err="1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i,j</a:t>
            </a:r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)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FDFE52B-DCED-4B60-A387-1F9D3E59FEC2}"/>
              </a:ext>
            </a:extLst>
          </p:cNvPr>
          <p:cNvSpPr/>
          <p:nvPr/>
        </p:nvSpPr>
        <p:spPr>
          <a:xfrm>
            <a:off x="2020990" y="1819941"/>
            <a:ext cx="703268" cy="1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8CAD1489-AE14-40C6-ACD8-97EBD8F2D315}"/>
              </a:ext>
            </a:extLst>
          </p:cNvPr>
          <p:cNvSpPr/>
          <p:nvPr/>
        </p:nvSpPr>
        <p:spPr>
          <a:xfrm>
            <a:off x="1134857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6425049D-8F38-4EC2-9DE3-A5CEBEB9F9D4}"/>
              </a:ext>
            </a:extLst>
          </p:cNvPr>
          <p:cNvSpPr/>
          <p:nvPr/>
        </p:nvSpPr>
        <p:spPr>
          <a:xfrm>
            <a:off x="1308776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22D0D5DA-6D4F-4870-AB83-D1ECBA0A2C6D}"/>
              </a:ext>
            </a:extLst>
          </p:cNvPr>
          <p:cNvSpPr/>
          <p:nvPr/>
        </p:nvSpPr>
        <p:spPr>
          <a:xfrm>
            <a:off x="1486498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CB52BD61-073F-4886-932F-55DEE758470D}"/>
              </a:ext>
            </a:extLst>
          </p:cNvPr>
          <p:cNvSpPr/>
          <p:nvPr/>
        </p:nvSpPr>
        <p:spPr>
          <a:xfrm>
            <a:off x="1658407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48E30D54-3F5B-4715-ABFE-44798991C858}"/>
              </a:ext>
            </a:extLst>
          </p:cNvPr>
          <p:cNvSpPr/>
          <p:nvPr/>
        </p:nvSpPr>
        <p:spPr>
          <a:xfrm>
            <a:off x="1832326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EC964285-8D1E-490A-A5E8-9F14C5ECDEB1}"/>
              </a:ext>
            </a:extLst>
          </p:cNvPr>
          <p:cNvSpPr/>
          <p:nvPr/>
        </p:nvSpPr>
        <p:spPr>
          <a:xfrm>
            <a:off x="2010048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D9EEE4B5-0854-400C-9002-444A04F6A962}"/>
              </a:ext>
            </a:extLst>
          </p:cNvPr>
          <p:cNvSpPr/>
          <p:nvPr/>
        </p:nvSpPr>
        <p:spPr>
          <a:xfrm>
            <a:off x="2190048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5A6DA383-F1AF-4D3D-A7BF-CAFF7592D028}"/>
              </a:ext>
            </a:extLst>
          </p:cNvPr>
          <p:cNvSpPr/>
          <p:nvPr/>
        </p:nvSpPr>
        <p:spPr>
          <a:xfrm>
            <a:off x="2363967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62D284F8-B2AC-4DC0-904B-FB78CAE4EC57}"/>
              </a:ext>
            </a:extLst>
          </p:cNvPr>
          <p:cNvSpPr/>
          <p:nvPr/>
        </p:nvSpPr>
        <p:spPr>
          <a:xfrm>
            <a:off x="2541689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DE724A22-8B79-4962-B4F5-3195CD403831}"/>
              </a:ext>
            </a:extLst>
          </p:cNvPr>
          <p:cNvSpPr/>
          <p:nvPr/>
        </p:nvSpPr>
        <p:spPr>
          <a:xfrm>
            <a:off x="1134857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8DA032D0-646D-4AB3-89F3-B8C94C338C77}"/>
              </a:ext>
            </a:extLst>
          </p:cNvPr>
          <p:cNvSpPr/>
          <p:nvPr/>
        </p:nvSpPr>
        <p:spPr>
          <a:xfrm>
            <a:off x="1308776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4222C48B-8711-4DE0-A7A2-624973488C7D}"/>
              </a:ext>
            </a:extLst>
          </p:cNvPr>
          <p:cNvSpPr/>
          <p:nvPr/>
        </p:nvSpPr>
        <p:spPr>
          <a:xfrm>
            <a:off x="1486498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B152F291-70BE-458F-B0E8-9A6C2BD92447}"/>
              </a:ext>
            </a:extLst>
          </p:cNvPr>
          <p:cNvSpPr/>
          <p:nvPr/>
        </p:nvSpPr>
        <p:spPr>
          <a:xfrm>
            <a:off x="1658407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AAA5EAD2-E977-4207-8307-BEB42B8B71A8}"/>
              </a:ext>
            </a:extLst>
          </p:cNvPr>
          <p:cNvSpPr/>
          <p:nvPr/>
        </p:nvSpPr>
        <p:spPr>
          <a:xfrm>
            <a:off x="1832326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266C1878-F5FB-4303-A9F2-FC7CFF21E8E1}"/>
              </a:ext>
            </a:extLst>
          </p:cNvPr>
          <p:cNvSpPr/>
          <p:nvPr/>
        </p:nvSpPr>
        <p:spPr>
          <a:xfrm>
            <a:off x="2010048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CBC3B27-FC43-4E38-A917-5B44F68C296C}"/>
              </a:ext>
            </a:extLst>
          </p:cNvPr>
          <p:cNvSpPr/>
          <p:nvPr/>
        </p:nvSpPr>
        <p:spPr>
          <a:xfrm>
            <a:off x="2190048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CF94658D-F2CD-415F-BC01-1C2E6B8104AF}"/>
              </a:ext>
            </a:extLst>
          </p:cNvPr>
          <p:cNvSpPr/>
          <p:nvPr/>
        </p:nvSpPr>
        <p:spPr>
          <a:xfrm>
            <a:off x="2363967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AE306F29-3F20-4C1F-8550-7116E54F99A5}"/>
              </a:ext>
            </a:extLst>
          </p:cNvPr>
          <p:cNvSpPr/>
          <p:nvPr/>
        </p:nvSpPr>
        <p:spPr>
          <a:xfrm>
            <a:off x="2541689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CB060BEA-AA0E-4674-A685-073035C34F61}"/>
              </a:ext>
            </a:extLst>
          </p:cNvPr>
          <p:cNvSpPr txBox="1"/>
          <p:nvPr/>
        </p:nvSpPr>
        <p:spPr>
          <a:xfrm>
            <a:off x="1160737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00</a:t>
            </a:r>
            <a:endParaRPr lang="en-US" sz="10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Consolas" panose="020B0609020204030204" pitchFamily="49" charset="0"/>
            </a:endParaRP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3F9802C0-86F2-4E38-9967-ECA1E01E11D5}"/>
              </a:ext>
            </a:extLst>
          </p:cNvPr>
          <p:cNvSpPr txBox="1"/>
          <p:nvPr/>
        </p:nvSpPr>
        <p:spPr>
          <a:xfrm>
            <a:off x="1334656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01</a:t>
            </a:r>
            <a:endParaRPr lang="en-US" sz="10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Consolas" panose="020B0609020204030204" pitchFamily="49" charset="0"/>
            </a:endParaRP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CAED4978-3EF9-41A0-A516-B382C2EF7062}"/>
              </a:ext>
            </a:extLst>
          </p:cNvPr>
          <p:cNvSpPr txBox="1"/>
          <p:nvPr/>
        </p:nvSpPr>
        <p:spPr>
          <a:xfrm>
            <a:off x="1512378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02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84C3F3A4-8FFC-4290-8A33-E581562DA955}"/>
              </a:ext>
            </a:extLst>
          </p:cNvPr>
          <p:cNvSpPr txBox="1"/>
          <p:nvPr/>
        </p:nvSpPr>
        <p:spPr>
          <a:xfrm>
            <a:off x="1684287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10</a:t>
            </a:r>
            <a:endParaRPr lang="en-US" sz="10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Consolas" panose="020B0609020204030204" pitchFamily="49" charset="0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49B2D473-E498-453B-B3DF-75A079A35C03}"/>
              </a:ext>
            </a:extLst>
          </p:cNvPr>
          <p:cNvSpPr txBox="1"/>
          <p:nvPr/>
        </p:nvSpPr>
        <p:spPr>
          <a:xfrm>
            <a:off x="1858206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11</a:t>
            </a:r>
            <a:endParaRPr lang="en-US" sz="10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Consolas" panose="020B0609020204030204" pitchFamily="49" charset="0"/>
            </a:endParaRP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A73151B1-58C4-4FF3-A1B5-70FF5FECDEFA}"/>
              </a:ext>
            </a:extLst>
          </p:cNvPr>
          <p:cNvSpPr txBox="1"/>
          <p:nvPr/>
        </p:nvSpPr>
        <p:spPr>
          <a:xfrm>
            <a:off x="2035928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12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15E492EC-9B5B-43D3-91AA-869A1392642D}"/>
              </a:ext>
            </a:extLst>
          </p:cNvPr>
          <p:cNvSpPr txBox="1"/>
          <p:nvPr/>
        </p:nvSpPr>
        <p:spPr>
          <a:xfrm>
            <a:off x="2215928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20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D8A61161-618C-4541-A14C-E8BC5B1FB8D6}"/>
              </a:ext>
            </a:extLst>
          </p:cNvPr>
          <p:cNvSpPr txBox="1"/>
          <p:nvPr/>
        </p:nvSpPr>
        <p:spPr>
          <a:xfrm>
            <a:off x="2389847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21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75B455A6-998F-4997-BA82-9088D8FB471D}"/>
              </a:ext>
            </a:extLst>
          </p:cNvPr>
          <p:cNvSpPr txBox="1"/>
          <p:nvPr/>
        </p:nvSpPr>
        <p:spPr>
          <a:xfrm>
            <a:off x="2567569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22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2BF2E179-8E81-487A-82CD-6E815451DFB2}"/>
              </a:ext>
            </a:extLst>
          </p:cNvPr>
          <p:cNvSpPr txBox="1"/>
          <p:nvPr/>
        </p:nvSpPr>
        <p:spPr>
          <a:xfrm>
            <a:off x="1564300" y="1584440"/>
            <a:ext cx="825547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frequency table</a:t>
            </a:r>
            <a:endParaRPr lang="en-US" sz="11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Consolas" panose="020B0609020204030204" pitchFamily="49" charset="0"/>
            </a:endParaRP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127265E2-C72B-4FB2-8604-7B0814D1FADB}"/>
              </a:ext>
            </a:extLst>
          </p:cNvPr>
          <p:cNvSpPr txBox="1"/>
          <p:nvPr/>
        </p:nvSpPr>
        <p:spPr>
          <a:xfrm>
            <a:off x="777585" y="2026649"/>
            <a:ext cx="25327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 err="1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ph</a:t>
            </a:r>
            <a:r>
              <a:rPr lang="en-US" sz="1000" b="1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: 0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FA4145B0-9E03-4DF4-A9EB-1BF52BF96345}"/>
              </a:ext>
            </a:extLst>
          </p:cNvPr>
          <p:cNvSpPr txBox="1"/>
          <p:nvPr/>
        </p:nvSpPr>
        <p:spPr>
          <a:xfrm>
            <a:off x="775815" y="2215000"/>
            <a:ext cx="25327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r" defTabSz="1828800"/>
            <a:r>
              <a:rPr lang="en-US" sz="1000" b="1" dirty="0" err="1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ph</a:t>
            </a:r>
            <a:r>
              <a:rPr lang="en-US" sz="1000" b="1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: 1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EACDC3E7-EEDE-4F5F-81FB-A2FBBE6CE4A2}"/>
              </a:ext>
            </a:extLst>
          </p:cNvPr>
          <p:cNvSpPr txBox="1"/>
          <p:nvPr/>
        </p:nvSpPr>
        <p:spPr>
          <a:xfrm>
            <a:off x="2760304" y="1802219"/>
            <a:ext cx="477695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solidFill>
                  <a:srgbClr val="00B0F0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reconstructed 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solidFill>
                  <a:srgbClr val="00B0F0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combinations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166F634F-5981-41A8-B38A-88D14B39DAA2}"/>
              </a:ext>
            </a:extLst>
          </p:cNvPr>
          <p:cNvSpPr txBox="1"/>
          <p:nvPr/>
        </p:nvSpPr>
        <p:spPr>
          <a:xfrm>
            <a:off x="2691302" y="2758288"/>
            <a:ext cx="83356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chemeClr val="accent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i2</a:t>
            </a:r>
            <a:r>
              <a:rPr lang="en-US" sz="600" b="1" baseline="-25000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1997EE4E-308E-4CBD-9FAA-F8EF1022ADA4}"/>
              </a:ext>
            </a:extLst>
          </p:cNvPr>
          <p:cNvSpPr txBox="1"/>
          <p:nvPr/>
        </p:nvSpPr>
        <p:spPr>
          <a:xfrm>
            <a:off x="3004660" y="2759502"/>
            <a:ext cx="83356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chemeClr val="accent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j2</a:t>
            </a:r>
            <a:r>
              <a:rPr lang="en-US" sz="600" b="1" baseline="-25000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</a:t>
            </a:r>
          </a:p>
        </p:txBody>
      </p:sp>
      <p:sp>
        <p:nvSpPr>
          <p:cNvPr id="356" name="Rounded Rectangle 224">
            <a:extLst>
              <a:ext uri="{FF2B5EF4-FFF2-40B4-BE49-F238E27FC236}">
                <a16:creationId xmlns:a16="http://schemas.microsoft.com/office/drawing/2014/main" id="{01DB3293-FF4E-4ACD-80AC-4ADFEEB4AB02}"/>
              </a:ext>
            </a:extLst>
          </p:cNvPr>
          <p:cNvSpPr/>
          <p:nvPr/>
        </p:nvSpPr>
        <p:spPr>
          <a:xfrm>
            <a:off x="2820347" y="2652505"/>
            <a:ext cx="162000" cy="108000"/>
          </a:xfrm>
          <a:prstGeom prst="roundRect">
            <a:avLst/>
          </a:prstGeom>
          <a:noFill/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" b="1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rPr>
              <a:t>and</a:t>
            </a:r>
          </a:p>
        </p:txBody>
      </p:sp>
      <p:cxnSp>
        <p:nvCxnSpPr>
          <p:cNvPr id="357" name="Straight Arrow Connector 356">
            <a:extLst>
              <a:ext uri="{FF2B5EF4-FFF2-40B4-BE49-F238E27FC236}">
                <a16:creationId xmlns:a16="http://schemas.microsoft.com/office/drawing/2014/main" id="{55701044-FADD-4D82-9E39-7547F86AFA80}"/>
              </a:ext>
            </a:extLst>
          </p:cNvPr>
          <p:cNvCxnSpPr>
            <a:cxnSpLocks/>
          </p:cNvCxnSpPr>
          <p:nvPr/>
        </p:nvCxnSpPr>
        <p:spPr>
          <a:xfrm flipV="1">
            <a:off x="2775593" y="2761374"/>
            <a:ext cx="77060" cy="104914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8" name="Straight Arrow Connector 357">
            <a:extLst>
              <a:ext uri="{FF2B5EF4-FFF2-40B4-BE49-F238E27FC236}">
                <a16:creationId xmlns:a16="http://schemas.microsoft.com/office/drawing/2014/main" id="{C54732A8-7495-449C-9F69-183278B38951}"/>
              </a:ext>
            </a:extLst>
          </p:cNvPr>
          <p:cNvCxnSpPr>
            <a:cxnSpLocks/>
          </p:cNvCxnSpPr>
          <p:nvPr/>
        </p:nvCxnSpPr>
        <p:spPr>
          <a:xfrm flipH="1" flipV="1">
            <a:off x="2939020" y="2760539"/>
            <a:ext cx="86070" cy="101306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9" name="Rounded Rectangle 229">
            <a:extLst>
              <a:ext uri="{FF2B5EF4-FFF2-40B4-BE49-F238E27FC236}">
                <a16:creationId xmlns:a16="http://schemas.microsoft.com/office/drawing/2014/main" id="{C1C8FCA4-8D03-43E4-B9C8-955062217C39}"/>
              </a:ext>
            </a:extLst>
          </p:cNvPr>
          <p:cNvSpPr/>
          <p:nvPr/>
        </p:nvSpPr>
        <p:spPr>
          <a:xfrm>
            <a:off x="2766317" y="2433162"/>
            <a:ext cx="270000" cy="126000"/>
          </a:xfrm>
          <a:prstGeom prst="roundRect">
            <a:avLst/>
          </a:prstGeom>
          <a:noFill/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" b="1" u="none" strike="noStrike" cap="none" spc="0" normalizeH="0" baseline="0" dirty="0" err="1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rPr>
              <a:t>popcnt</a:t>
            </a:r>
            <a:endParaRPr kumimoji="0" lang="en-US" sz="700" b="1" u="none" strike="noStrike" cap="none" spc="0" normalizeH="0" baseline="0" dirty="0">
              <a:ln>
                <a:noFill/>
              </a:ln>
              <a:solidFill>
                <a:srgbClr val="424242"/>
              </a:solidFill>
              <a:effectLst/>
              <a:uFillTx/>
              <a:latin typeface="Avenir Next Condensed Demi Bold" panose="020B0506020202020204" pitchFamily="34" charset="0"/>
              <a:sym typeface="Arial"/>
            </a:endParaRPr>
          </a:p>
        </p:txBody>
      </p:sp>
      <p:cxnSp>
        <p:nvCxnSpPr>
          <p:cNvPr id="360" name="Straight Arrow Connector 359">
            <a:extLst>
              <a:ext uri="{FF2B5EF4-FFF2-40B4-BE49-F238E27FC236}">
                <a16:creationId xmlns:a16="http://schemas.microsoft.com/office/drawing/2014/main" id="{E41C7908-3F7F-489E-A156-BC628B982B33}"/>
              </a:ext>
            </a:extLst>
          </p:cNvPr>
          <p:cNvCxnSpPr>
            <a:cxnSpLocks/>
          </p:cNvCxnSpPr>
          <p:nvPr/>
        </p:nvCxnSpPr>
        <p:spPr>
          <a:xfrm flipV="1">
            <a:off x="2892727" y="2563385"/>
            <a:ext cx="0" cy="87580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1" name="Straight Arrow Connector 360">
            <a:extLst>
              <a:ext uri="{FF2B5EF4-FFF2-40B4-BE49-F238E27FC236}">
                <a16:creationId xmlns:a16="http://schemas.microsoft.com/office/drawing/2014/main" id="{E56B85C2-1AA4-4370-B59F-58248CC7E65C}"/>
              </a:ext>
            </a:extLst>
          </p:cNvPr>
          <p:cNvCxnSpPr>
            <a:cxnSpLocks/>
          </p:cNvCxnSpPr>
          <p:nvPr/>
        </p:nvCxnSpPr>
        <p:spPr>
          <a:xfrm flipV="1">
            <a:off x="2895523" y="2094779"/>
            <a:ext cx="0" cy="333407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2" name="Rounded Rectangle 232">
            <a:extLst>
              <a:ext uri="{FF2B5EF4-FFF2-40B4-BE49-F238E27FC236}">
                <a16:creationId xmlns:a16="http://schemas.microsoft.com/office/drawing/2014/main" id="{866A3D76-0F24-4902-8B7E-C49A0F7DB82F}"/>
              </a:ext>
            </a:extLst>
          </p:cNvPr>
          <p:cNvSpPr/>
          <p:nvPr/>
        </p:nvSpPr>
        <p:spPr>
          <a:xfrm>
            <a:off x="2617268" y="2861845"/>
            <a:ext cx="162000" cy="108000"/>
          </a:xfrm>
          <a:prstGeom prst="roundRect">
            <a:avLst/>
          </a:prstGeom>
          <a:noFill/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" b="1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rPr>
              <a:t>nor</a:t>
            </a:r>
          </a:p>
        </p:txBody>
      </p:sp>
      <p:cxnSp>
        <p:nvCxnSpPr>
          <p:cNvPr id="363" name="Straight Arrow Connector 362">
            <a:extLst>
              <a:ext uri="{FF2B5EF4-FFF2-40B4-BE49-F238E27FC236}">
                <a16:creationId xmlns:a16="http://schemas.microsoft.com/office/drawing/2014/main" id="{E4EE249C-4657-47B4-A831-608BDE7A91B1}"/>
              </a:ext>
            </a:extLst>
          </p:cNvPr>
          <p:cNvCxnSpPr>
            <a:cxnSpLocks/>
          </p:cNvCxnSpPr>
          <p:nvPr/>
        </p:nvCxnSpPr>
        <p:spPr>
          <a:xfrm flipH="1" flipV="1">
            <a:off x="2606638" y="2094316"/>
            <a:ext cx="293279" cy="3625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triangl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FB739339-5F5A-4AB8-90D9-75DA039DEFF5}"/>
              </a:ext>
            </a:extLst>
          </p:cNvPr>
          <p:cNvGrpSpPr/>
          <p:nvPr/>
        </p:nvGrpSpPr>
        <p:grpSpPr>
          <a:xfrm>
            <a:off x="1519048" y="2285519"/>
            <a:ext cx="417655" cy="728581"/>
            <a:chOff x="3004173" y="2651342"/>
            <a:chExt cx="417655" cy="728581"/>
          </a:xfrm>
        </p:grpSpPr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5163C767-1E90-4B59-95A1-D24406152FFC}"/>
                </a:ext>
              </a:extLst>
            </p:cNvPr>
            <p:cNvSpPr txBox="1"/>
            <p:nvPr/>
          </p:nvSpPr>
          <p:spPr>
            <a:xfrm>
              <a:off x="3004173" y="3256812"/>
              <a:ext cx="112210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797979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i1</a:t>
              </a:r>
              <a:r>
                <a:rPr lang="en-US" sz="800" b="1" baseline="-25000" dirty="0">
                  <a:solidFill>
                    <a:srgbClr val="DD8455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3F38974A-BE3A-40AA-8ECD-E3BBCF342E83}"/>
                </a:ext>
              </a:extLst>
            </p:cNvPr>
            <p:cNvSpPr txBox="1"/>
            <p:nvPr/>
          </p:nvSpPr>
          <p:spPr>
            <a:xfrm>
              <a:off x="3309618" y="3256812"/>
              <a:ext cx="112210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00597D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j0</a:t>
              </a:r>
              <a:r>
                <a:rPr lang="en-US" sz="800" b="1" baseline="-25000" dirty="0">
                  <a:solidFill>
                    <a:srgbClr val="DD8455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</a:p>
          </p:txBody>
        </p:sp>
        <p:sp>
          <p:nvSpPr>
            <p:cNvPr id="367" name="Rounded Rectangle 180">
              <a:extLst>
                <a:ext uri="{FF2B5EF4-FFF2-40B4-BE49-F238E27FC236}">
                  <a16:creationId xmlns:a16="http://schemas.microsoft.com/office/drawing/2014/main" id="{611A0270-7F19-4AA1-9108-09D7E382A371}"/>
                </a:ext>
              </a:extLst>
            </p:cNvPr>
            <p:cNvSpPr/>
            <p:nvPr/>
          </p:nvSpPr>
          <p:spPr>
            <a:xfrm>
              <a:off x="3143341" y="3017813"/>
              <a:ext cx="162000" cy="108000"/>
            </a:xfrm>
            <a:prstGeom prst="round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u="none" strike="noStrike" cap="none" spc="0" normalizeH="0" baseline="0" dirty="0">
                  <a:ln>
                    <a:noFill/>
                  </a:ln>
                  <a:solidFill>
                    <a:srgbClr val="424242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rPr>
                <a:t>and</a:t>
              </a:r>
            </a:p>
          </p:txBody>
        </p:sp>
        <p:cxnSp>
          <p:nvCxnSpPr>
            <p:cNvPr id="368" name="Straight Arrow Connector 367">
              <a:extLst>
                <a:ext uri="{FF2B5EF4-FFF2-40B4-BE49-F238E27FC236}">
                  <a16:creationId xmlns:a16="http://schemas.microsoft.com/office/drawing/2014/main" id="{92963AB4-FA26-4AD9-986E-696F780395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8587" y="3126682"/>
              <a:ext cx="77060" cy="104914"/>
            </a:xfrm>
            <a:prstGeom prst="straightConnector1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  <a:headEnd type="none" w="med" len="med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9" name="Straight Arrow Connector 368">
              <a:extLst>
                <a:ext uri="{FF2B5EF4-FFF2-40B4-BE49-F238E27FC236}">
                  <a16:creationId xmlns:a16="http://schemas.microsoft.com/office/drawing/2014/main" id="{2D421637-7D6E-4A21-A64F-F64D6F1A0B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58839" y="3129022"/>
              <a:ext cx="82660" cy="109882"/>
            </a:xfrm>
            <a:prstGeom prst="straightConnector1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  <a:headEnd type="none" w="med" len="med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70" name="Rounded Rectangle 192">
              <a:extLst>
                <a:ext uri="{FF2B5EF4-FFF2-40B4-BE49-F238E27FC236}">
                  <a16:creationId xmlns:a16="http://schemas.microsoft.com/office/drawing/2014/main" id="{B2B675C0-157A-4B82-9A6C-F7F0B34236E3}"/>
                </a:ext>
              </a:extLst>
            </p:cNvPr>
            <p:cNvSpPr/>
            <p:nvPr/>
          </p:nvSpPr>
          <p:spPr>
            <a:xfrm>
              <a:off x="3089311" y="2798470"/>
              <a:ext cx="270000" cy="126000"/>
            </a:xfrm>
            <a:prstGeom prst="round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u="none" strike="noStrike" cap="none" spc="0" normalizeH="0" baseline="0" dirty="0" err="1">
                  <a:ln>
                    <a:noFill/>
                  </a:ln>
                  <a:solidFill>
                    <a:srgbClr val="424242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rPr>
                <a:t>popcnt</a:t>
              </a:r>
              <a:endParaRPr kumimoji="0" lang="en-US" sz="700" b="1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endParaRPr>
            </a:p>
          </p:txBody>
        </p:sp>
        <p:cxnSp>
          <p:nvCxnSpPr>
            <p:cNvPr id="371" name="Straight Arrow Connector 370">
              <a:extLst>
                <a:ext uri="{FF2B5EF4-FFF2-40B4-BE49-F238E27FC236}">
                  <a16:creationId xmlns:a16="http://schemas.microsoft.com/office/drawing/2014/main" id="{FFCFEDAC-C152-429B-9F98-0F886BE273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5721" y="2928693"/>
              <a:ext cx="0" cy="87580"/>
            </a:xfrm>
            <a:prstGeom prst="straightConnector1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  <a:headEnd type="none" w="med" len="med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2" name="Straight Arrow Connector 371">
              <a:extLst>
                <a:ext uri="{FF2B5EF4-FFF2-40B4-BE49-F238E27FC236}">
                  <a16:creationId xmlns:a16="http://schemas.microsoft.com/office/drawing/2014/main" id="{B2E3F3A1-B575-4B97-85A1-11B8EFF3CB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8517" y="2651342"/>
              <a:ext cx="0" cy="141397"/>
            </a:xfrm>
            <a:prstGeom prst="straightConnector1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  <a:headEnd type="none" w="med" len="med"/>
              <a:tailEnd type="triangl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73" name="Rounded Rectangle 338">
            <a:extLst>
              <a:ext uri="{FF2B5EF4-FFF2-40B4-BE49-F238E27FC236}">
                <a16:creationId xmlns:a16="http://schemas.microsoft.com/office/drawing/2014/main" id="{77E454B8-AA48-438B-8D12-E0F5D8446751}"/>
              </a:ext>
            </a:extLst>
          </p:cNvPr>
          <p:cNvSpPr/>
          <p:nvPr/>
        </p:nvSpPr>
        <p:spPr>
          <a:xfrm>
            <a:off x="3017115" y="2861845"/>
            <a:ext cx="162000" cy="108000"/>
          </a:xfrm>
          <a:prstGeom prst="roundRect">
            <a:avLst/>
          </a:prstGeom>
          <a:noFill/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" b="1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rPr>
              <a:t>nor</a:t>
            </a:r>
          </a:p>
        </p:txBody>
      </p:sp>
      <p:cxnSp>
        <p:nvCxnSpPr>
          <p:cNvPr id="374" name="Straight Arrow Connector 373">
            <a:extLst>
              <a:ext uri="{FF2B5EF4-FFF2-40B4-BE49-F238E27FC236}">
                <a16:creationId xmlns:a16="http://schemas.microsoft.com/office/drawing/2014/main" id="{9E580C4D-979C-4463-BD08-FBA4954D2AF2}"/>
              </a:ext>
            </a:extLst>
          </p:cNvPr>
          <p:cNvCxnSpPr>
            <a:cxnSpLocks/>
          </p:cNvCxnSpPr>
          <p:nvPr/>
        </p:nvCxnSpPr>
        <p:spPr>
          <a:xfrm flipV="1">
            <a:off x="2614971" y="2971194"/>
            <a:ext cx="32379" cy="93062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5" name="Straight Arrow Connector 374">
            <a:extLst>
              <a:ext uri="{FF2B5EF4-FFF2-40B4-BE49-F238E27FC236}">
                <a16:creationId xmlns:a16="http://schemas.microsoft.com/office/drawing/2014/main" id="{F9031778-CDBE-4DDB-ABA6-CB19986C9097}"/>
              </a:ext>
            </a:extLst>
          </p:cNvPr>
          <p:cNvCxnSpPr>
            <a:cxnSpLocks/>
          </p:cNvCxnSpPr>
          <p:nvPr/>
        </p:nvCxnSpPr>
        <p:spPr>
          <a:xfrm flipH="1" flipV="1">
            <a:off x="2743243" y="2971194"/>
            <a:ext cx="32350" cy="97306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6" name="TextBox 375">
            <a:extLst>
              <a:ext uri="{FF2B5EF4-FFF2-40B4-BE49-F238E27FC236}">
                <a16:creationId xmlns:a16="http://schemas.microsoft.com/office/drawing/2014/main" id="{9B138E3D-CB6F-4C06-8CC9-5DED99387547}"/>
              </a:ext>
            </a:extLst>
          </p:cNvPr>
          <p:cNvSpPr txBox="1"/>
          <p:nvPr/>
        </p:nvSpPr>
        <p:spPr>
          <a:xfrm>
            <a:off x="2556368" y="3064257"/>
            <a:ext cx="112210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i0</a:t>
            </a:r>
            <a:r>
              <a:rPr lang="en-US" sz="800" b="1" baseline="-25000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7E670954-A4B0-415A-89CA-EA87A951C62D}"/>
              </a:ext>
            </a:extLst>
          </p:cNvPr>
          <p:cNvSpPr txBox="1"/>
          <p:nvPr/>
        </p:nvSpPr>
        <p:spPr>
          <a:xfrm>
            <a:off x="2731293" y="3064257"/>
            <a:ext cx="112210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i1</a:t>
            </a:r>
            <a:r>
              <a:rPr lang="en-US" sz="800" b="1" baseline="-25000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</a:t>
            </a:r>
          </a:p>
        </p:txBody>
      </p:sp>
      <p:cxnSp>
        <p:nvCxnSpPr>
          <p:cNvPr id="378" name="Straight Arrow Connector 377">
            <a:extLst>
              <a:ext uri="{FF2B5EF4-FFF2-40B4-BE49-F238E27FC236}">
                <a16:creationId xmlns:a16="http://schemas.microsoft.com/office/drawing/2014/main" id="{EFB67FD7-D834-4907-A897-0C9C5860EB39}"/>
              </a:ext>
            </a:extLst>
          </p:cNvPr>
          <p:cNvCxnSpPr>
            <a:cxnSpLocks/>
          </p:cNvCxnSpPr>
          <p:nvPr/>
        </p:nvCxnSpPr>
        <p:spPr>
          <a:xfrm flipV="1">
            <a:off x="3016412" y="2971194"/>
            <a:ext cx="32379" cy="93062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9" name="Straight Arrow Connector 378">
            <a:extLst>
              <a:ext uri="{FF2B5EF4-FFF2-40B4-BE49-F238E27FC236}">
                <a16:creationId xmlns:a16="http://schemas.microsoft.com/office/drawing/2014/main" id="{7D3B3DFA-1F86-4C98-AD54-01A445BE29EE}"/>
              </a:ext>
            </a:extLst>
          </p:cNvPr>
          <p:cNvCxnSpPr>
            <a:cxnSpLocks/>
          </p:cNvCxnSpPr>
          <p:nvPr/>
        </p:nvCxnSpPr>
        <p:spPr>
          <a:xfrm flipH="1" flipV="1">
            <a:off x="3144684" y="2971194"/>
            <a:ext cx="32350" cy="97306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0" name="TextBox 379">
            <a:extLst>
              <a:ext uri="{FF2B5EF4-FFF2-40B4-BE49-F238E27FC236}">
                <a16:creationId xmlns:a16="http://schemas.microsoft.com/office/drawing/2014/main" id="{FAA552A3-D939-428F-A77F-E6E9C1B8CD4B}"/>
              </a:ext>
            </a:extLst>
          </p:cNvPr>
          <p:cNvSpPr txBox="1"/>
          <p:nvPr/>
        </p:nvSpPr>
        <p:spPr>
          <a:xfrm>
            <a:off x="2957809" y="3064257"/>
            <a:ext cx="112210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8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j0</a:t>
            </a:r>
            <a:r>
              <a:rPr lang="en-US" sz="800" b="1" baseline="-25000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99E7AB8A-56B8-4CCB-8EC1-949EDCFE24A6}"/>
              </a:ext>
            </a:extLst>
          </p:cNvPr>
          <p:cNvSpPr txBox="1"/>
          <p:nvPr/>
        </p:nvSpPr>
        <p:spPr>
          <a:xfrm>
            <a:off x="3132734" y="3064257"/>
            <a:ext cx="112210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j1</a:t>
            </a:r>
            <a:r>
              <a:rPr lang="en-US" sz="800" b="1" baseline="-25000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819893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208">
            <a:extLst>
              <a:ext uri="{FF2B5EF4-FFF2-40B4-BE49-F238E27FC236}">
                <a16:creationId xmlns:a16="http://schemas.microsoft.com/office/drawing/2014/main" id="{57E3B8E2-9875-EB47-BE08-998B767D35B0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1140337" y="1080179"/>
            <a:ext cx="1778283" cy="262083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solidFill>
              <a:schemeClr val="tx2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4C415B8B-7D3F-C049-BBB3-75A579E33A08}"/>
              </a:ext>
            </a:extLst>
          </p:cNvPr>
          <p:cNvSpPr/>
          <p:nvPr/>
        </p:nvSpPr>
        <p:spPr>
          <a:xfrm>
            <a:off x="1486477" y="1816947"/>
            <a:ext cx="180000" cy="1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754" y="87096"/>
            <a:ext cx="7177104" cy="634410"/>
          </a:xfrm>
        </p:spPr>
        <p:txBody>
          <a:bodyPr/>
          <a:lstStyle/>
          <a:p>
            <a:r>
              <a:rPr lang="en-US" dirty="0"/>
              <a:t>DPC++ implementation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59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13ABE7DD-4B0A-5144-BECE-9908C7BCF04E}"/>
              </a:ext>
            </a:extLst>
          </p:cNvPr>
          <p:cNvSpPr txBox="1"/>
          <p:nvPr/>
        </p:nvSpPr>
        <p:spPr>
          <a:xfrm>
            <a:off x="1053057" y="1275294"/>
            <a:ext cx="2205732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Pair-wise interaction: </a:t>
            </a:r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SNPs (</a:t>
            </a:r>
            <a:r>
              <a:rPr lang="en-US" sz="1200" b="1" dirty="0" err="1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i,j</a:t>
            </a:r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)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B36DB279-652D-F941-98AC-CB82DFA2435C}"/>
              </a:ext>
            </a:extLst>
          </p:cNvPr>
          <p:cNvSpPr txBox="1"/>
          <p:nvPr/>
        </p:nvSpPr>
        <p:spPr>
          <a:xfrm>
            <a:off x="584029" y="3926018"/>
            <a:ext cx="6121869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frequency table is filled for SNPs </a:t>
            </a:r>
            <a:r>
              <a:rPr lang="en-US" sz="1600" b="1" dirty="0" err="1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</a:t>
            </a: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and j is filled separately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for each phenotype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71ECE993-6CD9-5041-9D02-C87336874D94}"/>
              </a:ext>
            </a:extLst>
          </p:cNvPr>
          <p:cNvSpPr/>
          <p:nvPr/>
        </p:nvSpPr>
        <p:spPr>
          <a:xfrm>
            <a:off x="2020990" y="1819941"/>
            <a:ext cx="703268" cy="1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2C0D4D-79EF-DA4B-9D6F-A9FF207E5A75}"/>
              </a:ext>
            </a:extLst>
          </p:cNvPr>
          <p:cNvSpPr/>
          <p:nvPr/>
        </p:nvSpPr>
        <p:spPr>
          <a:xfrm>
            <a:off x="1134857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9842DC6-3A0C-114F-93BC-A00F108F7FA1}"/>
              </a:ext>
            </a:extLst>
          </p:cNvPr>
          <p:cNvSpPr/>
          <p:nvPr/>
        </p:nvSpPr>
        <p:spPr>
          <a:xfrm>
            <a:off x="1308776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AD62A51-D603-DF4D-B0E4-CF4420719622}"/>
              </a:ext>
            </a:extLst>
          </p:cNvPr>
          <p:cNvSpPr/>
          <p:nvPr/>
        </p:nvSpPr>
        <p:spPr>
          <a:xfrm>
            <a:off x="1486498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7CC3225-E74C-A441-8C62-2297B650424D}"/>
              </a:ext>
            </a:extLst>
          </p:cNvPr>
          <p:cNvSpPr/>
          <p:nvPr/>
        </p:nvSpPr>
        <p:spPr>
          <a:xfrm>
            <a:off x="1658407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A8BA87B7-9A22-9C49-B03F-1182C2942558}"/>
              </a:ext>
            </a:extLst>
          </p:cNvPr>
          <p:cNvSpPr/>
          <p:nvPr/>
        </p:nvSpPr>
        <p:spPr>
          <a:xfrm>
            <a:off x="1832326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ED3DF126-3495-024A-A079-41C1F780A98A}"/>
              </a:ext>
            </a:extLst>
          </p:cNvPr>
          <p:cNvSpPr/>
          <p:nvPr/>
        </p:nvSpPr>
        <p:spPr>
          <a:xfrm>
            <a:off x="2010048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E000BF8-FBC3-1F45-8D2C-C9BCD4686D5C}"/>
              </a:ext>
            </a:extLst>
          </p:cNvPr>
          <p:cNvSpPr/>
          <p:nvPr/>
        </p:nvSpPr>
        <p:spPr>
          <a:xfrm>
            <a:off x="2190048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866CA25B-D349-324A-9CD1-42B557BD597D}"/>
              </a:ext>
            </a:extLst>
          </p:cNvPr>
          <p:cNvSpPr/>
          <p:nvPr/>
        </p:nvSpPr>
        <p:spPr>
          <a:xfrm>
            <a:off x="2363967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1731F3B7-AE78-2D43-9734-5A4506445AA5}"/>
              </a:ext>
            </a:extLst>
          </p:cNvPr>
          <p:cNvSpPr/>
          <p:nvPr/>
        </p:nvSpPr>
        <p:spPr>
          <a:xfrm>
            <a:off x="2541689" y="200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C56FFDC8-3847-6D49-B187-2F16841D0B5D}"/>
              </a:ext>
            </a:extLst>
          </p:cNvPr>
          <p:cNvSpPr/>
          <p:nvPr/>
        </p:nvSpPr>
        <p:spPr>
          <a:xfrm>
            <a:off x="1134857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D7EE6444-DBB2-6B4C-AA60-3DEB7FF5EA7A}"/>
              </a:ext>
            </a:extLst>
          </p:cNvPr>
          <p:cNvSpPr/>
          <p:nvPr/>
        </p:nvSpPr>
        <p:spPr>
          <a:xfrm>
            <a:off x="1308776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43F1A77-BF76-6142-8AC1-53EB3EB99528}"/>
              </a:ext>
            </a:extLst>
          </p:cNvPr>
          <p:cNvSpPr/>
          <p:nvPr/>
        </p:nvSpPr>
        <p:spPr>
          <a:xfrm>
            <a:off x="1486498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AFB79C6-8392-4441-9CF2-F00B4FD99ADE}"/>
              </a:ext>
            </a:extLst>
          </p:cNvPr>
          <p:cNvSpPr/>
          <p:nvPr/>
        </p:nvSpPr>
        <p:spPr>
          <a:xfrm>
            <a:off x="1658407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7E7B1456-7D48-C74B-AB00-5EE1955CECBB}"/>
              </a:ext>
            </a:extLst>
          </p:cNvPr>
          <p:cNvSpPr/>
          <p:nvPr/>
        </p:nvSpPr>
        <p:spPr>
          <a:xfrm>
            <a:off x="1832326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C6B9A665-E35C-5F47-B37D-88E8CFEB152B}"/>
              </a:ext>
            </a:extLst>
          </p:cNvPr>
          <p:cNvSpPr/>
          <p:nvPr/>
        </p:nvSpPr>
        <p:spPr>
          <a:xfrm>
            <a:off x="2010048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6A506A4-42AD-6741-9C96-434926A6A680}"/>
              </a:ext>
            </a:extLst>
          </p:cNvPr>
          <p:cNvSpPr/>
          <p:nvPr/>
        </p:nvSpPr>
        <p:spPr>
          <a:xfrm>
            <a:off x="2190048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BA985A3-A2D8-6647-ACBF-AE3AD5E1E769}"/>
              </a:ext>
            </a:extLst>
          </p:cNvPr>
          <p:cNvSpPr/>
          <p:nvPr/>
        </p:nvSpPr>
        <p:spPr>
          <a:xfrm>
            <a:off x="2363967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2869779C-FD97-234D-BD3E-84384161CCC3}"/>
              </a:ext>
            </a:extLst>
          </p:cNvPr>
          <p:cNvSpPr/>
          <p:nvPr/>
        </p:nvSpPr>
        <p:spPr>
          <a:xfrm>
            <a:off x="2541689" y="2189326"/>
            <a:ext cx="180000" cy="180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A782F1C-4C87-794A-AF14-B65B69A9DAF3}"/>
              </a:ext>
            </a:extLst>
          </p:cNvPr>
          <p:cNvSpPr txBox="1"/>
          <p:nvPr/>
        </p:nvSpPr>
        <p:spPr>
          <a:xfrm>
            <a:off x="1160737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00</a:t>
            </a:r>
            <a:endParaRPr lang="en-US" sz="10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Consolas" panose="020B0609020204030204" pitchFamily="49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14B3F30-25DB-0040-99EC-56485C6344FE}"/>
              </a:ext>
            </a:extLst>
          </p:cNvPr>
          <p:cNvSpPr txBox="1"/>
          <p:nvPr/>
        </p:nvSpPr>
        <p:spPr>
          <a:xfrm>
            <a:off x="1334656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01</a:t>
            </a:r>
            <a:endParaRPr lang="en-US" sz="10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Consolas" panose="020B0609020204030204" pitchFamily="49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5F18EDB-9226-4E40-A731-D7EAD33F7338}"/>
              </a:ext>
            </a:extLst>
          </p:cNvPr>
          <p:cNvSpPr txBox="1"/>
          <p:nvPr/>
        </p:nvSpPr>
        <p:spPr>
          <a:xfrm>
            <a:off x="1512378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02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C99A1E92-886C-524D-BD2B-80693854C536}"/>
              </a:ext>
            </a:extLst>
          </p:cNvPr>
          <p:cNvSpPr txBox="1"/>
          <p:nvPr/>
        </p:nvSpPr>
        <p:spPr>
          <a:xfrm>
            <a:off x="1684287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10</a:t>
            </a:r>
            <a:endParaRPr lang="en-US" sz="10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Consolas" panose="020B0609020204030204" pitchFamily="49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92055E9-72A1-AA4C-A7D0-40C7B34E2E47}"/>
              </a:ext>
            </a:extLst>
          </p:cNvPr>
          <p:cNvSpPr txBox="1"/>
          <p:nvPr/>
        </p:nvSpPr>
        <p:spPr>
          <a:xfrm>
            <a:off x="1858206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11</a:t>
            </a:r>
            <a:endParaRPr lang="en-US" sz="10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Consolas" panose="020B0609020204030204" pitchFamily="49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540E7901-9BD9-604A-899F-8DBFA9CE9973}"/>
              </a:ext>
            </a:extLst>
          </p:cNvPr>
          <p:cNvSpPr txBox="1"/>
          <p:nvPr/>
        </p:nvSpPr>
        <p:spPr>
          <a:xfrm>
            <a:off x="2035928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12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5E279EE-2F79-C34B-9B68-A10525F1A8C7}"/>
              </a:ext>
            </a:extLst>
          </p:cNvPr>
          <p:cNvSpPr txBox="1"/>
          <p:nvPr/>
        </p:nvSpPr>
        <p:spPr>
          <a:xfrm>
            <a:off x="2215928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20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F25FFD48-BF67-9445-A0A3-7868151A6C82}"/>
              </a:ext>
            </a:extLst>
          </p:cNvPr>
          <p:cNvSpPr txBox="1"/>
          <p:nvPr/>
        </p:nvSpPr>
        <p:spPr>
          <a:xfrm>
            <a:off x="2389847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21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83CE9D3-0B47-4F49-9FB9-8C6E13935B5F}"/>
              </a:ext>
            </a:extLst>
          </p:cNvPr>
          <p:cNvSpPr txBox="1"/>
          <p:nvPr/>
        </p:nvSpPr>
        <p:spPr>
          <a:xfrm>
            <a:off x="2567569" y="1842219"/>
            <a:ext cx="128240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22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D987FFD-46E3-9949-B8BA-76ADE6A3D331}"/>
              </a:ext>
            </a:extLst>
          </p:cNvPr>
          <p:cNvSpPr txBox="1"/>
          <p:nvPr/>
        </p:nvSpPr>
        <p:spPr>
          <a:xfrm>
            <a:off x="1564300" y="1584440"/>
            <a:ext cx="825547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frequency table</a:t>
            </a:r>
            <a:endParaRPr lang="en-US" sz="11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Consolas" panose="020B0609020204030204" pitchFamily="49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2CD9AE1-99EC-E542-8D40-CF53F340B76C}"/>
              </a:ext>
            </a:extLst>
          </p:cNvPr>
          <p:cNvSpPr txBox="1"/>
          <p:nvPr/>
        </p:nvSpPr>
        <p:spPr>
          <a:xfrm>
            <a:off x="777585" y="2026649"/>
            <a:ext cx="25327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 err="1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ph</a:t>
            </a:r>
            <a:r>
              <a:rPr lang="en-US" sz="1000" b="1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: 0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1FEE9D86-D318-D145-8E7F-BE4F00E6D7CC}"/>
              </a:ext>
            </a:extLst>
          </p:cNvPr>
          <p:cNvSpPr txBox="1"/>
          <p:nvPr/>
        </p:nvSpPr>
        <p:spPr>
          <a:xfrm>
            <a:off x="775815" y="2215000"/>
            <a:ext cx="253274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r" defTabSz="1828800"/>
            <a:r>
              <a:rPr lang="en-US" sz="1000" b="1" dirty="0" err="1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ph</a:t>
            </a:r>
            <a:r>
              <a:rPr lang="en-US" sz="1000" b="1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: 1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A4F4ADEF-54EB-F14C-A106-40DEF99DFAAD}"/>
              </a:ext>
            </a:extLst>
          </p:cNvPr>
          <p:cNvSpPr txBox="1"/>
          <p:nvPr/>
        </p:nvSpPr>
        <p:spPr>
          <a:xfrm>
            <a:off x="2760304" y="1802219"/>
            <a:ext cx="477695" cy="2154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solidFill>
                  <a:srgbClr val="00B0F0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reconstructed </a:t>
            </a:r>
          </a:p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" b="1" dirty="0">
                <a:solidFill>
                  <a:srgbClr val="00B0F0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combinations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E15701E9-F8A7-514C-84A1-9C8ADB568838}"/>
              </a:ext>
            </a:extLst>
          </p:cNvPr>
          <p:cNvSpPr txBox="1"/>
          <p:nvPr/>
        </p:nvSpPr>
        <p:spPr>
          <a:xfrm>
            <a:off x="2691302" y="2758288"/>
            <a:ext cx="83356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chemeClr val="accent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i2</a:t>
            </a:r>
            <a:r>
              <a:rPr lang="en-US" sz="600" b="1" baseline="-25000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B1103286-D61D-4A49-9531-89040EAF05F6}"/>
              </a:ext>
            </a:extLst>
          </p:cNvPr>
          <p:cNvSpPr txBox="1"/>
          <p:nvPr/>
        </p:nvSpPr>
        <p:spPr>
          <a:xfrm>
            <a:off x="3004660" y="2759502"/>
            <a:ext cx="83356" cy="9233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b="1" dirty="0">
                <a:solidFill>
                  <a:schemeClr val="accent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j2</a:t>
            </a:r>
            <a:r>
              <a:rPr lang="en-US" sz="600" b="1" baseline="-25000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</a:t>
            </a:r>
          </a:p>
        </p:txBody>
      </p:sp>
      <p:sp>
        <p:nvSpPr>
          <p:cNvPr id="225" name="Rounded Rectangle 224">
            <a:extLst>
              <a:ext uri="{FF2B5EF4-FFF2-40B4-BE49-F238E27FC236}">
                <a16:creationId xmlns:a16="http://schemas.microsoft.com/office/drawing/2014/main" id="{07AFC6F5-5D3F-5841-87CE-DBF7AD9E5B46}"/>
              </a:ext>
            </a:extLst>
          </p:cNvPr>
          <p:cNvSpPr/>
          <p:nvPr/>
        </p:nvSpPr>
        <p:spPr>
          <a:xfrm>
            <a:off x="2820347" y="2652505"/>
            <a:ext cx="162000" cy="108000"/>
          </a:xfrm>
          <a:prstGeom prst="roundRect">
            <a:avLst/>
          </a:prstGeom>
          <a:noFill/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" b="1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rPr>
              <a:t>and</a:t>
            </a:r>
          </a:p>
        </p:txBody>
      </p: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DBE6FADC-3515-4043-8986-B87E32298FC6}"/>
              </a:ext>
            </a:extLst>
          </p:cNvPr>
          <p:cNvCxnSpPr>
            <a:cxnSpLocks/>
          </p:cNvCxnSpPr>
          <p:nvPr/>
        </p:nvCxnSpPr>
        <p:spPr>
          <a:xfrm flipV="1">
            <a:off x="2775593" y="2761374"/>
            <a:ext cx="77060" cy="104914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A58CC0BE-D56A-974A-8F32-08B75E218898}"/>
              </a:ext>
            </a:extLst>
          </p:cNvPr>
          <p:cNvCxnSpPr>
            <a:cxnSpLocks/>
          </p:cNvCxnSpPr>
          <p:nvPr/>
        </p:nvCxnSpPr>
        <p:spPr>
          <a:xfrm flipH="1" flipV="1">
            <a:off x="2939020" y="2760539"/>
            <a:ext cx="86070" cy="101306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0" name="Rounded Rectangle 229">
            <a:extLst>
              <a:ext uri="{FF2B5EF4-FFF2-40B4-BE49-F238E27FC236}">
                <a16:creationId xmlns:a16="http://schemas.microsoft.com/office/drawing/2014/main" id="{F420D8F6-BEDA-6245-B9B8-4F5F7772D052}"/>
              </a:ext>
            </a:extLst>
          </p:cNvPr>
          <p:cNvSpPr/>
          <p:nvPr/>
        </p:nvSpPr>
        <p:spPr>
          <a:xfrm>
            <a:off x="2766317" y="2433162"/>
            <a:ext cx="270000" cy="126000"/>
          </a:xfrm>
          <a:prstGeom prst="roundRect">
            <a:avLst/>
          </a:prstGeom>
          <a:noFill/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" b="1" u="none" strike="noStrike" cap="none" spc="0" normalizeH="0" baseline="0" dirty="0" err="1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rPr>
              <a:t>popcnt</a:t>
            </a:r>
            <a:endParaRPr kumimoji="0" lang="en-US" sz="700" b="1" u="none" strike="noStrike" cap="none" spc="0" normalizeH="0" baseline="0" dirty="0">
              <a:ln>
                <a:noFill/>
              </a:ln>
              <a:solidFill>
                <a:srgbClr val="424242"/>
              </a:solidFill>
              <a:effectLst/>
              <a:uFillTx/>
              <a:latin typeface="Avenir Next Condensed Demi Bold" panose="020B0506020202020204" pitchFamily="34" charset="0"/>
              <a:sym typeface="Arial"/>
            </a:endParaRPr>
          </a:p>
        </p:txBody>
      </p: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B90A8085-B4EE-1343-B3D2-21C4173BAF24}"/>
              </a:ext>
            </a:extLst>
          </p:cNvPr>
          <p:cNvCxnSpPr>
            <a:cxnSpLocks/>
          </p:cNvCxnSpPr>
          <p:nvPr/>
        </p:nvCxnSpPr>
        <p:spPr>
          <a:xfrm flipV="1">
            <a:off x="2892727" y="2563385"/>
            <a:ext cx="0" cy="87580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AF172DF1-6569-CC48-94F6-2DC56C2BA3DB}"/>
              </a:ext>
            </a:extLst>
          </p:cNvPr>
          <p:cNvCxnSpPr>
            <a:cxnSpLocks/>
          </p:cNvCxnSpPr>
          <p:nvPr/>
        </p:nvCxnSpPr>
        <p:spPr>
          <a:xfrm flipV="1">
            <a:off x="2895523" y="2094779"/>
            <a:ext cx="0" cy="333407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Rounded Rectangle 232">
            <a:extLst>
              <a:ext uri="{FF2B5EF4-FFF2-40B4-BE49-F238E27FC236}">
                <a16:creationId xmlns:a16="http://schemas.microsoft.com/office/drawing/2014/main" id="{AF01E759-954F-1143-982C-B57431286F2B}"/>
              </a:ext>
            </a:extLst>
          </p:cNvPr>
          <p:cNvSpPr/>
          <p:nvPr/>
        </p:nvSpPr>
        <p:spPr>
          <a:xfrm>
            <a:off x="2617268" y="2861845"/>
            <a:ext cx="162000" cy="108000"/>
          </a:xfrm>
          <a:prstGeom prst="roundRect">
            <a:avLst/>
          </a:prstGeom>
          <a:noFill/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" b="1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rPr>
              <a:t>nor</a:t>
            </a:r>
          </a:p>
        </p:txBody>
      </p: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9958BF33-73F0-C045-93C1-0C01D752BB49}"/>
              </a:ext>
            </a:extLst>
          </p:cNvPr>
          <p:cNvCxnSpPr>
            <a:cxnSpLocks/>
          </p:cNvCxnSpPr>
          <p:nvPr/>
        </p:nvCxnSpPr>
        <p:spPr>
          <a:xfrm flipH="1" flipV="1">
            <a:off x="2606638" y="2094316"/>
            <a:ext cx="293279" cy="3625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triangl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985CB7C-630C-314C-BB3A-C2DD549FE700}"/>
              </a:ext>
            </a:extLst>
          </p:cNvPr>
          <p:cNvGrpSpPr/>
          <p:nvPr/>
        </p:nvGrpSpPr>
        <p:grpSpPr>
          <a:xfrm>
            <a:off x="1519048" y="2285519"/>
            <a:ext cx="417655" cy="728581"/>
            <a:chOff x="3004173" y="2651342"/>
            <a:chExt cx="417655" cy="728581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D645990E-CCB4-D746-BA7C-11CD50DEBC2C}"/>
                </a:ext>
              </a:extLst>
            </p:cNvPr>
            <p:cNvSpPr txBox="1"/>
            <p:nvPr/>
          </p:nvSpPr>
          <p:spPr>
            <a:xfrm>
              <a:off x="3004173" y="3256812"/>
              <a:ext cx="112210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797979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i1</a:t>
              </a:r>
              <a:r>
                <a:rPr lang="en-US" sz="800" b="1" baseline="-25000" dirty="0">
                  <a:solidFill>
                    <a:srgbClr val="DD8455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841101D-CF0F-A74C-B6E3-74A112239097}"/>
                </a:ext>
              </a:extLst>
            </p:cNvPr>
            <p:cNvSpPr txBox="1"/>
            <p:nvPr/>
          </p:nvSpPr>
          <p:spPr>
            <a:xfrm>
              <a:off x="3309618" y="3256812"/>
              <a:ext cx="112210" cy="1231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>
                  <a:solidFill>
                    <a:srgbClr val="00597D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j0</a:t>
              </a:r>
              <a:r>
                <a:rPr lang="en-US" sz="800" b="1" baseline="-25000" dirty="0">
                  <a:solidFill>
                    <a:srgbClr val="DD8455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Consolas" panose="020B0609020204030204" pitchFamily="49" charset="0"/>
                </a:rPr>
                <a:t>1</a:t>
              </a:r>
            </a:p>
          </p:txBody>
        </p:sp>
        <p:sp>
          <p:nvSpPr>
            <p:cNvPr id="181" name="Rounded Rectangle 180">
              <a:extLst>
                <a:ext uri="{FF2B5EF4-FFF2-40B4-BE49-F238E27FC236}">
                  <a16:creationId xmlns:a16="http://schemas.microsoft.com/office/drawing/2014/main" id="{55FAE748-C615-E941-B6E9-CBEF3BDF83B2}"/>
                </a:ext>
              </a:extLst>
            </p:cNvPr>
            <p:cNvSpPr/>
            <p:nvPr/>
          </p:nvSpPr>
          <p:spPr>
            <a:xfrm>
              <a:off x="3143341" y="3017813"/>
              <a:ext cx="162000" cy="108000"/>
            </a:xfrm>
            <a:prstGeom prst="round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u="none" strike="noStrike" cap="none" spc="0" normalizeH="0" baseline="0" dirty="0">
                  <a:ln>
                    <a:noFill/>
                  </a:ln>
                  <a:solidFill>
                    <a:srgbClr val="424242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rPr>
                <a:t>and</a:t>
              </a: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FEA4DB01-4DA6-9D4F-9B42-5772C3AB7C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8587" y="3126682"/>
              <a:ext cx="77060" cy="104914"/>
            </a:xfrm>
            <a:prstGeom prst="straightConnector1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  <a:headEnd type="none" w="med" len="med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2D3F8C4F-DFB5-4F4A-A2EC-18E36FCE8D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58839" y="3129022"/>
              <a:ext cx="82660" cy="109882"/>
            </a:xfrm>
            <a:prstGeom prst="straightConnector1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  <a:headEnd type="none" w="med" len="med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3" name="Rounded Rectangle 192">
              <a:extLst>
                <a:ext uri="{FF2B5EF4-FFF2-40B4-BE49-F238E27FC236}">
                  <a16:creationId xmlns:a16="http://schemas.microsoft.com/office/drawing/2014/main" id="{BE9E890A-0EAE-F348-B207-E0107533BDA0}"/>
                </a:ext>
              </a:extLst>
            </p:cNvPr>
            <p:cNvSpPr/>
            <p:nvPr/>
          </p:nvSpPr>
          <p:spPr>
            <a:xfrm>
              <a:off x="3089311" y="2798470"/>
              <a:ext cx="270000" cy="126000"/>
            </a:xfrm>
            <a:prstGeom prst="roundRect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no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u="none" strike="noStrike" cap="none" spc="0" normalizeH="0" baseline="0" dirty="0" err="1">
                  <a:ln>
                    <a:noFill/>
                  </a:ln>
                  <a:solidFill>
                    <a:srgbClr val="424242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rPr>
                <a:t>popcnt</a:t>
              </a:r>
              <a:endParaRPr kumimoji="0" lang="en-US" sz="700" b="1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endParaRPr>
            </a:p>
          </p:txBody>
        </p: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1729F695-B4EC-254F-A090-358154EF8A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5721" y="2928693"/>
              <a:ext cx="0" cy="87580"/>
            </a:xfrm>
            <a:prstGeom prst="straightConnector1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  <a:headEnd type="none" w="med" len="med"/>
              <a:tailEnd type="non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50FF775A-EA09-3B43-9AD2-F24CD3687C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8517" y="2651342"/>
              <a:ext cx="0" cy="141397"/>
            </a:xfrm>
            <a:prstGeom prst="straightConnector1">
              <a:avLst/>
            </a:prstGeom>
            <a:noFill/>
            <a:ln w="6350" cap="flat">
              <a:solidFill>
                <a:srgbClr val="424242"/>
              </a:solidFill>
              <a:prstDash val="solid"/>
              <a:round/>
              <a:headEnd type="none" w="med" len="med"/>
              <a:tailEnd type="triangle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39" name="Rounded Rectangle 338">
            <a:extLst>
              <a:ext uri="{FF2B5EF4-FFF2-40B4-BE49-F238E27FC236}">
                <a16:creationId xmlns:a16="http://schemas.microsoft.com/office/drawing/2014/main" id="{38002EF3-1924-DF41-B191-CD908026FA0C}"/>
              </a:ext>
            </a:extLst>
          </p:cNvPr>
          <p:cNvSpPr/>
          <p:nvPr/>
        </p:nvSpPr>
        <p:spPr>
          <a:xfrm>
            <a:off x="3017115" y="2861845"/>
            <a:ext cx="162000" cy="108000"/>
          </a:xfrm>
          <a:prstGeom prst="roundRect">
            <a:avLst/>
          </a:prstGeom>
          <a:noFill/>
          <a:ln w="6350" cap="flat">
            <a:solidFill>
              <a:srgbClr val="42424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" b="1" u="none" strike="noStrike" cap="none" spc="0" normalizeH="0" baseline="0" dirty="0">
                <a:ln>
                  <a:noFill/>
                </a:ln>
                <a:solidFill>
                  <a:srgbClr val="424242"/>
                </a:solidFill>
                <a:effectLst/>
                <a:uFillTx/>
                <a:latin typeface="Avenir Next Condensed Demi Bold" panose="020B0506020202020204" pitchFamily="34" charset="0"/>
                <a:sym typeface="Arial"/>
              </a:rPr>
              <a:t>nor</a:t>
            </a:r>
          </a:p>
        </p:txBody>
      </p:sp>
      <p:cxnSp>
        <p:nvCxnSpPr>
          <p:cNvPr id="340" name="Straight Arrow Connector 339">
            <a:extLst>
              <a:ext uri="{FF2B5EF4-FFF2-40B4-BE49-F238E27FC236}">
                <a16:creationId xmlns:a16="http://schemas.microsoft.com/office/drawing/2014/main" id="{D53DA5CE-8F36-C34B-BCAE-EC312DD4C107}"/>
              </a:ext>
            </a:extLst>
          </p:cNvPr>
          <p:cNvCxnSpPr>
            <a:cxnSpLocks/>
          </p:cNvCxnSpPr>
          <p:nvPr/>
        </p:nvCxnSpPr>
        <p:spPr>
          <a:xfrm flipV="1">
            <a:off x="2614971" y="2971194"/>
            <a:ext cx="32379" cy="93062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1" name="Straight Arrow Connector 340">
            <a:extLst>
              <a:ext uri="{FF2B5EF4-FFF2-40B4-BE49-F238E27FC236}">
                <a16:creationId xmlns:a16="http://schemas.microsoft.com/office/drawing/2014/main" id="{B5446BE3-B218-154B-9980-47D795E6DF11}"/>
              </a:ext>
            </a:extLst>
          </p:cNvPr>
          <p:cNvCxnSpPr>
            <a:cxnSpLocks/>
          </p:cNvCxnSpPr>
          <p:nvPr/>
        </p:nvCxnSpPr>
        <p:spPr>
          <a:xfrm flipH="1" flipV="1">
            <a:off x="2743243" y="2971194"/>
            <a:ext cx="32350" cy="97306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6" name="TextBox 345">
            <a:extLst>
              <a:ext uri="{FF2B5EF4-FFF2-40B4-BE49-F238E27FC236}">
                <a16:creationId xmlns:a16="http://schemas.microsoft.com/office/drawing/2014/main" id="{75A8DDB8-E9DE-E544-B57D-21CCFC01F9E4}"/>
              </a:ext>
            </a:extLst>
          </p:cNvPr>
          <p:cNvSpPr txBox="1"/>
          <p:nvPr/>
        </p:nvSpPr>
        <p:spPr>
          <a:xfrm>
            <a:off x="2556368" y="3064257"/>
            <a:ext cx="112210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i0</a:t>
            </a:r>
            <a:r>
              <a:rPr lang="en-US" sz="800" b="1" baseline="-25000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259E884B-BA85-5C4B-9AF5-529409627181}"/>
              </a:ext>
            </a:extLst>
          </p:cNvPr>
          <p:cNvSpPr txBox="1"/>
          <p:nvPr/>
        </p:nvSpPr>
        <p:spPr>
          <a:xfrm>
            <a:off x="2731293" y="3064257"/>
            <a:ext cx="112210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i1</a:t>
            </a:r>
            <a:r>
              <a:rPr lang="en-US" sz="800" b="1" baseline="-25000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</a:t>
            </a:r>
          </a:p>
        </p:txBody>
      </p:sp>
      <p:cxnSp>
        <p:nvCxnSpPr>
          <p:cNvPr id="349" name="Straight Arrow Connector 348">
            <a:extLst>
              <a:ext uri="{FF2B5EF4-FFF2-40B4-BE49-F238E27FC236}">
                <a16:creationId xmlns:a16="http://schemas.microsoft.com/office/drawing/2014/main" id="{F8C1D631-F289-7C4F-9475-48ABB0E4B278}"/>
              </a:ext>
            </a:extLst>
          </p:cNvPr>
          <p:cNvCxnSpPr>
            <a:cxnSpLocks/>
          </p:cNvCxnSpPr>
          <p:nvPr/>
        </p:nvCxnSpPr>
        <p:spPr>
          <a:xfrm flipV="1">
            <a:off x="3016412" y="2971194"/>
            <a:ext cx="32379" cy="93062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0" name="Straight Arrow Connector 349">
            <a:extLst>
              <a:ext uri="{FF2B5EF4-FFF2-40B4-BE49-F238E27FC236}">
                <a16:creationId xmlns:a16="http://schemas.microsoft.com/office/drawing/2014/main" id="{5E95AD10-5B34-7A46-A6EC-A49AAFB408A6}"/>
              </a:ext>
            </a:extLst>
          </p:cNvPr>
          <p:cNvCxnSpPr>
            <a:cxnSpLocks/>
          </p:cNvCxnSpPr>
          <p:nvPr/>
        </p:nvCxnSpPr>
        <p:spPr>
          <a:xfrm flipH="1" flipV="1">
            <a:off x="3144684" y="2971194"/>
            <a:ext cx="32350" cy="97306"/>
          </a:xfrm>
          <a:prstGeom prst="straightConnector1">
            <a:avLst/>
          </a:prstGeom>
          <a:noFill/>
          <a:ln w="6350" cap="flat">
            <a:solidFill>
              <a:srgbClr val="424242"/>
            </a:solidFill>
            <a:prstDash val="solid"/>
            <a:round/>
            <a:headEnd type="none" w="med" len="med"/>
            <a:tailEnd type="none" w="sm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1" name="TextBox 350">
            <a:extLst>
              <a:ext uri="{FF2B5EF4-FFF2-40B4-BE49-F238E27FC236}">
                <a16:creationId xmlns:a16="http://schemas.microsoft.com/office/drawing/2014/main" id="{08ED2350-AAAB-924E-8CB2-6F0C4C7D9F65}"/>
              </a:ext>
            </a:extLst>
          </p:cNvPr>
          <p:cNvSpPr txBox="1"/>
          <p:nvPr/>
        </p:nvSpPr>
        <p:spPr>
          <a:xfrm>
            <a:off x="2957809" y="3064257"/>
            <a:ext cx="112210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8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j0</a:t>
            </a:r>
            <a:r>
              <a:rPr lang="en-US" sz="800" b="1" baseline="-25000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4FEED6E1-770B-FA41-AB01-4B11E27CDB9E}"/>
              </a:ext>
            </a:extLst>
          </p:cNvPr>
          <p:cNvSpPr txBox="1"/>
          <p:nvPr/>
        </p:nvSpPr>
        <p:spPr>
          <a:xfrm>
            <a:off x="3132734" y="3064257"/>
            <a:ext cx="112210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rgbClr val="797979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j1</a:t>
            </a:r>
            <a:r>
              <a:rPr lang="en-US" sz="800" b="1" baseline="-25000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0</a:t>
            </a: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9244AD3B-664F-824E-9AC6-489E889ED4C2}"/>
              </a:ext>
            </a:extLst>
          </p:cNvPr>
          <p:cNvSpPr txBox="1"/>
          <p:nvPr/>
        </p:nvSpPr>
        <p:spPr>
          <a:xfrm>
            <a:off x="628381" y="4883322"/>
            <a:ext cx="8062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R.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Nobre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, A. Ilic, S. Santander-Jiménez, L. Sousa, “Exploring the Binary Precision Capabilities of Tensor Cores for Epistasis Detection”, IPDPS (2020)</a:t>
            </a:r>
          </a:p>
        </p:txBody>
      </p:sp>
      <p:grpSp>
        <p:nvGrpSpPr>
          <p:cNvPr id="823" name="Group 822">
            <a:extLst>
              <a:ext uri="{FF2B5EF4-FFF2-40B4-BE49-F238E27FC236}">
                <a16:creationId xmlns:a16="http://schemas.microsoft.com/office/drawing/2014/main" id="{C59248BF-D348-4748-BE3C-DCE05ACA8024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824" name="TextBox 823">
              <a:extLst>
                <a:ext uri="{FF2B5EF4-FFF2-40B4-BE49-F238E27FC236}">
                  <a16:creationId xmlns:a16="http://schemas.microsoft.com/office/drawing/2014/main" id="{744E7EFD-9B9B-5344-8B3A-03183AA906C1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825" name="Group 824">
              <a:extLst>
                <a:ext uri="{FF2B5EF4-FFF2-40B4-BE49-F238E27FC236}">
                  <a16:creationId xmlns:a16="http://schemas.microsoft.com/office/drawing/2014/main" id="{EDE22023-BD29-504B-9FA4-1847E4FD0315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837" name="Rectangle 836">
                <a:extLst>
                  <a:ext uri="{FF2B5EF4-FFF2-40B4-BE49-F238E27FC236}">
                    <a16:creationId xmlns:a16="http://schemas.microsoft.com/office/drawing/2014/main" id="{4D6233DA-5256-1047-8457-4BC2436ECE29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38" name="Group 837">
                <a:extLst>
                  <a:ext uri="{FF2B5EF4-FFF2-40B4-BE49-F238E27FC236}">
                    <a16:creationId xmlns:a16="http://schemas.microsoft.com/office/drawing/2014/main" id="{2A0079E8-6840-104B-9C19-7F391E641FF4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848" name="Rectangle 847">
                  <a:extLst>
                    <a:ext uri="{FF2B5EF4-FFF2-40B4-BE49-F238E27FC236}">
                      <a16:creationId xmlns:a16="http://schemas.microsoft.com/office/drawing/2014/main" id="{6CF19BDE-11F9-1B42-A4ED-761ED197E12E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Rectangle 848">
                  <a:extLst>
                    <a:ext uri="{FF2B5EF4-FFF2-40B4-BE49-F238E27FC236}">
                      <a16:creationId xmlns:a16="http://schemas.microsoft.com/office/drawing/2014/main" id="{98EA2BF8-212B-AC4C-A0E1-06E3894F123E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Rectangle 849">
                  <a:extLst>
                    <a:ext uri="{FF2B5EF4-FFF2-40B4-BE49-F238E27FC236}">
                      <a16:creationId xmlns:a16="http://schemas.microsoft.com/office/drawing/2014/main" id="{559B4DB2-F6F3-1747-9C73-C09D35D77883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39" name="Group 838">
                <a:extLst>
                  <a:ext uri="{FF2B5EF4-FFF2-40B4-BE49-F238E27FC236}">
                    <a16:creationId xmlns:a16="http://schemas.microsoft.com/office/drawing/2014/main" id="{D50181FE-1AFB-CF4B-BBF8-1CAD26D02B65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845" name="Rectangle 844">
                  <a:extLst>
                    <a:ext uri="{FF2B5EF4-FFF2-40B4-BE49-F238E27FC236}">
                      <a16:creationId xmlns:a16="http://schemas.microsoft.com/office/drawing/2014/main" id="{B54162B4-376A-324D-85E2-934F982B798F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Rectangle 845">
                  <a:extLst>
                    <a:ext uri="{FF2B5EF4-FFF2-40B4-BE49-F238E27FC236}">
                      <a16:creationId xmlns:a16="http://schemas.microsoft.com/office/drawing/2014/main" id="{51E84634-3B8D-4644-9E65-A18A0FA80693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Rectangle 846">
                  <a:extLst>
                    <a:ext uri="{FF2B5EF4-FFF2-40B4-BE49-F238E27FC236}">
                      <a16:creationId xmlns:a16="http://schemas.microsoft.com/office/drawing/2014/main" id="{470C54FA-B2BC-744A-AA62-A771E29B9C8C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E806D4EF-3FC3-E148-8F45-6F53834B0CC1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842" name="Rectangle 841">
                  <a:extLst>
                    <a:ext uri="{FF2B5EF4-FFF2-40B4-BE49-F238E27FC236}">
                      <a16:creationId xmlns:a16="http://schemas.microsoft.com/office/drawing/2014/main" id="{8BB9FC76-BF39-A740-AF9F-26C5CB458F0B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Rectangle 842">
                  <a:extLst>
                    <a:ext uri="{FF2B5EF4-FFF2-40B4-BE49-F238E27FC236}">
                      <a16:creationId xmlns:a16="http://schemas.microsoft.com/office/drawing/2014/main" id="{02C4EC37-81F4-6E48-BC2A-B65BA11DBCAE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Rectangle 843">
                  <a:extLst>
                    <a:ext uri="{FF2B5EF4-FFF2-40B4-BE49-F238E27FC236}">
                      <a16:creationId xmlns:a16="http://schemas.microsoft.com/office/drawing/2014/main" id="{06AB108B-4FC8-964E-988B-BC72E1F97F36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1" name="Rectangle 840">
                <a:extLst>
                  <a:ext uri="{FF2B5EF4-FFF2-40B4-BE49-F238E27FC236}">
                    <a16:creationId xmlns:a16="http://schemas.microsoft.com/office/drawing/2014/main" id="{4FC95E58-37FC-9548-BA91-0ED951C46896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6" name="Group 825">
              <a:extLst>
                <a:ext uri="{FF2B5EF4-FFF2-40B4-BE49-F238E27FC236}">
                  <a16:creationId xmlns:a16="http://schemas.microsoft.com/office/drawing/2014/main" id="{7D823317-E3A7-E647-9720-FB59B4A905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828" name="Rounded Rectangle 827">
                <a:extLst>
                  <a:ext uri="{FF2B5EF4-FFF2-40B4-BE49-F238E27FC236}">
                    <a16:creationId xmlns:a16="http://schemas.microsoft.com/office/drawing/2014/main" id="{988E6A3A-3E0D-AB4E-800F-0F904E9D2D91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29" name="Straight Arrow Connector 828">
                <a:extLst>
                  <a:ext uri="{FF2B5EF4-FFF2-40B4-BE49-F238E27FC236}">
                    <a16:creationId xmlns:a16="http://schemas.microsoft.com/office/drawing/2014/main" id="{A373E67C-A041-BA4C-AD07-B79A36D873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0" name="Straight Arrow Connector 829">
                <a:extLst>
                  <a:ext uri="{FF2B5EF4-FFF2-40B4-BE49-F238E27FC236}">
                    <a16:creationId xmlns:a16="http://schemas.microsoft.com/office/drawing/2014/main" id="{A02BFA8A-ACD3-1D45-94D5-3A4D0BA533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1" name="Straight Arrow Connector 830">
                <a:extLst>
                  <a:ext uri="{FF2B5EF4-FFF2-40B4-BE49-F238E27FC236}">
                    <a16:creationId xmlns:a16="http://schemas.microsoft.com/office/drawing/2014/main" id="{4784AC53-A87D-FC47-BDFF-502190604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32" name="Rounded Rectangle 831">
                <a:extLst>
                  <a:ext uri="{FF2B5EF4-FFF2-40B4-BE49-F238E27FC236}">
                    <a16:creationId xmlns:a16="http://schemas.microsoft.com/office/drawing/2014/main" id="{850429D6-C4F1-CB44-8A05-B4E5CF219E4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33" name="Straight Arrow Connector 832">
                <a:extLst>
                  <a:ext uri="{FF2B5EF4-FFF2-40B4-BE49-F238E27FC236}">
                    <a16:creationId xmlns:a16="http://schemas.microsoft.com/office/drawing/2014/main" id="{0FFF0DDF-81FA-CB4B-A6F9-DB33267C3C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4" name="Straight Arrow Connector 833">
                <a:extLst>
                  <a:ext uri="{FF2B5EF4-FFF2-40B4-BE49-F238E27FC236}">
                    <a16:creationId xmlns:a16="http://schemas.microsoft.com/office/drawing/2014/main" id="{B3571F2C-0A73-2849-99C4-28748DE38B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35" name="Rounded Rectangle 834">
                <a:extLst>
                  <a:ext uri="{FF2B5EF4-FFF2-40B4-BE49-F238E27FC236}">
                    <a16:creationId xmlns:a16="http://schemas.microsoft.com/office/drawing/2014/main" id="{9A170E40-653B-8042-AC47-0ACB5D5BD9AF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836" name="Straight Arrow Connector 835">
                <a:extLst>
                  <a:ext uri="{FF2B5EF4-FFF2-40B4-BE49-F238E27FC236}">
                    <a16:creationId xmlns:a16="http://schemas.microsoft.com/office/drawing/2014/main" id="{7E2323BF-AB81-CD45-951A-04CEA884F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27" name="Freeform 826">
              <a:extLst>
                <a:ext uri="{FF2B5EF4-FFF2-40B4-BE49-F238E27FC236}">
                  <a16:creationId xmlns:a16="http://schemas.microsoft.com/office/drawing/2014/main" id="{FFA2FD29-252C-6E4C-847B-47DFDC7ED1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51" name="Group 850">
            <a:extLst>
              <a:ext uri="{FF2B5EF4-FFF2-40B4-BE49-F238E27FC236}">
                <a16:creationId xmlns:a16="http://schemas.microsoft.com/office/drawing/2014/main" id="{E629D8E2-AAB3-A647-AC61-23C1570D91D4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852" name="TextBox 851">
              <a:extLst>
                <a:ext uri="{FF2B5EF4-FFF2-40B4-BE49-F238E27FC236}">
                  <a16:creationId xmlns:a16="http://schemas.microsoft.com/office/drawing/2014/main" id="{A83C70BB-8C44-554D-9344-B49DCD5ED102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853" name="Group 852">
              <a:extLst>
                <a:ext uri="{FF2B5EF4-FFF2-40B4-BE49-F238E27FC236}">
                  <a16:creationId xmlns:a16="http://schemas.microsoft.com/office/drawing/2014/main" id="{5F2FD372-DC95-4840-8145-2D82CDBA1DEA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868" name="Group 867">
                <a:extLst>
                  <a:ext uri="{FF2B5EF4-FFF2-40B4-BE49-F238E27FC236}">
                    <a16:creationId xmlns:a16="http://schemas.microsoft.com/office/drawing/2014/main" id="{1D8D03E4-5383-CB4B-8C19-112C02E9ABC3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871" name="Rectangle 870">
                  <a:extLst>
                    <a:ext uri="{FF2B5EF4-FFF2-40B4-BE49-F238E27FC236}">
                      <a16:creationId xmlns:a16="http://schemas.microsoft.com/office/drawing/2014/main" id="{8B53E118-AC4E-4A4A-A54D-989B3D780070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72" name="Group 871">
                  <a:extLst>
                    <a:ext uri="{FF2B5EF4-FFF2-40B4-BE49-F238E27FC236}">
                      <a16:creationId xmlns:a16="http://schemas.microsoft.com/office/drawing/2014/main" id="{0C0CB554-2D2B-2D4D-8976-0E8390DA4DEB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9" name="Rectangle 878">
                    <a:extLst>
                      <a:ext uri="{FF2B5EF4-FFF2-40B4-BE49-F238E27FC236}">
                        <a16:creationId xmlns:a16="http://schemas.microsoft.com/office/drawing/2014/main" id="{313CD1D6-1066-6947-ABA4-B94AC448E64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0" name="Rectangle 879">
                    <a:extLst>
                      <a:ext uri="{FF2B5EF4-FFF2-40B4-BE49-F238E27FC236}">
                        <a16:creationId xmlns:a16="http://schemas.microsoft.com/office/drawing/2014/main" id="{AE855569-00C5-EF4F-8E50-49807893F49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81BE1AA5-955A-A948-8C56-5431A300B3B0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7" name="Rectangle 876">
                    <a:extLst>
                      <a:ext uri="{FF2B5EF4-FFF2-40B4-BE49-F238E27FC236}">
                        <a16:creationId xmlns:a16="http://schemas.microsoft.com/office/drawing/2014/main" id="{C4F09980-AA20-1D43-B54E-E667723D4D44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8" name="Rectangle 877">
                    <a:extLst>
                      <a:ext uri="{FF2B5EF4-FFF2-40B4-BE49-F238E27FC236}">
                        <a16:creationId xmlns:a16="http://schemas.microsoft.com/office/drawing/2014/main" id="{F5FBBF06-E7B0-D140-9328-FD45A4A6CF5C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74" name="Group 873">
                  <a:extLst>
                    <a:ext uri="{FF2B5EF4-FFF2-40B4-BE49-F238E27FC236}">
                      <a16:creationId xmlns:a16="http://schemas.microsoft.com/office/drawing/2014/main" id="{2DC37B14-C378-BF43-9CDC-A261E30FDD71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5" name="Rectangle 874">
                    <a:extLst>
                      <a:ext uri="{FF2B5EF4-FFF2-40B4-BE49-F238E27FC236}">
                        <a16:creationId xmlns:a16="http://schemas.microsoft.com/office/drawing/2014/main" id="{830AC60B-CF39-B747-9F41-BD6512DB760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6" name="Rectangle 875">
                    <a:extLst>
                      <a:ext uri="{FF2B5EF4-FFF2-40B4-BE49-F238E27FC236}">
                        <a16:creationId xmlns:a16="http://schemas.microsoft.com/office/drawing/2014/main" id="{3AE2DEEA-2E37-A742-9B2D-9647AD2E905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869" name="Rectangle 868">
                <a:extLst>
                  <a:ext uri="{FF2B5EF4-FFF2-40B4-BE49-F238E27FC236}">
                    <a16:creationId xmlns:a16="http://schemas.microsoft.com/office/drawing/2014/main" id="{D247F6E0-CCB8-D949-B7D3-8FCF910A8C00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Rectangle 869">
                <a:extLst>
                  <a:ext uri="{FF2B5EF4-FFF2-40B4-BE49-F238E27FC236}">
                    <a16:creationId xmlns:a16="http://schemas.microsoft.com/office/drawing/2014/main" id="{19F88C58-9F55-6B4F-B00C-39EB5E8F61F7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" name="Group 853">
              <a:extLst>
                <a:ext uri="{FF2B5EF4-FFF2-40B4-BE49-F238E27FC236}">
                  <a16:creationId xmlns:a16="http://schemas.microsoft.com/office/drawing/2014/main" id="{BD3FCC42-5619-C440-8EB6-FE196F9E7F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856" name="Rounded Rectangle 855">
                <a:extLst>
                  <a:ext uri="{FF2B5EF4-FFF2-40B4-BE49-F238E27FC236}">
                    <a16:creationId xmlns:a16="http://schemas.microsoft.com/office/drawing/2014/main" id="{8F044643-C693-E848-9FE6-11C0BC63DC6F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7" name="Straight Arrow Connector 856">
                <a:extLst>
                  <a:ext uri="{FF2B5EF4-FFF2-40B4-BE49-F238E27FC236}">
                    <a16:creationId xmlns:a16="http://schemas.microsoft.com/office/drawing/2014/main" id="{1ACE02DF-7040-CF49-97D8-227156B2A8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58" name="Straight Arrow Connector 857">
                <a:extLst>
                  <a:ext uri="{FF2B5EF4-FFF2-40B4-BE49-F238E27FC236}">
                    <a16:creationId xmlns:a16="http://schemas.microsoft.com/office/drawing/2014/main" id="{137A918A-4B8C-784E-966B-F7CD60CF21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59" name="Rounded Rectangle 858">
                <a:extLst>
                  <a:ext uri="{FF2B5EF4-FFF2-40B4-BE49-F238E27FC236}">
                    <a16:creationId xmlns:a16="http://schemas.microsoft.com/office/drawing/2014/main" id="{D743AA4E-CE88-1549-91AA-EA6F2A5CC24F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60" name="Straight Arrow Connector 859">
                <a:extLst>
                  <a:ext uri="{FF2B5EF4-FFF2-40B4-BE49-F238E27FC236}">
                    <a16:creationId xmlns:a16="http://schemas.microsoft.com/office/drawing/2014/main" id="{C7AA74EA-0E75-2D4E-B697-7712798AC0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61" name="Rounded Rectangle 860">
                <a:extLst>
                  <a:ext uri="{FF2B5EF4-FFF2-40B4-BE49-F238E27FC236}">
                    <a16:creationId xmlns:a16="http://schemas.microsoft.com/office/drawing/2014/main" id="{5B7BC512-8831-C048-A368-A16DAD687980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862" name="Rounded Rectangle 861">
                <a:extLst>
                  <a:ext uri="{FF2B5EF4-FFF2-40B4-BE49-F238E27FC236}">
                    <a16:creationId xmlns:a16="http://schemas.microsoft.com/office/drawing/2014/main" id="{81262D9B-98A9-6245-827F-6A52AA3A5AC5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863" name="Straight Arrow Connector 862">
                <a:extLst>
                  <a:ext uri="{FF2B5EF4-FFF2-40B4-BE49-F238E27FC236}">
                    <a16:creationId xmlns:a16="http://schemas.microsoft.com/office/drawing/2014/main" id="{9C069B36-CC41-294D-9448-2F708FDD3D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4" name="Straight Arrow Connector 863">
                <a:extLst>
                  <a:ext uri="{FF2B5EF4-FFF2-40B4-BE49-F238E27FC236}">
                    <a16:creationId xmlns:a16="http://schemas.microsoft.com/office/drawing/2014/main" id="{9A1D84EA-1B14-2945-97B8-4EF1F9BE45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5" name="Straight Arrow Connector 864">
                <a:extLst>
                  <a:ext uri="{FF2B5EF4-FFF2-40B4-BE49-F238E27FC236}">
                    <a16:creationId xmlns:a16="http://schemas.microsoft.com/office/drawing/2014/main" id="{41D77799-3DA0-9F40-A66D-88077F65F5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6" name="Straight Arrow Connector 865">
                <a:extLst>
                  <a:ext uri="{FF2B5EF4-FFF2-40B4-BE49-F238E27FC236}">
                    <a16:creationId xmlns:a16="http://schemas.microsoft.com/office/drawing/2014/main" id="{E723B3FB-6C50-644B-A9CA-F67E77BFAD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7" name="Straight Arrow Connector 866">
                <a:extLst>
                  <a:ext uri="{FF2B5EF4-FFF2-40B4-BE49-F238E27FC236}">
                    <a16:creationId xmlns:a16="http://schemas.microsoft.com/office/drawing/2014/main" id="{13200D30-F6E1-5446-B8B0-2A6CF31A9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55" name="Freeform 854">
              <a:extLst>
                <a:ext uri="{FF2B5EF4-FFF2-40B4-BE49-F238E27FC236}">
                  <a16:creationId xmlns:a16="http://schemas.microsoft.com/office/drawing/2014/main" id="{3171035D-7387-4143-B296-C242759DC5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81" name="TextBox 880">
            <a:extLst>
              <a:ext uri="{FF2B5EF4-FFF2-40B4-BE49-F238E27FC236}">
                <a16:creationId xmlns:a16="http://schemas.microsoft.com/office/drawing/2014/main" id="{68CA8D5E-1449-634D-BD9E-13519CDDE52B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134BEDF-48EC-44E3-B562-08ACAF24E780}"/>
              </a:ext>
            </a:extLst>
          </p:cNvPr>
          <p:cNvSpPr txBox="1"/>
          <p:nvPr/>
        </p:nvSpPr>
        <p:spPr>
          <a:xfrm>
            <a:off x="3462616" y="903967"/>
            <a:ext cx="873359" cy="153888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i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Device code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E55DAB8-45DB-408D-979A-8C5D1CEB7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616" y="1079737"/>
            <a:ext cx="3205761" cy="27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9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69DD3B-B34E-C047-96B8-46329CBF1FFC}"/>
              </a:ext>
            </a:extLst>
          </p:cNvPr>
          <p:cNvSpPr txBox="1"/>
          <p:nvPr/>
        </p:nvSpPr>
        <p:spPr>
          <a:xfrm>
            <a:off x="876356" y="4621032"/>
            <a:ext cx="8062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A. Ilic, F.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and L. Sousa, “Cache-aware Roofline Model: Upgrading the Loft”, IEEE Computer Architecture Letters (2014)</a:t>
            </a:r>
          </a:p>
          <a:p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D. Marques, A. Ilic, Z.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Matveev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and L. Sousa, “Application-driven Cache-Aware Roofline Model”, Elsevier FGCS (2020)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9246F53-B566-9440-84AC-4B07857D5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356" y="1159708"/>
            <a:ext cx="900000" cy="900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6805F1-C516-6047-8F2A-7D02A0A75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07474" y="1159708"/>
            <a:ext cx="900000" cy="900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A27BAC-723A-DA4F-A7EC-8B3406538E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8592" y="1159708"/>
            <a:ext cx="900000" cy="900000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A555B23-15C1-0F43-9B01-4A984BEE540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76356" y="2683019"/>
            <a:ext cx="7664395" cy="1314702"/>
          </a:xfrm>
        </p:spPr>
        <p:txBody>
          <a:bodyPr>
            <a:normAutofit/>
          </a:bodyPr>
          <a:lstStyle/>
          <a:p>
            <a:r>
              <a:rPr lang="en-US" sz="3200" dirty="0"/>
              <a:t>Cache-aware Roofline Model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0A37047-AF72-804C-AB0F-C39C0031A6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9710" y="1159708"/>
            <a:ext cx="900000" cy="90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25796D-2794-B74A-90EE-8836F84DE558}"/>
              </a:ext>
            </a:extLst>
          </p:cNvPr>
          <p:cNvSpPr/>
          <p:nvPr/>
        </p:nvSpPr>
        <p:spPr>
          <a:xfrm>
            <a:off x="995335" y="2059708"/>
            <a:ext cx="69410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</a:t>
            </a:r>
            <a:endParaRPr lang="en-US" sz="900" b="1" baseline="30000" dirty="0">
              <a:solidFill>
                <a:schemeClr val="accent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704271-A859-A345-AFD1-ECB5B24807C9}"/>
              </a:ext>
            </a:extLst>
          </p:cNvPr>
          <p:cNvSpPr/>
          <p:nvPr/>
        </p:nvSpPr>
        <p:spPr>
          <a:xfrm>
            <a:off x="2391563" y="2089948"/>
            <a:ext cx="33182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POWER</a:t>
            </a:r>
            <a:endParaRPr lang="en-US" sz="900" b="1" baseline="30000" dirty="0">
              <a:solidFill>
                <a:schemeClr val="accent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79C961-9B2B-EA47-AD81-A061351CDE7D}"/>
              </a:ext>
            </a:extLst>
          </p:cNvPr>
          <p:cNvSpPr/>
          <p:nvPr/>
        </p:nvSpPr>
        <p:spPr>
          <a:xfrm>
            <a:off x="3319717" y="2089948"/>
            <a:ext cx="93775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ENERGY-EFFICIENCY</a:t>
            </a:r>
            <a:endParaRPr lang="en-US" sz="900" b="1" baseline="30000" dirty="0">
              <a:solidFill>
                <a:schemeClr val="accent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1F04EC-ACE9-4A4C-997F-7F77A757D30C}"/>
              </a:ext>
            </a:extLst>
          </p:cNvPr>
          <p:cNvSpPr/>
          <p:nvPr/>
        </p:nvSpPr>
        <p:spPr>
          <a:xfrm>
            <a:off x="4725560" y="2089947"/>
            <a:ext cx="588303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accent2">
                    <a:lumMod val="5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CASE-STUDY</a:t>
            </a:r>
            <a:endParaRPr lang="en-US" sz="900" b="1" baseline="30000" dirty="0">
              <a:solidFill>
                <a:schemeClr val="accent2">
                  <a:lumMod val="50000"/>
                </a:schemeClr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93124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754" y="87096"/>
            <a:ext cx="7177104" cy="634410"/>
          </a:xfrm>
        </p:spPr>
        <p:txBody>
          <a:bodyPr/>
          <a:lstStyle/>
          <a:p>
            <a:r>
              <a:rPr lang="en-US" dirty="0"/>
              <a:t>DPC++ implementation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60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B36DB279-652D-F941-98AC-CB82DFA2435C}"/>
              </a:ext>
            </a:extLst>
          </p:cNvPr>
          <p:cNvSpPr txBox="1"/>
          <p:nvPr/>
        </p:nvSpPr>
        <p:spPr>
          <a:xfrm>
            <a:off x="584029" y="3926018"/>
            <a:ext cx="6121869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frequency table is filled for SNPs </a:t>
            </a:r>
            <a:r>
              <a:rPr lang="en-US" sz="1600" b="1" dirty="0" err="1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</a:t>
            </a: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and j is filled separately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for each phenotype</a:t>
            </a: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9244AD3B-664F-824E-9AC6-489E889ED4C2}"/>
              </a:ext>
            </a:extLst>
          </p:cNvPr>
          <p:cNvSpPr txBox="1"/>
          <p:nvPr/>
        </p:nvSpPr>
        <p:spPr>
          <a:xfrm>
            <a:off x="628381" y="4883322"/>
            <a:ext cx="8062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R.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Nobre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, A. Ilic, S. Santander-Jiménez, L. Sousa, “Exploring the Binary Precision Capabilities of Tensor Cores for Epistasis Detection”, IPDPS (2020)</a:t>
            </a:r>
          </a:p>
        </p:txBody>
      </p:sp>
      <p:grpSp>
        <p:nvGrpSpPr>
          <p:cNvPr id="823" name="Group 822">
            <a:extLst>
              <a:ext uri="{FF2B5EF4-FFF2-40B4-BE49-F238E27FC236}">
                <a16:creationId xmlns:a16="http://schemas.microsoft.com/office/drawing/2014/main" id="{C59248BF-D348-4748-BE3C-DCE05ACA8024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824" name="TextBox 823">
              <a:extLst>
                <a:ext uri="{FF2B5EF4-FFF2-40B4-BE49-F238E27FC236}">
                  <a16:creationId xmlns:a16="http://schemas.microsoft.com/office/drawing/2014/main" id="{744E7EFD-9B9B-5344-8B3A-03183AA906C1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825" name="Group 824">
              <a:extLst>
                <a:ext uri="{FF2B5EF4-FFF2-40B4-BE49-F238E27FC236}">
                  <a16:creationId xmlns:a16="http://schemas.microsoft.com/office/drawing/2014/main" id="{EDE22023-BD29-504B-9FA4-1847E4FD0315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837" name="Rectangle 836">
                <a:extLst>
                  <a:ext uri="{FF2B5EF4-FFF2-40B4-BE49-F238E27FC236}">
                    <a16:creationId xmlns:a16="http://schemas.microsoft.com/office/drawing/2014/main" id="{4D6233DA-5256-1047-8457-4BC2436ECE29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38" name="Group 837">
                <a:extLst>
                  <a:ext uri="{FF2B5EF4-FFF2-40B4-BE49-F238E27FC236}">
                    <a16:creationId xmlns:a16="http://schemas.microsoft.com/office/drawing/2014/main" id="{2A0079E8-6840-104B-9C19-7F391E641FF4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848" name="Rectangle 847">
                  <a:extLst>
                    <a:ext uri="{FF2B5EF4-FFF2-40B4-BE49-F238E27FC236}">
                      <a16:creationId xmlns:a16="http://schemas.microsoft.com/office/drawing/2014/main" id="{6CF19BDE-11F9-1B42-A4ED-761ED197E12E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Rectangle 848">
                  <a:extLst>
                    <a:ext uri="{FF2B5EF4-FFF2-40B4-BE49-F238E27FC236}">
                      <a16:creationId xmlns:a16="http://schemas.microsoft.com/office/drawing/2014/main" id="{98EA2BF8-212B-AC4C-A0E1-06E3894F123E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Rectangle 849">
                  <a:extLst>
                    <a:ext uri="{FF2B5EF4-FFF2-40B4-BE49-F238E27FC236}">
                      <a16:creationId xmlns:a16="http://schemas.microsoft.com/office/drawing/2014/main" id="{559B4DB2-F6F3-1747-9C73-C09D35D77883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39" name="Group 838">
                <a:extLst>
                  <a:ext uri="{FF2B5EF4-FFF2-40B4-BE49-F238E27FC236}">
                    <a16:creationId xmlns:a16="http://schemas.microsoft.com/office/drawing/2014/main" id="{D50181FE-1AFB-CF4B-BBF8-1CAD26D02B65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845" name="Rectangle 844">
                  <a:extLst>
                    <a:ext uri="{FF2B5EF4-FFF2-40B4-BE49-F238E27FC236}">
                      <a16:creationId xmlns:a16="http://schemas.microsoft.com/office/drawing/2014/main" id="{B54162B4-376A-324D-85E2-934F982B798F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Rectangle 845">
                  <a:extLst>
                    <a:ext uri="{FF2B5EF4-FFF2-40B4-BE49-F238E27FC236}">
                      <a16:creationId xmlns:a16="http://schemas.microsoft.com/office/drawing/2014/main" id="{51E84634-3B8D-4644-9E65-A18A0FA80693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Rectangle 846">
                  <a:extLst>
                    <a:ext uri="{FF2B5EF4-FFF2-40B4-BE49-F238E27FC236}">
                      <a16:creationId xmlns:a16="http://schemas.microsoft.com/office/drawing/2014/main" id="{470C54FA-B2BC-744A-AA62-A771E29B9C8C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E806D4EF-3FC3-E148-8F45-6F53834B0CC1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842" name="Rectangle 841">
                  <a:extLst>
                    <a:ext uri="{FF2B5EF4-FFF2-40B4-BE49-F238E27FC236}">
                      <a16:creationId xmlns:a16="http://schemas.microsoft.com/office/drawing/2014/main" id="{8BB9FC76-BF39-A740-AF9F-26C5CB458F0B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Rectangle 842">
                  <a:extLst>
                    <a:ext uri="{FF2B5EF4-FFF2-40B4-BE49-F238E27FC236}">
                      <a16:creationId xmlns:a16="http://schemas.microsoft.com/office/drawing/2014/main" id="{02C4EC37-81F4-6E48-BC2A-B65BA11DBCAE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Rectangle 843">
                  <a:extLst>
                    <a:ext uri="{FF2B5EF4-FFF2-40B4-BE49-F238E27FC236}">
                      <a16:creationId xmlns:a16="http://schemas.microsoft.com/office/drawing/2014/main" id="{06AB108B-4FC8-964E-988B-BC72E1F97F36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1" name="Rectangle 840">
                <a:extLst>
                  <a:ext uri="{FF2B5EF4-FFF2-40B4-BE49-F238E27FC236}">
                    <a16:creationId xmlns:a16="http://schemas.microsoft.com/office/drawing/2014/main" id="{4FC95E58-37FC-9548-BA91-0ED951C46896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6" name="Group 825">
              <a:extLst>
                <a:ext uri="{FF2B5EF4-FFF2-40B4-BE49-F238E27FC236}">
                  <a16:creationId xmlns:a16="http://schemas.microsoft.com/office/drawing/2014/main" id="{7D823317-E3A7-E647-9720-FB59B4A905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828" name="Rounded Rectangle 827">
                <a:extLst>
                  <a:ext uri="{FF2B5EF4-FFF2-40B4-BE49-F238E27FC236}">
                    <a16:creationId xmlns:a16="http://schemas.microsoft.com/office/drawing/2014/main" id="{988E6A3A-3E0D-AB4E-800F-0F904E9D2D91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29" name="Straight Arrow Connector 828">
                <a:extLst>
                  <a:ext uri="{FF2B5EF4-FFF2-40B4-BE49-F238E27FC236}">
                    <a16:creationId xmlns:a16="http://schemas.microsoft.com/office/drawing/2014/main" id="{A373E67C-A041-BA4C-AD07-B79A36D873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0" name="Straight Arrow Connector 829">
                <a:extLst>
                  <a:ext uri="{FF2B5EF4-FFF2-40B4-BE49-F238E27FC236}">
                    <a16:creationId xmlns:a16="http://schemas.microsoft.com/office/drawing/2014/main" id="{A02BFA8A-ACD3-1D45-94D5-3A4D0BA533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1" name="Straight Arrow Connector 830">
                <a:extLst>
                  <a:ext uri="{FF2B5EF4-FFF2-40B4-BE49-F238E27FC236}">
                    <a16:creationId xmlns:a16="http://schemas.microsoft.com/office/drawing/2014/main" id="{4784AC53-A87D-FC47-BDFF-502190604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32" name="Rounded Rectangle 831">
                <a:extLst>
                  <a:ext uri="{FF2B5EF4-FFF2-40B4-BE49-F238E27FC236}">
                    <a16:creationId xmlns:a16="http://schemas.microsoft.com/office/drawing/2014/main" id="{850429D6-C4F1-CB44-8A05-B4E5CF219E4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33" name="Straight Arrow Connector 832">
                <a:extLst>
                  <a:ext uri="{FF2B5EF4-FFF2-40B4-BE49-F238E27FC236}">
                    <a16:creationId xmlns:a16="http://schemas.microsoft.com/office/drawing/2014/main" id="{0FFF0DDF-81FA-CB4B-A6F9-DB33267C3C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4" name="Straight Arrow Connector 833">
                <a:extLst>
                  <a:ext uri="{FF2B5EF4-FFF2-40B4-BE49-F238E27FC236}">
                    <a16:creationId xmlns:a16="http://schemas.microsoft.com/office/drawing/2014/main" id="{B3571F2C-0A73-2849-99C4-28748DE38B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35" name="Rounded Rectangle 834">
                <a:extLst>
                  <a:ext uri="{FF2B5EF4-FFF2-40B4-BE49-F238E27FC236}">
                    <a16:creationId xmlns:a16="http://schemas.microsoft.com/office/drawing/2014/main" id="{9A170E40-653B-8042-AC47-0ACB5D5BD9AF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836" name="Straight Arrow Connector 835">
                <a:extLst>
                  <a:ext uri="{FF2B5EF4-FFF2-40B4-BE49-F238E27FC236}">
                    <a16:creationId xmlns:a16="http://schemas.microsoft.com/office/drawing/2014/main" id="{7E2323BF-AB81-CD45-951A-04CEA884F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27" name="Freeform 826">
              <a:extLst>
                <a:ext uri="{FF2B5EF4-FFF2-40B4-BE49-F238E27FC236}">
                  <a16:creationId xmlns:a16="http://schemas.microsoft.com/office/drawing/2014/main" id="{FFA2FD29-252C-6E4C-847B-47DFDC7ED1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51" name="Group 850">
            <a:extLst>
              <a:ext uri="{FF2B5EF4-FFF2-40B4-BE49-F238E27FC236}">
                <a16:creationId xmlns:a16="http://schemas.microsoft.com/office/drawing/2014/main" id="{E629D8E2-AAB3-A647-AC61-23C1570D91D4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852" name="TextBox 851">
              <a:extLst>
                <a:ext uri="{FF2B5EF4-FFF2-40B4-BE49-F238E27FC236}">
                  <a16:creationId xmlns:a16="http://schemas.microsoft.com/office/drawing/2014/main" id="{A83C70BB-8C44-554D-9344-B49DCD5ED102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853" name="Group 852">
              <a:extLst>
                <a:ext uri="{FF2B5EF4-FFF2-40B4-BE49-F238E27FC236}">
                  <a16:creationId xmlns:a16="http://schemas.microsoft.com/office/drawing/2014/main" id="{5F2FD372-DC95-4840-8145-2D82CDBA1DEA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868" name="Group 867">
                <a:extLst>
                  <a:ext uri="{FF2B5EF4-FFF2-40B4-BE49-F238E27FC236}">
                    <a16:creationId xmlns:a16="http://schemas.microsoft.com/office/drawing/2014/main" id="{1D8D03E4-5383-CB4B-8C19-112C02E9ABC3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871" name="Rectangle 870">
                  <a:extLst>
                    <a:ext uri="{FF2B5EF4-FFF2-40B4-BE49-F238E27FC236}">
                      <a16:creationId xmlns:a16="http://schemas.microsoft.com/office/drawing/2014/main" id="{8B53E118-AC4E-4A4A-A54D-989B3D780070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72" name="Group 871">
                  <a:extLst>
                    <a:ext uri="{FF2B5EF4-FFF2-40B4-BE49-F238E27FC236}">
                      <a16:creationId xmlns:a16="http://schemas.microsoft.com/office/drawing/2014/main" id="{0C0CB554-2D2B-2D4D-8976-0E8390DA4DEB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9" name="Rectangle 878">
                    <a:extLst>
                      <a:ext uri="{FF2B5EF4-FFF2-40B4-BE49-F238E27FC236}">
                        <a16:creationId xmlns:a16="http://schemas.microsoft.com/office/drawing/2014/main" id="{313CD1D6-1066-6947-ABA4-B94AC448E64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0" name="Rectangle 879">
                    <a:extLst>
                      <a:ext uri="{FF2B5EF4-FFF2-40B4-BE49-F238E27FC236}">
                        <a16:creationId xmlns:a16="http://schemas.microsoft.com/office/drawing/2014/main" id="{AE855569-00C5-EF4F-8E50-49807893F49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81BE1AA5-955A-A948-8C56-5431A300B3B0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7" name="Rectangle 876">
                    <a:extLst>
                      <a:ext uri="{FF2B5EF4-FFF2-40B4-BE49-F238E27FC236}">
                        <a16:creationId xmlns:a16="http://schemas.microsoft.com/office/drawing/2014/main" id="{C4F09980-AA20-1D43-B54E-E667723D4D44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8" name="Rectangle 877">
                    <a:extLst>
                      <a:ext uri="{FF2B5EF4-FFF2-40B4-BE49-F238E27FC236}">
                        <a16:creationId xmlns:a16="http://schemas.microsoft.com/office/drawing/2014/main" id="{F5FBBF06-E7B0-D140-9328-FD45A4A6CF5C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74" name="Group 873">
                  <a:extLst>
                    <a:ext uri="{FF2B5EF4-FFF2-40B4-BE49-F238E27FC236}">
                      <a16:creationId xmlns:a16="http://schemas.microsoft.com/office/drawing/2014/main" id="{2DC37B14-C378-BF43-9CDC-A261E30FDD71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5" name="Rectangle 874">
                    <a:extLst>
                      <a:ext uri="{FF2B5EF4-FFF2-40B4-BE49-F238E27FC236}">
                        <a16:creationId xmlns:a16="http://schemas.microsoft.com/office/drawing/2014/main" id="{830AC60B-CF39-B747-9F41-BD6512DB760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6" name="Rectangle 875">
                    <a:extLst>
                      <a:ext uri="{FF2B5EF4-FFF2-40B4-BE49-F238E27FC236}">
                        <a16:creationId xmlns:a16="http://schemas.microsoft.com/office/drawing/2014/main" id="{3AE2DEEA-2E37-A742-9B2D-9647AD2E905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869" name="Rectangle 868">
                <a:extLst>
                  <a:ext uri="{FF2B5EF4-FFF2-40B4-BE49-F238E27FC236}">
                    <a16:creationId xmlns:a16="http://schemas.microsoft.com/office/drawing/2014/main" id="{D247F6E0-CCB8-D949-B7D3-8FCF910A8C00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Rectangle 869">
                <a:extLst>
                  <a:ext uri="{FF2B5EF4-FFF2-40B4-BE49-F238E27FC236}">
                    <a16:creationId xmlns:a16="http://schemas.microsoft.com/office/drawing/2014/main" id="{19F88C58-9F55-6B4F-B00C-39EB5E8F61F7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" name="Group 853">
              <a:extLst>
                <a:ext uri="{FF2B5EF4-FFF2-40B4-BE49-F238E27FC236}">
                  <a16:creationId xmlns:a16="http://schemas.microsoft.com/office/drawing/2014/main" id="{BD3FCC42-5619-C440-8EB6-FE196F9E7F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856" name="Rounded Rectangle 855">
                <a:extLst>
                  <a:ext uri="{FF2B5EF4-FFF2-40B4-BE49-F238E27FC236}">
                    <a16:creationId xmlns:a16="http://schemas.microsoft.com/office/drawing/2014/main" id="{8F044643-C693-E848-9FE6-11C0BC63DC6F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7" name="Straight Arrow Connector 856">
                <a:extLst>
                  <a:ext uri="{FF2B5EF4-FFF2-40B4-BE49-F238E27FC236}">
                    <a16:creationId xmlns:a16="http://schemas.microsoft.com/office/drawing/2014/main" id="{1ACE02DF-7040-CF49-97D8-227156B2A8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58" name="Straight Arrow Connector 857">
                <a:extLst>
                  <a:ext uri="{FF2B5EF4-FFF2-40B4-BE49-F238E27FC236}">
                    <a16:creationId xmlns:a16="http://schemas.microsoft.com/office/drawing/2014/main" id="{137A918A-4B8C-784E-966B-F7CD60CF21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59" name="Rounded Rectangle 858">
                <a:extLst>
                  <a:ext uri="{FF2B5EF4-FFF2-40B4-BE49-F238E27FC236}">
                    <a16:creationId xmlns:a16="http://schemas.microsoft.com/office/drawing/2014/main" id="{D743AA4E-CE88-1549-91AA-EA6F2A5CC24F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60" name="Straight Arrow Connector 859">
                <a:extLst>
                  <a:ext uri="{FF2B5EF4-FFF2-40B4-BE49-F238E27FC236}">
                    <a16:creationId xmlns:a16="http://schemas.microsoft.com/office/drawing/2014/main" id="{C7AA74EA-0E75-2D4E-B697-7712798AC0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61" name="Rounded Rectangle 860">
                <a:extLst>
                  <a:ext uri="{FF2B5EF4-FFF2-40B4-BE49-F238E27FC236}">
                    <a16:creationId xmlns:a16="http://schemas.microsoft.com/office/drawing/2014/main" id="{5B7BC512-8831-C048-A368-A16DAD687980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862" name="Rounded Rectangle 861">
                <a:extLst>
                  <a:ext uri="{FF2B5EF4-FFF2-40B4-BE49-F238E27FC236}">
                    <a16:creationId xmlns:a16="http://schemas.microsoft.com/office/drawing/2014/main" id="{81262D9B-98A9-6245-827F-6A52AA3A5AC5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863" name="Straight Arrow Connector 862">
                <a:extLst>
                  <a:ext uri="{FF2B5EF4-FFF2-40B4-BE49-F238E27FC236}">
                    <a16:creationId xmlns:a16="http://schemas.microsoft.com/office/drawing/2014/main" id="{9C069B36-CC41-294D-9448-2F708FDD3D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4" name="Straight Arrow Connector 863">
                <a:extLst>
                  <a:ext uri="{FF2B5EF4-FFF2-40B4-BE49-F238E27FC236}">
                    <a16:creationId xmlns:a16="http://schemas.microsoft.com/office/drawing/2014/main" id="{9A1D84EA-1B14-2945-97B8-4EF1F9BE45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5" name="Straight Arrow Connector 864">
                <a:extLst>
                  <a:ext uri="{FF2B5EF4-FFF2-40B4-BE49-F238E27FC236}">
                    <a16:creationId xmlns:a16="http://schemas.microsoft.com/office/drawing/2014/main" id="{41D77799-3DA0-9F40-A66D-88077F65F5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6" name="Straight Arrow Connector 865">
                <a:extLst>
                  <a:ext uri="{FF2B5EF4-FFF2-40B4-BE49-F238E27FC236}">
                    <a16:creationId xmlns:a16="http://schemas.microsoft.com/office/drawing/2014/main" id="{E723B3FB-6C50-644B-A9CA-F67E77BFAD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7" name="Straight Arrow Connector 866">
                <a:extLst>
                  <a:ext uri="{FF2B5EF4-FFF2-40B4-BE49-F238E27FC236}">
                    <a16:creationId xmlns:a16="http://schemas.microsoft.com/office/drawing/2014/main" id="{13200D30-F6E1-5446-B8B0-2A6CF31A9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55" name="Freeform 854">
              <a:extLst>
                <a:ext uri="{FF2B5EF4-FFF2-40B4-BE49-F238E27FC236}">
                  <a16:creationId xmlns:a16="http://schemas.microsoft.com/office/drawing/2014/main" id="{3171035D-7387-4143-B296-C242759DC5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81" name="TextBox 880">
            <a:extLst>
              <a:ext uri="{FF2B5EF4-FFF2-40B4-BE49-F238E27FC236}">
                <a16:creationId xmlns:a16="http://schemas.microsoft.com/office/drawing/2014/main" id="{68CA8D5E-1449-634D-BD9E-13519CDDE52B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8AF69ED-E474-494B-982B-8F0C84C79490}"/>
              </a:ext>
            </a:extLst>
          </p:cNvPr>
          <p:cNvSpPr txBox="1"/>
          <p:nvPr/>
        </p:nvSpPr>
        <p:spPr>
          <a:xfrm>
            <a:off x="2265148" y="1492963"/>
            <a:ext cx="1163388" cy="24622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data set is iterated by columns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5BC73A3-E072-473E-BA05-DA11EE2DF842}"/>
              </a:ext>
            </a:extLst>
          </p:cNvPr>
          <p:cNvSpPr txBox="1"/>
          <p:nvPr/>
        </p:nvSpPr>
        <p:spPr>
          <a:xfrm>
            <a:off x="2245453" y="1791645"/>
            <a:ext cx="1163388" cy="24622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3</a:t>
            </a:r>
            <a:r>
              <a:rPr lang="en-US" sz="800" b="1" baseline="30000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rd</a:t>
            </a: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genotype is computed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34ADBE8-FF95-48AB-B95D-EF27960C310A}"/>
              </a:ext>
            </a:extLst>
          </p:cNvPr>
          <p:cNvSpPr txBox="1"/>
          <p:nvPr/>
        </p:nvSpPr>
        <p:spPr>
          <a:xfrm>
            <a:off x="2265148" y="2665901"/>
            <a:ext cx="1163388" cy="24622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frequency table is filled using 2 genotypes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C422B7B-A6EE-453D-876F-75FA08E9F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616" y="1079737"/>
            <a:ext cx="3205761" cy="271399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E896C26-4A77-47FE-9E29-292BC0C89C30}"/>
              </a:ext>
            </a:extLst>
          </p:cNvPr>
          <p:cNvSpPr txBox="1"/>
          <p:nvPr/>
        </p:nvSpPr>
        <p:spPr>
          <a:xfrm>
            <a:off x="3462616" y="903967"/>
            <a:ext cx="873359" cy="153888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i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Device code</a:t>
            </a:r>
          </a:p>
        </p:txBody>
      </p:sp>
    </p:spTree>
    <p:extLst>
      <p:ext uri="{BB962C8B-B14F-4D97-AF65-F5344CB8AC3E}">
        <p14:creationId xmlns:p14="http://schemas.microsoft.com/office/powerpoint/2010/main" val="10714951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912A4C-1947-411F-A92F-32CFFC5FB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2" y="801451"/>
            <a:ext cx="6457275" cy="39153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61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A4DDD2-FCD8-4E00-A7A8-B625D5B0D5BF}"/>
              </a:ext>
            </a:extLst>
          </p:cNvPr>
          <p:cNvSpPr/>
          <p:nvPr/>
        </p:nvSpPr>
        <p:spPr>
          <a:xfrm>
            <a:off x="1856334" y="1379317"/>
            <a:ext cx="452526" cy="167802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AA5B0B-30CC-42DE-BB6B-E7E660EF5B8B}"/>
              </a:ext>
            </a:extLst>
          </p:cNvPr>
          <p:cNvSpPr txBox="1"/>
          <p:nvPr/>
        </p:nvSpPr>
        <p:spPr>
          <a:xfrm>
            <a:off x="3336256" y="1454786"/>
            <a:ext cx="1623841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Add Trace to compare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2A6F191-7C95-49D1-9160-2855E09446A2}"/>
              </a:ext>
            </a:extLst>
          </p:cNvPr>
          <p:cNvCxnSpPr/>
          <p:nvPr/>
        </p:nvCxnSpPr>
        <p:spPr>
          <a:xfrm>
            <a:off x="2308860" y="1541242"/>
            <a:ext cx="952500" cy="0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F192F60-4CA8-457B-9352-4848CE22421A}"/>
              </a:ext>
            </a:extLst>
          </p:cNvPr>
          <p:cNvSpPr txBox="1"/>
          <p:nvPr/>
        </p:nvSpPr>
        <p:spPr>
          <a:xfrm>
            <a:off x="7175117" y="1307540"/>
            <a:ext cx="15356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Two Genotypes, No Phenotype</a:t>
            </a:r>
          </a:p>
        </p:txBody>
      </p:sp>
      <p:sp>
        <p:nvSpPr>
          <p:cNvPr id="41" name="Freeform 917">
            <a:extLst>
              <a:ext uri="{FF2B5EF4-FFF2-40B4-BE49-F238E27FC236}">
                <a16:creationId xmlns:a16="http://schemas.microsoft.com/office/drawing/2014/main" id="{E69889A3-F5B9-4ED7-89F7-775A30D671EF}"/>
              </a:ext>
            </a:extLst>
          </p:cNvPr>
          <p:cNvSpPr>
            <a:spLocks noChangeAspect="1"/>
          </p:cNvSpPr>
          <p:nvPr/>
        </p:nvSpPr>
        <p:spPr>
          <a:xfrm>
            <a:off x="6905969" y="1330484"/>
            <a:ext cx="108128" cy="108000"/>
          </a:xfrm>
          <a:custGeom>
            <a:avLst/>
            <a:gdLst>
              <a:gd name="connsiteX0" fmla="*/ 63 w 53871"/>
              <a:gd name="connsiteY0" fmla="*/ 0 h 53807"/>
              <a:gd name="connsiteX1" fmla="*/ 53935 w 53871"/>
              <a:gd name="connsiteY1" fmla="*/ 0 h 53807"/>
              <a:gd name="connsiteX2" fmla="*/ 53935 w 53871"/>
              <a:gd name="connsiteY2" fmla="*/ 53808 h 53807"/>
              <a:gd name="connsiteX3" fmla="*/ 63 w 53871"/>
              <a:gd name="connsiteY3" fmla="*/ 53808 h 5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71" h="53807">
                <a:moveTo>
                  <a:pt x="63" y="0"/>
                </a:moveTo>
                <a:lnTo>
                  <a:pt x="53935" y="0"/>
                </a:lnTo>
                <a:lnTo>
                  <a:pt x="53935" y="53808"/>
                </a:lnTo>
                <a:lnTo>
                  <a:pt x="63" y="5380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ECD2FF7-2F67-4E88-AA23-60966FC43DD7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22E68BF-341A-4FC3-9940-F2EB6F86756F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D56EC9D-103F-4C26-9FFF-F7EDA40BEFAC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B6E3117C-CDDF-474D-A976-55C13B8D061A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2FDD9E0A-4976-4D7A-B792-968235E4C6C6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11AC8D65-1FC5-4784-9928-6D63445356B4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397AE96C-3CF2-4A57-BADC-9A3D56AB3AEB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B174E1FA-E150-4C1C-AA75-68EFDDA3C2FD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C4618919-A428-48AF-9F75-70CC27B23154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1B4443AD-9F96-4A31-ABD3-36542474393D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460E87A2-C926-4BB1-95A6-030C03EEBD06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CE4957F9-CEF5-4677-8F9B-007C46A95C4E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3D7090C2-91DE-4E81-9317-0721EF5FA0FC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E392B09F-BD84-4275-B1F6-98B950D4571B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0E877D1-C4C9-48DE-946A-D8C9311EB9D2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FE58A18-4674-4FEB-953D-8F8FF9C1E6B1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F34BC42-D5F5-4201-A72F-8F0CDAA66C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47" name="Rounded Rectangle 292">
                <a:extLst>
                  <a:ext uri="{FF2B5EF4-FFF2-40B4-BE49-F238E27FC236}">
                    <a16:creationId xmlns:a16="http://schemas.microsoft.com/office/drawing/2014/main" id="{217EDCAC-D310-4AE0-BA3D-CC6DED926C53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78CA5E29-5DDB-4E64-9C7B-3296D68816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F0DC813-DEC6-4BEC-AC28-F8D8A471BB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0" name="Rounded Rectangle 295">
                <a:extLst>
                  <a:ext uri="{FF2B5EF4-FFF2-40B4-BE49-F238E27FC236}">
                    <a16:creationId xmlns:a16="http://schemas.microsoft.com/office/drawing/2014/main" id="{7563BDE2-4ACC-484A-BE20-06DA9BC8EC3D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4D116C5-DB5B-4F68-96A1-680C0D3B63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2" name="Rounded Rectangle 297">
                <a:extLst>
                  <a:ext uri="{FF2B5EF4-FFF2-40B4-BE49-F238E27FC236}">
                    <a16:creationId xmlns:a16="http://schemas.microsoft.com/office/drawing/2014/main" id="{66CFC48C-829A-4C2F-8CB3-4978B02DB8B0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53" name="Rounded Rectangle 298">
                <a:extLst>
                  <a:ext uri="{FF2B5EF4-FFF2-40B4-BE49-F238E27FC236}">
                    <a16:creationId xmlns:a16="http://schemas.microsoft.com/office/drawing/2014/main" id="{8D6C5B80-33F9-4F20-A135-BE9AE873500C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CC506929-A624-496A-A333-764E12D952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821C0E97-6A0E-460C-9A3E-279651E9F5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BF76275F-9371-4883-8695-99B3EA33E1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C61359F6-E7E1-4BC9-80CA-54D9B368E7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92955869-9EB6-43FF-B623-7BE33E9768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6" name="Freeform 917">
              <a:extLst>
                <a:ext uri="{FF2B5EF4-FFF2-40B4-BE49-F238E27FC236}">
                  <a16:creationId xmlns:a16="http://schemas.microsoft.com/office/drawing/2014/main" id="{E0B10BF8-9405-4900-88DE-6BD6E5809D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73715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7961B3-6663-4042-AB11-8191868FC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7" y="787658"/>
            <a:ext cx="6465509" cy="39859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62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182AB2-2DFB-49E1-9D97-22B72768B6A4}"/>
              </a:ext>
            </a:extLst>
          </p:cNvPr>
          <p:cNvSpPr txBox="1"/>
          <p:nvPr/>
        </p:nvSpPr>
        <p:spPr>
          <a:xfrm>
            <a:off x="3345842" y="1353502"/>
            <a:ext cx="119914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Click on + sign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C13D7DF-A891-4354-9363-70EED1AE12DF}"/>
              </a:ext>
            </a:extLst>
          </p:cNvPr>
          <p:cNvCxnSpPr>
            <a:cxnSpLocks/>
          </p:cNvCxnSpPr>
          <p:nvPr/>
        </p:nvCxnSpPr>
        <p:spPr>
          <a:xfrm>
            <a:off x="1999330" y="1549060"/>
            <a:ext cx="1272154" cy="0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D63F7F0-3BFA-45C1-93BC-F4BF43AB656D}"/>
              </a:ext>
            </a:extLst>
          </p:cNvPr>
          <p:cNvSpPr txBox="1"/>
          <p:nvPr/>
        </p:nvSpPr>
        <p:spPr>
          <a:xfrm>
            <a:off x="3397129" y="1514856"/>
            <a:ext cx="2574424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Select the file traces/v2.advixeexpz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AD47E5-9BBE-433F-9CC9-9D068896FE3D}"/>
              </a:ext>
            </a:extLst>
          </p:cNvPr>
          <p:cNvSpPr txBox="1"/>
          <p:nvPr/>
        </p:nvSpPr>
        <p:spPr>
          <a:xfrm>
            <a:off x="7175117" y="1307540"/>
            <a:ext cx="15356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Two Genotypes, No Phenotype</a:t>
            </a:r>
          </a:p>
        </p:txBody>
      </p:sp>
      <p:sp>
        <p:nvSpPr>
          <p:cNvPr id="45" name="Freeform 917">
            <a:extLst>
              <a:ext uri="{FF2B5EF4-FFF2-40B4-BE49-F238E27FC236}">
                <a16:creationId xmlns:a16="http://schemas.microsoft.com/office/drawing/2014/main" id="{DA74826F-B33D-496D-B252-8B346E27AEDA}"/>
              </a:ext>
            </a:extLst>
          </p:cNvPr>
          <p:cNvSpPr>
            <a:spLocks noChangeAspect="1"/>
          </p:cNvSpPr>
          <p:nvPr/>
        </p:nvSpPr>
        <p:spPr>
          <a:xfrm>
            <a:off x="6905969" y="1330484"/>
            <a:ext cx="108128" cy="108000"/>
          </a:xfrm>
          <a:custGeom>
            <a:avLst/>
            <a:gdLst>
              <a:gd name="connsiteX0" fmla="*/ 63 w 53871"/>
              <a:gd name="connsiteY0" fmla="*/ 0 h 53807"/>
              <a:gd name="connsiteX1" fmla="*/ 53935 w 53871"/>
              <a:gd name="connsiteY1" fmla="*/ 0 h 53807"/>
              <a:gd name="connsiteX2" fmla="*/ 53935 w 53871"/>
              <a:gd name="connsiteY2" fmla="*/ 53808 h 53807"/>
              <a:gd name="connsiteX3" fmla="*/ 63 w 53871"/>
              <a:gd name="connsiteY3" fmla="*/ 53808 h 5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71" h="53807">
                <a:moveTo>
                  <a:pt x="63" y="0"/>
                </a:moveTo>
                <a:lnTo>
                  <a:pt x="53935" y="0"/>
                </a:lnTo>
                <a:lnTo>
                  <a:pt x="53935" y="53808"/>
                </a:lnTo>
                <a:lnTo>
                  <a:pt x="63" y="5380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A81D27C-9583-4649-97F9-7992E1B34382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E0C9FB7-9C17-4A93-9F65-1CC383442874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7F02D50-5EC1-4081-B043-C8DBFF021F4C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F6FE37-98E5-4CE4-A7C8-408FA3023ADF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66AE8EA-1C11-4123-883E-DD11B54B6F28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6EB9A2A1-768A-4548-A8D0-B90BE8B4FABF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0A5B304B-C231-4FDA-8563-980554E832B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193EA7DB-51B9-4FC8-B3F0-69D215F0269D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C19D1162-C164-433C-94B3-A9762A5E8C47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6072996E-CF52-451B-BED6-A9659D9E3919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2A4BF4E3-3E53-48C9-B920-FA58C98F656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2CB88CFE-2AD8-4D3B-A054-81F9A4477AB9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BC21C3A1-943B-4600-815E-6426F9F6B08D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E497BBD-800E-48C8-9052-FF54835EAAFE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AA560A2-5C08-4AD1-8D0C-0ECED0C4D0FB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3CC999B-2FE0-42F0-A3FF-F26A75ECE3B2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8BF7336-A315-4D30-86C3-214B021297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51" name="Rounded Rectangle 292">
                <a:extLst>
                  <a:ext uri="{FF2B5EF4-FFF2-40B4-BE49-F238E27FC236}">
                    <a16:creationId xmlns:a16="http://schemas.microsoft.com/office/drawing/2014/main" id="{0B842021-52C8-4A16-99B9-6E026BC2FFCF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F03FE1E1-C8EA-4638-AA22-9298081D32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CA86CE0D-C8C7-4E6C-83BB-FFDAC99F9B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4" name="Rounded Rectangle 295">
                <a:extLst>
                  <a:ext uri="{FF2B5EF4-FFF2-40B4-BE49-F238E27FC236}">
                    <a16:creationId xmlns:a16="http://schemas.microsoft.com/office/drawing/2014/main" id="{981C2CDB-A59A-426C-819E-567066315836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871A1ADE-5203-4945-A18C-733B3D492F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6" name="Rounded Rectangle 297">
                <a:extLst>
                  <a:ext uri="{FF2B5EF4-FFF2-40B4-BE49-F238E27FC236}">
                    <a16:creationId xmlns:a16="http://schemas.microsoft.com/office/drawing/2014/main" id="{BEC3D9EE-B90F-4A97-84EE-2EF8083625B5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57" name="Rounded Rectangle 298">
                <a:extLst>
                  <a:ext uri="{FF2B5EF4-FFF2-40B4-BE49-F238E27FC236}">
                    <a16:creationId xmlns:a16="http://schemas.microsoft.com/office/drawing/2014/main" id="{15790272-137E-48F8-B4FA-E3A4353F8F02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DB6639FF-40EB-4993-A4D7-C6A1775DE7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83BD4777-66F8-4BED-B77B-DEBB05B550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52137AC-297B-48FE-8653-96AE2D3149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D179456C-CA51-4EE2-9F37-A6D028C0DE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35D76926-BCE8-46CD-BE41-A2A72A4E77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50" name="Freeform 917">
              <a:extLst>
                <a:ext uri="{FF2B5EF4-FFF2-40B4-BE49-F238E27FC236}">
                  <a16:creationId xmlns:a16="http://schemas.microsoft.com/office/drawing/2014/main" id="{A524AEBD-7E0B-49AA-BFF7-CFF63DEBDB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81805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B925D203-41B0-435F-A481-234228745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1" y="776094"/>
            <a:ext cx="6472736" cy="39735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63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2B5A1D-14FF-4EBB-BE8B-BB8716EB1923}"/>
              </a:ext>
            </a:extLst>
          </p:cNvPr>
          <p:cNvSpPr txBox="1"/>
          <p:nvPr/>
        </p:nvSpPr>
        <p:spPr>
          <a:xfrm>
            <a:off x="3113384" y="2387084"/>
            <a:ext cx="187552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V1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39886B-B1B1-43D9-ACB0-F4AB3A1779EA}"/>
              </a:ext>
            </a:extLst>
          </p:cNvPr>
          <p:cNvSpPr txBox="1"/>
          <p:nvPr/>
        </p:nvSpPr>
        <p:spPr>
          <a:xfrm>
            <a:off x="2726870" y="2571750"/>
            <a:ext cx="187552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V2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36153A-9817-4873-A483-18F58688ACF7}"/>
              </a:ext>
            </a:extLst>
          </p:cNvPr>
          <p:cNvSpPr txBox="1"/>
          <p:nvPr/>
        </p:nvSpPr>
        <p:spPr>
          <a:xfrm>
            <a:off x="7175117" y="1307540"/>
            <a:ext cx="15356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Two Genotypes, No Phenotype</a:t>
            </a:r>
          </a:p>
        </p:txBody>
      </p:sp>
      <p:sp>
        <p:nvSpPr>
          <p:cNvPr id="46" name="Freeform 917">
            <a:extLst>
              <a:ext uri="{FF2B5EF4-FFF2-40B4-BE49-F238E27FC236}">
                <a16:creationId xmlns:a16="http://schemas.microsoft.com/office/drawing/2014/main" id="{BCAE384B-38A3-4589-BF41-65BA99DB7F18}"/>
              </a:ext>
            </a:extLst>
          </p:cNvPr>
          <p:cNvSpPr>
            <a:spLocks noChangeAspect="1"/>
          </p:cNvSpPr>
          <p:nvPr/>
        </p:nvSpPr>
        <p:spPr>
          <a:xfrm>
            <a:off x="6905969" y="1330484"/>
            <a:ext cx="108128" cy="108000"/>
          </a:xfrm>
          <a:custGeom>
            <a:avLst/>
            <a:gdLst>
              <a:gd name="connsiteX0" fmla="*/ 63 w 53871"/>
              <a:gd name="connsiteY0" fmla="*/ 0 h 53807"/>
              <a:gd name="connsiteX1" fmla="*/ 53935 w 53871"/>
              <a:gd name="connsiteY1" fmla="*/ 0 h 53807"/>
              <a:gd name="connsiteX2" fmla="*/ 53935 w 53871"/>
              <a:gd name="connsiteY2" fmla="*/ 53808 h 53807"/>
              <a:gd name="connsiteX3" fmla="*/ 63 w 53871"/>
              <a:gd name="connsiteY3" fmla="*/ 53808 h 5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71" h="53807">
                <a:moveTo>
                  <a:pt x="63" y="0"/>
                </a:moveTo>
                <a:lnTo>
                  <a:pt x="53935" y="0"/>
                </a:lnTo>
                <a:lnTo>
                  <a:pt x="53935" y="53808"/>
                </a:lnTo>
                <a:lnTo>
                  <a:pt x="63" y="5380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8D77A1F-4657-41B0-890E-512F2D0E0EA3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5452AE3-31F8-4E69-B28A-ECF808824160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6DEB737-D9BE-4586-8CBA-B7A2D345A8A7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A1F102E-AEFE-46BD-AE0B-3AB4FF6C5FD9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A731B57A-13FC-48D4-97CA-EF0312C90F87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D8DA9B44-8E88-4E3B-AA28-C5B3306B32B6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5715B09D-D1C9-472C-B761-E399D7CF002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09861AB7-F7B3-426B-A0E1-372AA30D4FC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25AE75CE-B438-4BFD-B6D4-E29B77918B30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5CBB4E28-7328-40E9-8E30-00B07865162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FAB40393-7B16-44B1-A9C7-F059AB002B45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2F2661E3-EFAB-4A0D-A6E3-9AB25D61175E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EE452BA5-46E5-4385-B754-A55D4B80908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0601291F-705A-4F72-B97C-E13B9995EBF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0C55543-9939-4E73-B6D8-D7BF800644E5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0E51DD0-08A1-4292-A8AF-F310A4454DF1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8C92C16-EF15-42AC-97A1-C5F35E98CA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52" name="Rounded Rectangle 292">
                <a:extLst>
                  <a:ext uri="{FF2B5EF4-FFF2-40B4-BE49-F238E27FC236}">
                    <a16:creationId xmlns:a16="http://schemas.microsoft.com/office/drawing/2014/main" id="{8084E844-8928-4D02-82A1-67BF99E5962B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5B7E5F10-130E-4BF6-88DD-58841A795F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1F1EE8CA-1CDB-41F2-BE84-A6F770E261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5" name="Rounded Rectangle 295">
                <a:extLst>
                  <a:ext uri="{FF2B5EF4-FFF2-40B4-BE49-F238E27FC236}">
                    <a16:creationId xmlns:a16="http://schemas.microsoft.com/office/drawing/2014/main" id="{2B506DFC-F9BC-474C-B1C0-ECCBE68F24CD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18EC9C9C-33F0-49C8-8FA2-7722A86F52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7" name="Rounded Rectangle 297">
                <a:extLst>
                  <a:ext uri="{FF2B5EF4-FFF2-40B4-BE49-F238E27FC236}">
                    <a16:creationId xmlns:a16="http://schemas.microsoft.com/office/drawing/2014/main" id="{FEDF390D-E63E-46AC-BF55-46B4F6837BA1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58" name="Rounded Rectangle 298">
                <a:extLst>
                  <a:ext uri="{FF2B5EF4-FFF2-40B4-BE49-F238E27FC236}">
                    <a16:creationId xmlns:a16="http://schemas.microsoft.com/office/drawing/2014/main" id="{C1B3CD42-F5CE-4D7E-834A-81E74F26E4B4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AA46D15-B52A-4FF0-88AE-C5B6C6C88D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9DD505E1-C74B-4A42-9A94-4E3741A18A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8A9E1721-E113-43A9-922E-55D7A5BA06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55609AAB-C33F-478F-AD04-F1856AA368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1D96D0CA-EA55-4FD6-A9D8-CA409B5763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51" name="Freeform 917">
              <a:extLst>
                <a:ext uri="{FF2B5EF4-FFF2-40B4-BE49-F238E27FC236}">
                  <a16:creationId xmlns:a16="http://schemas.microsoft.com/office/drawing/2014/main" id="{A1033416-1D05-4B8E-AB37-2AE9396D94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6771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64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AF80CF-ED50-45A8-AB67-FE7F61ED4C81}"/>
              </a:ext>
            </a:extLst>
          </p:cNvPr>
          <p:cNvSpPr txBox="1"/>
          <p:nvPr/>
        </p:nvSpPr>
        <p:spPr>
          <a:xfrm>
            <a:off x="7175117" y="1307540"/>
            <a:ext cx="15356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Two Genotypes, No Phenotype</a:t>
            </a:r>
          </a:p>
        </p:txBody>
      </p:sp>
      <p:sp>
        <p:nvSpPr>
          <p:cNvPr id="42" name="Freeform 917">
            <a:extLst>
              <a:ext uri="{FF2B5EF4-FFF2-40B4-BE49-F238E27FC236}">
                <a16:creationId xmlns:a16="http://schemas.microsoft.com/office/drawing/2014/main" id="{3819491C-EB19-4AD6-813E-E28440625313}"/>
              </a:ext>
            </a:extLst>
          </p:cNvPr>
          <p:cNvSpPr>
            <a:spLocks noChangeAspect="1"/>
          </p:cNvSpPr>
          <p:nvPr/>
        </p:nvSpPr>
        <p:spPr>
          <a:xfrm>
            <a:off x="6905969" y="1330484"/>
            <a:ext cx="108128" cy="108000"/>
          </a:xfrm>
          <a:custGeom>
            <a:avLst/>
            <a:gdLst>
              <a:gd name="connsiteX0" fmla="*/ 63 w 53871"/>
              <a:gd name="connsiteY0" fmla="*/ 0 h 53807"/>
              <a:gd name="connsiteX1" fmla="*/ 53935 w 53871"/>
              <a:gd name="connsiteY1" fmla="*/ 0 h 53807"/>
              <a:gd name="connsiteX2" fmla="*/ 53935 w 53871"/>
              <a:gd name="connsiteY2" fmla="*/ 53808 h 53807"/>
              <a:gd name="connsiteX3" fmla="*/ 63 w 53871"/>
              <a:gd name="connsiteY3" fmla="*/ 53808 h 5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71" h="53807">
                <a:moveTo>
                  <a:pt x="63" y="0"/>
                </a:moveTo>
                <a:lnTo>
                  <a:pt x="53935" y="0"/>
                </a:lnTo>
                <a:lnTo>
                  <a:pt x="53935" y="53808"/>
                </a:lnTo>
                <a:lnTo>
                  <a:pt x="63" y="5380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6DB4B2-BBBF-4B28-BAB4-B5114CA16DAD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7D2AE4-6E72-4574-8BD7-F7D4F3EC61BC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22FE4A-E6F6-4349-853F-415443140CD4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7BC1A8E-7B04-4E4A-A20C-A953F9BED826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565F7BA-B031-4FAC-974F-6C0F96B3970B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E019DA5-734F-4137-8D54-2F45425A14C7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2689C59-DEE4-4C5C-A003-E0EC00D199C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941A4211-E3BA-4386-996F-D59413CAC08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C5C32A3B-2C1A-4D3F-A339-80B007083B83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F43014-F3EA-4E97-96E5-10469286780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28B06C9F-A9AB-407D-AA31-60A5AD3813A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4DCFEE36-3882-4670-BC86-845F27CDA35D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8626DD3E-8AC5-42DA-AB0C-D472F81DD646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ED2D24AB-8345-4EE5-A356-F3677AFFAEB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C93A5E5-55C8-4209-8F4E-3291E02763E0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A0BC375-F23D-47D5-B926-C6F0E6F98DCC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96AC27-D691-4FAC-A13A-23C2181F2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48" name="Rounded Rectangle 292">
                <a:extLst>
                  <a:ext uri="{FF2B5EF4-FFF2-40B4-BE49-F238E27FC236}">
                    <a16:creationId xmlns:a16="http://schemas.microsoft.com/office/drawing/2014/main" id="{141C3D74-C956-485C-8F53-E694C5CBDBEB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AEF0485-EE2E-4AA1-8792-B13BF28A52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E0B2E6A-765D-47EB-8271-1BD44792C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1" name="Rounded Rectangle 295">
                <a:extLst>
                  <a:ext uri="{FF2B5EF4-FFF2-40B4-BE49-F238E27FC236}">
                    <a16:creationId xmlns:a16="http://schemas.microsoft.com/office/drawing/2014/main" id="{C45ADEF5-A02F-4FD9-8854-78FCC09CBF6E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D1D92C08-AD86-4772-92A8-8F8F0286C2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3" name="Rounded Rectangle 297">
                <a:extLst>
                  <a:ext uri="{FF2B5EF4-FFF2-40B4-BE49-F238E27FC236}">
                    <a16:creationId xmlns:a16="http://schemas.microsoft.com/office/drawing/2014/main" id="{FD45AE20-70E0-4466-98B4-97CB77221142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54" name="Rounded Rectangle 298">
                <a:extLst>
                  <a:ext uri="{FF2B5EF4-FFF2-40B4-BE49-F238E27FC236}">
                    <a16:creationId xmlns:a16="http://schemas.microsoft.com/office/drawing/2014/main" id="{B8BA9C12-AD57-4E20-A740-31B396900A3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2A1DFA7E-DD8A-433F-BF85-F48CE97F97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6CB8826-D8CD-4CE2-BE2E-9A06A44CB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B97782F-1F7E-4D08-B4F6-BCB54D1F0E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EA3D20E-826F-4DA6-9B3C-6241C4E59F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3049A10-9456-4CD2-ABBC-4ECF76FBC4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7" name="Freeform 917">
              <a:extLst>
                <a:ext uri="{FF2B5EF4-FFF2-40B4-BE49-F238E27FC236}">
                  <a16:creationId xmlns:a16="http://schemas.microsoft.com/office/drawing/2014/main" id="{92E80230-4D33-4570-B144-E3A44262B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F59DFA5-6F79-4548-9D91-EAAE8F32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1" y="776094"/>
            <a:ext cx="6472736" cy="3973502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002374B-1F87-4B89-8C41-DB32F0BBB584}"/>
              </a:ext>
            </a:extLst>
          </p:cNvPr>
          <p:cNvSpPr txBox="1"/>
          <p:nvPr/>
        </p:nvSpPr>
        <p:spPr>
          <a:xfrm>
            <a:off x="1524963" y="3656095"/>
            <a:ext cx="4371389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1828800"/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Changing the algorithm moved us to the left!</a:t>
            </a:r>
          </a:p>
          <a:p>
            <a:pPr algn="ctr" defTabSz="1828800"/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 is worse!</a:t>
            </a:r>
          </a:p>
        </p:txBody>
      </p:sp>
    </p:spTree>
    <p:extLst>
      <p:ext uri="{BB962C8B-B14F-4D97-AF65-F5344CB8AC3E}">
        <p14:creationId xmlns:p14="http://schemas.microsoft.com/office/powerpoint/2010/main" val="38997784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261F4CCD-E273-42F2-8255-3BB36CBA2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1" y="776094"/>
            <a:ext cx="6472736" cy="39735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65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AF80CF-ED50-45A8-AB67-FE7F61ED4C81}"/>
              </a:ext>
            </a:extLst>
          </p:cNvPr>
          <p:cNvSpPr txBox="1"/>
          <p:nvPr/>
        </p:nvSpPr>
        <p:spPr>
          <a:xfrm>
            <a:off x="7175117" y="1307540"/>
            <a:ext cx="15356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Two Genotypes, No Phenotype</a:t>
            </a:r>
          </a:p>
        </p:txBody>
      </p:sp>
      <p:sp>
        <p:nvSpPr>
          <p:cNvPr id="42" name="Freeform 917">
            <a:extLst>
              <a:ext uri="{FF2B5EF4-FFF2-40B4-BE49-F238E27FC236}">
                <a16:creationId xmlns:a16="http://schemas.microsoft.com/office/drawing/2014/main" id="{3819491C-EB19-4AD6-813E-E28440625313}"/>
              </a:ext>
            </a:extLst>
          </p:cNvPr>
          <p:cNvSpPr>
            <a:spLocks noChangeAspect="1"/>
          </p:cNvSpPr>
          <p:nvPr/>
        </p:nvSpPr>
        <p:spPr>
          <a:xfrm>
            <a:off x="6905969" y="1330484"/>
            <a:ext cx="108128" cy="108000"/>
          </a:xfrm>
          <a:custGeom>
            <a:avLst/>
            <a:gdLst>
              <a:gd name="connsiteX0" fmla="*/ 63 w 53871"/>
              <a:gd name="connsiteY0" fmla="*/ 0 h 53807"/>
              <a:gd name="connsiteX1" fmla="*/ 53935 w 53871"/>
              <a:gd name="connsiteY1" fmla="*/ 0 h 53807"/>
              <a:gd name="connsiteX2" fmla="*/ 53935 w 53871"/>
              <a:gd name="connsiteY2" fmla="*/ 53808 h 53807"/>
              <a:gd name="connsiteX3" fmla="*/ 63 w 53871"/>
              <a:gd name="connsiteY3" fmla="*/ 53808 h 5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71" h="53807">
                <a:moveTo>
                  <a:pt x="63" y="0"/>
                </a:moveTo>
                <a:lnTo>
                  <a:pt x="53935" y="0"/>
                </a:lnTo>
                <a:lnTo>
                  <a:pt x="53935" y="53808"/>
                </a:lnTo>
                <a:lnTo>
                  <a:pt x="63" y="5380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6DB4B2-BBBF-4B28-BAB4-B5114CA16DAD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7D2AE4-6E72-4574-8BD7-F7D4F3EC61BC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22FE4A-E6F6-4349-853F-415443140CD4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7BC1A8E-7B04-4E4A-A20C-A953F9BED826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565F7BA-B031-4FAC-974F-6C0F96B3970B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E019DA5-734F-4137-8D54-2F45425A14C7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2689C59-DEE4-4C5C-A003-E0EC00D199C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941A4211-E3BA-4386-996F-D59413CAC08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C5C32A3B-2C1A-4D3F-A339-80B007083B83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F43014-F3EA-4E97-96E5-10469286780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28B06C9F-A9AB-407D-AA31-60A5AD3813A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4DCFEE36-3882-4670-BC86-845F27CDA35D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8626DD3E-8AC5-42DA-AB0C-D472F81DD646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ED2D24AB-8345-4EE5-A356-F3677AFFAEB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C93A5E5-55C8-4209-8F4E-3291E02763E0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A0BC375-F23D-47D5-B926-C6F0E6F98DCC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96AC27-D691-4FAC-A13A-23C2181F2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48" name="Rounded Rectangle 292">
                <a:extLst>
                  <a:ext uri="{FF2B5EF4-FFF2-40B4-BE49-F238E27FC236}">
                    <a16:creationId xmlns:a16="http://schemas.microsoft.com/office/drawing/2014/main" id="{141C3D74-C956-485C-8F53-E694C5CBDBEB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AEF0485-EE2E-4AA1-8792-B13BF28A52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E0B2E6A-765D-47EB-8271-1BD44792C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1" name="Rounded Rectangle 295">
                <a:extLst>
                  <a:ext uri="{FF2B5EF4-FFF2-40B4-BE49-F238E27FC236}">
                    <a16:creationId xmlns:a16="http://schemas.microsoft.com/office/drawing/2014/main" id="{C45ADEF5-A02F-4FD9-8854-78FCC09CBF6E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D1D92C08-AD86-4772-92A8-8F8F0286C2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3" name="Rounded Rectangle 297">
                <a:extLst>
                  <a:ext uri="{FF2B5EF4-FFF2-40B4-BE49-F238E27FC236}">
                    <a16:creationId xmlns:a16="http://schemas.microsoft.com/office/drawing/2014/main" id="{FD45AE20-70E0-4466-98B4-97CB77221142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54" name="Rounded Rectangle 298">
                <a:extLst>
                  <a:ext uri="{FF2B5EF4-FFF2-40B4-BE49-F238E27FC236}">
                    <a16:creationId xmlns:a16="http://schemas.microsoft.com/office/drawing/2014/main" id="{B8BA9C12-AD57-4E20-A740-31B396900A3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2A1DFA7E-DD8A-433F-BF85-F48CE97F97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6CB8826-D8CD-4CE2-BE2E-9A06A44CB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B97782F-1F7E-4D08-B4F6-BCB54D1F0E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EA3D20E-826F-4DA6-9B3C-6241C4E59F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3049A10-9456-4CD2-ABBC-4ECF76FBC4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7" name="Freeform 917">
              <a:extLst>
                <a:ext uri="{FF2B5EF4-FFF2-40B4-BE49-F238E27FC236}">
                  <a16:creationId xmlns:a16="http://schemas.microsoft.com/office/drawing/2014/main" id="{92E80230-4D33-4570-B144-E3A44262B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AE8B9751-D4FD-4671-9DAA-65B93185D124}"/>
              </a:ext>
            </a:extLst>
          </p:cNvPr>
          <p:cNvSpPr txBox="1"/>
          <p:nvPr/>
        </p:nvSpPr>
        <p:spPr>
          <a:xfrm>
            <a:off x="2283170" y="3301494"/>
            <a:ext cx="1292020" cy="295466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>
              <a:lnSpc>
                <a:spcPct val="80000"/>
              </a:lnSpc>
            </a:pPr>
            <a:r>
              <a:rPr lang="en-US" sz="7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        </a:t>
            </a:r>
            <a:r>
              <a:rPr lang="en-US" sz="800" b="1" dirty="0" err="1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ALUops</a:t>
            </a:r>
            <a:r>
              <a:rPr lang="en-US" sz="8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: 2.0x decrease</a:t>
            </a:r>
          </a:p>
          <a:p>
            <a:pPr defTabSz="1828800">
              <a:lnSpc>
                <a:spcPct val="80000"/>
              </a:lnSpc>
            </a:pP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             Bytes: 1.5x decrease</a:t>
            </a:r>
          </a:p>
          <a:p>
            <a:pPr defTabSz="1828800">
              <a:lnSpc>
                <a:spcPct val="80000"/>
              </a:lnSpc>
            </a:pPr>
            <a:r>
              <a:rPr lang="en-US" sz="800" b="1" dirty="0" err="1">
                <a:solidFill>
                  <a:srgbClr val="C00000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Arith</a:t>
            </a:r>
            <a:r>
              <a:rPr lang="en-US" sz="800" b="1" dirty="0">
                <a:solidFill>
                  <a:srgbClr val="C00000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 Intensity:  1.3x decrease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0F32E52-C461-462A-8DFD-5873E42C241C}"/>
              </a:ext>
            </a:extLst>
          </p:cNvPr>
          <p:cNvSpPr txBox="1"/>
          <p:nvPr/>
        </p:nvSpPr>
        <p:spPr>
          <a:xfrm>
            <a:off x="2519920" y="3750737"/>
            <a:ext cx="1215077" cy="258532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1828800">
              <a:lnSpc>
                <a:spcPct val="80000"/>
              </a:lnSpc>
            </a:pPr>
            <a:r>
              <a:rPr lang="en-US" sz="900" b="1" dirty="0">
                <a:solidFill>
                  <a:srgbClr val="C00000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Not so good thing!</a:t>
            </a:r>
          </a:p>
          <a:p>
            <a:pPr algn="ctr" defTabSz="1828800">
              <a:lnSpc>
                <a:spcPct val="80000"/>
              </a:lnSpc>
            </a:pPr>
            <a:r>
              <a:rPr lang="en-US" sz="600" b="1" dirty="0">
                <a:solidFill>
                  <a:schemeClr val="tx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But we do have better algorithm</a:t>
            </a:r>
          </a:p>
          <a:p>
            <a:pPr algn="ctr" defTabSz="1828800">
              <a:lnSpc>
                <a:spcPct val="80000"/>
              </a:lnSpc>
            </a:pPr>
            <a:r>
              <a:rPr lang="en-US" sz="600" b="1" dirty="0">
                <a:solidFill>
                  <a:schemeClr val="tx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(speedup and performance improvement)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FE6E7C6-042A-475E-9D39-20B70F3CBC4C}"/>
              </a:ext>
            </a:extLst>
          </p:cNvPr>
          <p:cNvSpPr txBox="1"/>
          <p:nvPr/>
        </p:nvSpPr>
        <p:spPr>
          <a:xfrm>
            <a:off x="3761530" y="3303128"/>
            <a:ext cx="1341714" cy="258532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>
              <a:lnSpc>
                <a:spcPct val="80000"/>
              </a:lnSpc>
            </a:pPr>
            <a:r>
              <a:rPr lang="en-US" sz="9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Not so good thing!</a:t>
            </a:r>
          </a:p>
          <a:p>
            <a:pPr defTabSz="1828800">
              <a:lnSpc>
                <a:spcPct val="80000"/>
              </a:lnSpc>
            </a:pPr>
            <a:r>
              <a:rPr lang="en-US" sz="600" b="1" dirty="0">
                <a:solidFill>
                  <a:srgbClr val="41414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Your speedup better be pretty high to surpass </a:t>
            </a:r>
          </a:p>
          <a:p>
            <a:pPr defTabSz="1828800">
              <a:lnSpc>
                <a:spcPct val="80000"/>
              </a:lnSpc>
            </a:pPr>
            <a:r>
              <a:rPr lang="en-US" sz="600" b="1" dirty="0">
                <a:solidFill>
                  <a:srgbClr val="414141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 of previous version (think: IPC)!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31F2EDB-A936-426B-B0C1-95E844831B3C}"/>
              </a:ext>
            </a:extLst>
          </p:cNvPr>
          <p:cNvCxnSpPr>
            <a:cxnSpLocks/>
          </p:cNvCxnSpPr>
          <p:nvPr/>
        </p:nvCxnSpPr>
        <p:spPr>
          <a:xfrm>
            <a:off x="3158946" y="3596960"/>
            <a:ext cx="0" cy="119447"/>
          </a:xfrm>
          <a:prstGeom prst="line">
            <a:avLst/>
          </a:prstGeom>
          <a:noFill/>
          <a:ln w="9525" cap="flat">
            <a:solidFill>
              <a:srgbClr val="C00000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C849436-5EF6-47DC-B50D-9A798AEBCF8E}"/>
              </a:ext>
            </a:extLst>
          </p:cNvPr>
          <p:cNvCxnSpPr/>
          <p:nvPr/>
        </p:nvCxnSpPr>
        <p:spPr>
          <a:xfrm>
            <a:off x="3631267" y="3345134"/>
            <a:ext cx="114300" cy="0"/>
          </a:xfrm>
          <a:prstGeom prst="line">
            <a:avLst/>
          </a:prstGeom>
          <a:noFill/>
          <a:ln w="9525" cap="flat">
            <a:solidFill>
              <a:srgbClr val="00597D"/>
            </a:solidFill>
            <a:prstDash val="solid"/>
            <a:round/>
            <a:headEnd type="triangle" w="sm" len="sm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CBBC074-755F-4975-8258-C6DA5C3D4A97}"/>
              </a:ext>
            </a:extLst>
          </p:cNvPr>
          <p:cNvSpPr txBox="1"/>
          <p:nvPr/>
        </p:nvSpPr>
        <p:spPr>
          <a:xfrm>
            <a:off x="2562629" y="3208513"/>
            <a:ext cx="596317" cy="98489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>
              <a:lnSpc>
                <a:spcPct val="80000"/>
              </a:lnSpc>
            </a:pPr>
            <a:r>
              <a:rPr lang="en-US" sz="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Speedup: 1.8x</a:t>
            </a:r>
            <a:endParaRPr lang="en-US" sz="900" b="1" dirty="0">
              <a:solidFill>
                <a:schemeClr val="accent2">
                  <a:lumMod val="60000"/>
                  <a:lumOff val="40000"/>
                </a:schemeClr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841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continue optimizing…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66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A31199C-8C17-5D42-8B1C-1BCE49A7A179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9F05F089-4085-0E4A-AEA2-CC7BCCEDC5BB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C5C721F-D885-4A45-B2E5-1E83435D12A7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97C33915-D5B6-434B-AAEF-2A7207C03207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01B6FC73-8C5B-2048-9AEC-DB831912E6C4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38356869-62EC-DC43-8978-D2C47AF3879B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D7728AF8-64A4-F440-96EA-4448A9A1287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" name="Rectangle 263">
                    <a:extLst>
                      <a:ext uri="{FF2B5EF4-FFF2-40B4-BE49-F238E27FC236}">
                        <a16:creationId xmlns:a16="http://schemas.microsoft.com/office/drawing/2014/main" id="{ED84471E-0AC6-8D4E-A1B2-DBE78F25A11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A56E6C60-DE68-6F40-9CA9-D454411A57C2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260" name="Rectangle 259">
                    <a:extLst>
                      <a:ext uri="{FF2B5EF4-FFF2-40B4-BE49-F238E27FC236}">
                        <a16:creationId xmlns:a16="http://schemas.microsoft.com/office/drawing/2014/main" id="{91BC27B4-B54B-A54E-B598-1F900F3C0175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" name="Rectangle 260">
                    <a:extLst>
                      <a:ext uri="{FF2B5EF4-FFF2-40B4-BE49-F238E27FC236}">
                        <a16:creationId xmlns:a16="http://schemas.microsoft.com/office/drawing/2014/main" id="{36FD6604-0E8C-7741-B034-8D30A341DFD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D78B3B2B-3010-2F4E-88A3-2F181D652B8B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F9B1D016-EF2D-2D43-8617-1D1DF18DDB6D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3FCB9324-74CB-1747-A6F8-2D087D45A1A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93E6A85C-E0BB-0848-9552-9B7C97782BA8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A838F747-8AC8-BA4D-81C9-D359B9700B8D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179DAA4A-FCFA-DD45-A66E-E8145564B4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293" name="Rounded Rectangle 292">
                <a:extLst>
                  <a:ext uri="{FF2B5EF4-FFF2-40B4-BE49-F238E27FC236}">
                    <a16:creationId xmlns:a16="http://schemas.microsoft.com/office/drawing/2014/main" id="{A5E40F83-BCEB-444F-A072-A0F6B7056EF1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94" name="Straight Arrow Connector 293">
                <a:extLst>
                  <a:ext uri="{FF2B5EF4-FFF2-40B4-BE49-F238E27FC236}">
                    <a16:creationId xmlns:a16="http://schemas.microsoft.com/office/drawing/2014/main" id="{8D197F56-4271-024A-A12A-8905232541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95" name="Straight Arrow Connector 294">
                <a:extLst>
                  <a:ext uri="{FF2B5EF4-FFF2-40B4-BE49-F238E27FC236}">
                    <a16:creationId xmlns:a16="http://schemas.microsoft.com/office/drawing/2014/main" id="{525E3E67-3395-7247-A3BA-248F37B094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96" name="Rounded Rectangle 295">
                <a:extLst>
                  <a:ext uri="{FF2B5EF4-FFF2-40B4-BE49-F238E27FC236}">
                    <a16:creationId xmlns:a16="http://schemas.microsoft.com/office/drawing/2014/main" id="{309AE09F-1B88-0B4B-BACE-DC7ABA9937D7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97" name="Straight Arrow Connector 296">
                <a:extLst>
                  <a:ext uri="{FF2B5EF4-FFF2-40B4-BE49-F238E27FC236}">
                    <a16:creationId xmlns:a16="http://schemas.microsoft.com/office/drawing/2014/main" id="{15A21C03-9994-BF42-9489-B1F7E9F9EA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98" name="Rounded Rectangle 297">
                <a:extLst>
                  <a:ext uri="{FF2B5EF4-FFF2-40B4-BE49-F238E27FC236}">
                    <a16:creationId xmlns:a16="http://schemas.microsoft.com/office/drawing/2014/main" id="{8EBBD340-2BE6-D843-9A1C-09963B611A01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299" name="Rounded Rectangle 298">
                <a:extLst>
                  <a:ext uri="{FF2B5EF4-FFF2-40B4-BE49-F238E27FC236}">
                    <a16:creationId xmlns:a16="http://schemas.microsoft.com/office/drawing/2014/main" id="{B45165C7-EDA7-FC4F-A5E2-4C50BE8D3240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E1B04E70-6B4B-034B-A59D-274399144A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1" name="Straight Arrow Connector 300">
                <a:extLst>
                  <a:ext uri="{FF2B5EF4-FFF2-40B4-BE49-F238E27FC236}">
                    <a16:creationId xmlns:a16="http://schemas.microsoft.com/office/drawing/2014/main" id="{67331372-70F7-624B-86FE-6201B04CD1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1827A62C-50A3-7C45-AAD6-10369A411C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id="{77A5174C-AAE4-BD4E-B86F-1D3A55C40A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4" name="Straight Arrow Connector 303">
                <a:extLst>
                  <a:ext uri="{FF2B5EF4-FFF2-40B4-BE49-F238E27FC236}">
                    <a16:creationId xmlns:a16="http://schemas.microsoft.com/office/drawing/2014/main" id="{0EAA3BA6-9760-2A41-BB9A-14355A9A40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8" name="Freeform 917">
              <a:extLst>
                <a:ext uri="{FF2B5EF4-FFF2-40B4-BE49-F238E27FC236}">
                  <a16:creationId xmlns:a16="http://schemas.microsoft.com/office/drawing/2014/main" id="{506E13BE-A1E4-A245-BE21-CB43EBBDE2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CDBF68-F572-C642-89FF-36897FAE6401}"/>
              </a:ext>
            </a:extLst>
          </p:cNvPr>
          <p:cNvGrpSpPr/>
          <p:nvPr/>
        </p:nvGrpSpPr>
        <p:grpSpPr>
          <a:xfrm>
            <a:off x="6905969" y="2264584"/>
            <a:ext cx="1678519" cy="809702"/>
            <a:chOff x="6905969" y="2264584"/>
            <a:chExt cx="1678519" cy="809702"/>
          </a:xfrm>
        </p:grpSpPr>
        <p:sp>
          <p:nvSpPr>
            <p:cNvPr id="837" name="TextBox 836">
              <a:extLst>
                <a:ext uri="{FF2B5EF4-FFF2-40B4-BE49-F238E27FC236}">
                  <a16:creationId xmlns:a16="http://schemas.microsoft.com/office/drawing/2014/main" id="{10452115-99F1-2347-B373-5F76D7F6A177}"/>
                </a:ext>
              </a:extLst>
            </p:cNvPr>
            <p:cNvSpPr txBox="1"/>
            <p:nvPr/>
          </p:nvSpPr>
          <p:spPr>
            <a:xfrm>
              <a:off x="7175117" y="2264584"/>
              <a:ext cx="1043555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Transposed Dataset</a:t>
              </a:r>
            </a:p>
          </p:txBody>
        </p:sp>
        <p:grpSp>
          <p:nvGrpSpPr>
            <p:cNvPr id="847" name="Group 846">
              <a:extLst>
                <a:ext uri="{FF2B5EF4-FFF2-40B4-BE49-F238E27FC236}">
                  <a16:creationId xmlns:a16="http://schemas.microsoft.com/office/drawing/2014/main" id="{CD0D0874-5706-7E42-95AF-4304014E98FC}"/>
                </a:ext>
              </a:extLst>
            </p:cNvPr>
            <p:cNvGrpSpPr/>
            <p:nvPr/>
          </p:nvGrpSpPr>
          <p:grpSpPr>
            <a:xfrm rot="16200000">
              <a:off x="7190865" y="2545876"/>
              <a:ext cx="470414" cy="480820"/>
              <a:chOff x="7193636" y="1226995"/>
              <a:chExt cx="470414" cy="480820"/>
            </a:xfrm>
          </p:grpSpPr>
          <p:grpSp>
            <p:nvGrpSpPr>
              <p:cNvPr id="863" name="Group 862">
                <a:extLst>
                  <a:ext uri="{FF2B5EF4-FFF2-40B4-BE49-F238E27FC236}">
                    <a16:creationId xmlns:a16="http://schemas.microsoft.com/office/drawing/2014/main" id="{4EEEB16B-8FCD-4E4F-B691-0CCF4A1610BA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866" name="Rectangle 865">
                  <a:extLst>
                    <a:ext uri="{FF2B5EF4-FFF2-40B4-BE49-F238E27FC236}">
                      <a16:creationId xmlns:a16="http://schemas.microsoft.com/office/drawing/2014/main" id="{E8DB27B1-63E7-2846-9BA5-E036BCEDDC70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67" name="Group 866">
                  <a:extLst>
                    <a:ext uri="{FF2B5EF4-FFF2-40B4-BE49-F238E27FC236}">
                      <a16:creationId xmlns:a16="http://schemas.microsoft.com/office/drawing/2014/main" id="{8CD130E1-2552-8540-9AE9-474057EF7E52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64CE6A14-E657-1A42-9E5C-9358E99B4201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5" name="Rectangle 874">
                    <a:extLst>
                      <a:ext uri="{FF2B5EF4-FFF2-40B4-BE49-F238E27FC236}">
                        <a16:creationId xmlns:a16="http://schemas.microsoft.com/office/drawing/2014/main" id="{4F2B27C1-25F9-FF42-BBEA-F54E4C3AC0B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8" name="Group 867">
                  <a:extLst>
                    <a:ext uri="{FF2B5EF4-FFF2-40B4-BE49-F238E27FC236}">
                      <a16:creationId xmlns:a16="http://schemas.microsoft.com/office/drawing/2014/main" id="{DE3B8D61-D126-AF47-91F8-75776D4EA8A6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2" name="Rectangle 871">
                    <a:extLst>
                      <a:ext uri="{FF2B5EF4-FFF2-40B4-BE49-F238E27FC236}">
                        <a16:creationId xmlns:a16="http://schemas.microsoft.com/office/drawing/2014/main" id="{9F704AE3-D2CB-CB4F-82C7-5911F483BE8E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3" name="Rectangle 872">
                    <a:extLst>
                      <a:ext uri="{FF2B5EF4-FFF2-40B4-BE49-F238E27FC236}">
                        <a16:creationId xmlns:a16="http://schemas.microsoft.com/office/drawing/2014/main" id="{59FBC224-F098-DE49-9E88-0ABCF62AA30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9" name="Group 868">
                  <a:extLst>
                    <a:ext uri="{FF2B5EF4-FFF2-40B4-BE49-F238E27FC236}">
                      <a16:creationId xmlns:a16="http://schemas.microsoft.com/office/drawing/2014/main" id="{8019FD3D-DB39-D648-B7B0-67C5F2237633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0" name="Rectangle 869">
                    <a:extLst>
                      <a:ext uri="{FF2B5EF4-FFF2-40B4-BE49-F238E27FC236}">
                        <a16:creationId xmlns:a16="http://schemas.microsoft.com/office/drawing/2014/main" id="{EF5CEA4D-0CDF-1E4C-A74C-11547B3A178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1" name="Rectangle 870">
                    <a:extLst>
                      <a:ext uri="{FF2B5EF4-FFF2-40B4-BE49-F238E27FC236}">
                        <a16:creationId xmlns:a16="http://schemas.microsoft.com/office/drawing/2014/main" id="{82DC4FE7-D88C-294E-8160-C33D31D0E98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864" name="Rectangle 863">
                <a:extLst>
                  <a:ext uri="{FF2B5EF4-FFF2-40B4-BE49-F238E27FC236}">
                    <a16:creationId xmlns:a16="http://schemas.microsoft.com/office/drawing/2014/main" id="{90C9A7F8-2436-964D-8B57-1545C344C151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Rectangle 864">
                <a:extLst>
                  <a:ext uri="{FF2B5EF4-FFF2-40B4-BE49-F238E27FC236}">
                    <a16:creationId xmlns:a16="http://schemas.microsoft.com/office/drawing/2014/main" id="{3963E3B6-2FEF-D747-BEC4-C324883F53D3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9" name="Group 848">
              <a:extLst>
                <a:ext uri="{FF2B5EF4-FFF2-40B4-BE49-F238E27FC236}">
                  <a16:creationId xmlns:a16="http://schemas.microsoft.com/office/drawing/2014/main" id="{C82B8A8E-6349-9C44-9079-92F95C1AA3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2498286"/>
              <a:ext cx="449493" cy="576000"/>
              <a:chOff x="3183706" y="3510680"/>
              <a:chExt cx="564144" cy="722918"/>
            </a:xfrm>
          </p:grpSpPr>
          <p:sp>
            <p:nvSpPr>
              <p:cNvPr id="851" name="Rounded Rectangle 850">
                <a:extLst>
                  <a:ext uri="{FF2B5EF4-FFF2-40B4-BE49-F238E27FC236}">
                    <a16:creationId xmlns:a16="http://schemas.microsoft.com/office/drawing/2014/main" id="{EC1A4EF0-2C22-DB4B-BA87-DB0ADEA3EC92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2" name="Straight Arrow Connector 851">
                <a:extLst>
                  <a:ext uri="{FF2B5EF4-FFF2-40B4-BE49-F238E27FC236}">
                    <a16:creationId xmlns:a16="http://schemas.microsoft.com/office/drawing/2014/main" id="{4C6663D9-5D68-464C-9D94-50A69E5A48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53" name="Straight Arrow Connector 852">
                <a:extLst>
                  <a:ext uri="{FF2B5EF4-FFF2-40B4-BE49-F238E27FC236}">
                    <a16:creationId xmlns:a16="http://schemas.microsoft.com/office/drawing/2014/main" id="{35D7C9C5-7D75-E24B-A806-26FAB9A7D8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54" name="Rounded Rectangle 853">
                <a:extLst>
                  <a:ext uri="{FF2B5EF4-FFF2-40B4-BE49-F238E27FC236}">
                    <a16:creationId xmlns:a16="http://schemas.microsoft.com/office/drawing/2014/main" id="{9C025406-6F12-964E-BB08-FD3516037E2B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55" name="Straight Arrow Connector 854">
                <a:extLst>
                  <a:ext uri="{FF2B5EF4-FFF2-40B4-BE49-F238E27FC236}">
                    <a16:creationId xmlns:a16="http://schemas.microsoft.com/office/drawing/2014/main" id="{EA0B027F-089B-6448-B92A-B94F5572F3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56" name="Rounded Rectangle 855">
                <a:extLst>
                  <a:ext uri="{FF2B5EF4-FFF2-40B4-BE49-F238E27FC236}">
                    <a16:creationId xmlns:a16="http://schemas.microsoft.com/office/drawing/2014/main" id="{D8166480-953C-734D-B9A7-283D7B9CF984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857" name="Rounded Rectangle 856">
                <a:extLst>
                  <a:ext uri="{FF2B5EF4-FFF2-40B4-BE49-F238E27FC236}">
                    <a16:creationId xmlns:a16="http://schemas.microsoft.com/office/drawing/2014/main" id="{4CED3E05-C9AB-2B4D-9139-A326667D14A2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858" name="Straight Arrow Connector 857">
                <a:extLst>
                  <a:ext uri="{FF2B5EF4-FFF2-40B4-BE49-F238E27FC236}">
                    <a16:creationId xmlns:a16="http://schemas.microsoft.com/office/drawing/2014/main" id="{D587A22F-3B3E-AA42-A48C-D7E696B204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59" name="Straight Arrow Connector 858">
                <a:extLst>
                  <a:ext uri="{FF2B5EF4-FFF2-40B4-BE49-F238E27FC236}">
                    <a16:creationId xmlns:a16="http://schemas.microsoft.com/office/drawing/2014/main" id="{528526CE-98A2-0E43-BBD4-A6F85702FA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0" name="Straight Arrow Connector 859">
                <a:extLst>
                  <a:ext uri="{FF2B5EF4-FFF2-40B4-BE49-F238E27FC236}">
                    <a16:creationId xmlns:a16="http://schemas.microsoft.com/office/drawing/2014/main" id="{FB89F31B-6A01-9F4A-8503-3F44DD5116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1" name="Straight Arrow Connector 860">
                <a:extLst>
                  <a:ext uri="{FF2B5EF4-FFF2-40B4-BE49-F238E27FC236}">
                    <a16:creationId xmlns:a16="http://schemas.microsoft.com/office/drawing/2014/main" id="{E9C138DC-64C2-1949-8F1F-7F95CC53CD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2" name="Straight Arrow Connector 861">
                <a:extLst>
                  <a:ext uri="{FF2B5EF4-FFF2-40B4-BE49-F238E27FC236}">
                    <a16:creationId xmlns:a16="http://schemas.microsoft.com/office/drawing/2014/main" id="{C1769D19-F6A3-754A-9DA8-FF0231F48B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9" name="Graphic 8" descr="Arrow circle">
              <a:extLst>
                <a:ext uri="{FF2B5EF4-FFF2-40B4-BE49-F238E27FC236}">
                  <a16:creationId xmlns:a16="http://schemas.microsoft.com/office/drawing/2014/main" id="{AAFBEF92-8A8B-DA4F-BCF9-E82DA51C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45553" y="2606680"/>
              <a:ext cx="360000" cy="3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19" name="Freeform 918">
              <a:extLst>
                <a:ext uri="{FF2B5EF4-FFF2-40B4-BE49-F238E27FC236}">
                  <a16:creationId xmlns:a16="http://schemas.microsoft.com/office/drawing/2014/main" id="{5C909241-0EEF-AD40-A30E-DB6822A58A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2287528"/>
              <a:ext cx="124858" cy="108000"/>
            </a:xfrm>
            <a:custGeom>
              <a:avLst/>
              <a:gdLst>
                <a:gd name="connsiteX0" fmla="*/ 63 w 82916"/>
                <a:gd name="connsiteY0" fmla="*/ 71726 h 71721"/>
                <a:gd name="connsiteX1" fmla="*/ 41521 w 82916"/>
                <a:gd name="connsiteY1" fmla="*/ 4 h 71721"/>
                <a:gd name="connsiteX2" fmla="*/ 82979 w 82916"/>
                <a:gd name="connsiteY2" fmla="*/ 71726 h 7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916" h="71721">
                  <a:moveTo>
                    <a:pt x="63" y="71726"/>
                  </a:moveTo>
                  <a:lnTo>
                    <a:pt x="41521" y="4"/>
                  </a:lnTo>
                  <a:lnTo>
                    <a:pt x="82979" y="71726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6" name="TextBox 385">
            <a:extLst>
              <a:ext uri="{FF2B5EF4-FFF2-40B4-BE49-F238E27FC236}">
                <a16:creationId xmlns:a16="http://schemas.microsoft.com/office/drawing/2014/main" id="{A6B73CA1-181B-D54C-9400-F6213DAF18DD}"/>
              </a:ext>
            </a:extLst>
          </p:cNvPr>
          <p:cNvSpPr txBox="1"/>
          <p:nvPr/>
        </p:nvSpPr>
        <p:spPr>
          <a:xfrm>
            <a:off x="953353" y="4314766"/>
            <a:ext cx="5246629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Improving memory accesses by dataset transposition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Coalescing of memory accesses by the work-items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7937D80E-79C1-4DDA-A13F-F3FDA7EDDCD8}"/>
              </a:ext>
            </a:extLst>
          </p:cNvPr>
          <p:cNvCxnSpPr>
            <a:cxnSpLocks/>
          </p:cNvCxnSpPr>
          <p:nvPr/>
        </p:nvCxnSpPr>
        <p:spPr>
          <a:xfrm>
            <a:off x="658742" y="1729300"/>
            <a:ext cx="1079528" cy="0"/>
          </a:xfrm>
          <a:prstGeom prst="line">
            <a:avLst/>
          </a:prstGeom>
          <a:noFill/>
          <a:ln w="9525" cap="flat">
            <a:solidFill>
              <a:srgbClr val="797979"/>
            </a:solidFill>
            <a:prstDash val="solid"/>
            <a:round/>
            <a:headEnd type="stealth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CEEC5EDA-FCF9-4DDF-B89A-B6CA9FA138EB}"/>
              </a:ext>
            </a:extLst>
          </p:cNvPr>
          <p:cNvCxnSpPr>
            <a:cxnSpLocks/>
          </p:cNvCxnSpPr>
          <p:nvPr/>
        </p:nvCxnSpPr>
        <p:spPr>
          <a:xfrm>
            <a:off x="568105" y="1775149"/>
            <a:ext cx="0" cy="917575"/>
          </a:xfrm>
          <a:prstGeom prst="line">
            <a:avLst/>
          </a:prstGeom>
          <a:noFill/>
          <a:ln w="9525" cap="flat">
            <a:solidFill>
              <a:srgbClr val="797979"/>
            </a:solidFill>
            <a:prstDash val="solid"/>
            <a:round/>
            <a:headEnd type="stealth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1" name="TextBox 200">
            <a:extLst>
              <a:ext uri="{FF2B5EF4-FFF2-40B4-BE49-F238E27FC236}">
                <a16:creationId xmlns:a16="http://schemas.microsoft.com/office/drawing/2014/main" id="{CC9C5938-0A02-4A39-989C-7F805D4BDE55}"/>
              </a:ext>
            </a:extLst>
          </p:cNvPr>
          <p:cNvSpPr txBox="1"/>
          <p:nvPr/>
        </p:nvSpPr>
        <p:spPr>
          <a:xfrm>
            <a:off x="1014062" y="1591049"/>
            <a:ext cx="323807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Controls</a:t>
            </a:r>
            <a:endParaRPr lang="en-US" sz="8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8AC3DCA6-951D-46D3-BE81-82ADDB1CA158}"/>
              </a:ext>
            </a:extLst>
          </p:cNvPr>
          <p:cNvSpPr txBox="1"/>
          <p:nvPr/>
        </p:nvSpPr>
        <p:spPr>
          <a:xfrm rot="16200000">
            <a:off x="240365" y="2128418"/>
            <a:ext cx="496931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N0 Samples</a:t>
            </a:r>
            <a:endParaRPr lang="en-US" sz="8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C3BCDCAE-7E5C-44BF-9B46-DC38ED9DDA67}"/>
              </a:ext>
            </a:extLst>
          </p:cNvPr>
          <p:cNvSpPr txBox="1"/>
          <p:nvPr/>
        </p:nvSpPr>
        <p:spPr>
          <a:xfrm>
            <a:off x="993634" y="3026901"/>
            <a:ext cx="1760098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Transposed Dataset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rgbClr val="42424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(inverted SNPs and samples)</a:t>
            </a:r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70C86F27-969C-4AD3-8F79-499E74493011}"/>
              </a:ext>
            </a:extLst>
          </p:cNvPr>
          <p:cNvGrpSpPr>
            <a:grpSpLocks noChangeAspect="1"/>
          </p:cNvGrpSpPr>
          <p:nvPr/>
        </p:nvGrpSpPr>
        <p:grpSpPr>
          <a:xfrm>
            <a:off x="658272" y="1786790"/>
            <a:ext cx="1080001" cy="907797"/>
            <a:chOff x="4331633" y="1830916"/>
            <a:chExt cx="1080001" cy="907797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60D1C1C4-1189-44AD-855E-000D12E8B855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4" y="1830916"/>
              <a:ext cx="1080000" cy="144000"/>
              <a:chOff x="4155052" y="850622"/>
              <a:chExt cx="1908794" cy="144000"/>
            </a:xfrm>
          </p:grpSpPr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575F9AFB-C69A-472A-9D3A-46C79D443932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260E0563-9205-4250-AAFF-156002E3F548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569E3629-5ACE-4814-B829-A0605C68965D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42B6D492-E43A-46CB-88F0-06942C6A8807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BB18D7BC-8C3E-4656-BD85-42C855926DEC}"/>
                </a:ext>
              </a:extLst>
            </p:cNvPr>
            <p:cNvSpPr txBox="1"/>
            <p:nvPr/>
          </p:nvSpPr>
          <p:spPr>
            <a:xfrm>
              <a:off x="4794512" y="2392363"/>
              <a:ext cx="152286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tx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. . .</a:t>
              </a:r>
            </a:p>
          </p:txBody>
        </p: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E606B615-8ED2-4962-9B1C-B8AEC7BED635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4" y="1970769"/>
              <a:ext cx="1080000" cy="144000"/>
              <a:chOff x="4155052" y="850622"/>
              <a:chExt cx="1908794" cy="144000"/>
            </a:xfrm>
          </p:grpSpPr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7CB1572E-B8AA-4B13-94D6-12E03BE166DC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47963D42-01A3-4117-ACAE-440021E5BF77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0CEF6D6F-28C1-445A-A912-C5EBC8B556AA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C6D26181-3F98-4613-93E5-D21444C84802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E80DE5D3-DC40-4A01-9C6C-5FF86430D826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3" y="2110751"/>
              <a:ext cx="1080000" cy="144000"/>
              <a:chOff x="4155052" y="850622"/>
              <a:chExt cx="1908794" cy="144000"/>
            </a:xfrm>
          </p:grpSpPr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295F473A-FC75-42FC-8CA7-0C1996776B99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E704325A-559C-452E-AEF1-31D1720C6B36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3A9EB0C4-8165-43B7-9EDB-93742EAFF42F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B38D986-2B96-4755-A7AF-EBE32C55E682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BF6CD036-B948-494D-B717-6695DC144B35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3" y="2250604"/>
              <a:ext cx="1080000" cy="144000"/>
              <a:chOff x="4155052" y="850622"/>
              <a:chExt cx="1908794" cy="144000"/>
            </a:xfrm>
          </p:grpSpPr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C645C18E-7091-4A23-A734-9E475AFC2F37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9E4E25D7-6D2A-4910-9B94-DCA5345564F9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FE8C3A90-7B98-4F5C-9029-3B6CF5D3A237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F2667DDC-0BE3-42FA-A354-D6E3A18492BC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3551DA8A-D7F4-478E-ADBC-6D8E9B4BA8C9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3" y="2594713"/>
              <a:ext cx="1080000" cy="144000"/>
              <a:chOff x="4155052" y="850622"/>
              <a:chExt cx="1908794" cy="144000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BE3D20BD-75DF-42FF-B123-BCFBCE8CA255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D8171209-5254-447D-93DD-2A7DB0027E58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C8495FAE-80AD-4C1F-BB64-69F20B60D07A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6FF6E95-9042-4DAB-B642-E4231B7FCEE8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10C41646-8DFF-40AD-BBEE-A19D5CCC9F78}"/>
              </a:ext>
            </a:extLst>
          </p:cNvPr>
          <p:cNvGrpSpPr>
            <a:grpSpLocks noChangeAspect="1"/>
          </p:cNvGrpSpPr>
          <p:nvPr/>
        </p:nvGrpSpPr>
        <p:grpSpPr>
          <a:xfrm>
            <a:off x="1900484" y="1786443"/>
            <a:ext cx="1080001" cy="907797"/>
            <a:chOff x="4331633" y="1830916"/>
            <a:chExt cx="1080001" cy="907797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9DBDE249-B0A1-4ADF-8C1B-377EA0BEEDC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4" y="1830916"/>
              <a:ext cx="1080000" cy="144000"/>
              <a:chOff x="4155052" y="850622"/>
              <a:chExt cx="1908794" cy="144000"/>
            </a:xfrm>
          </p:grpSpPr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759B942D-D836-4D1A-AFC9-5A65CECD77D8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3922FFCD-1D0C-4EBA-9AC4-6D9F27EA7AB5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58D08B25-CDE1-4BDB-8866-5E6777D304F7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699F36FB-FE8E-4933-93BB-15B8AFE6626E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F769F31F-9CE8-4A72-AF34-A039B59698B7}"/>
                </a:ext>
              </a:extLst>
            </p:cNvPr>
            <p:cNvSpPr txBox="1"/>
            <p:nvPr/>
          </p:nvSpPr>
          <p:spPr>
            <a:xfrm>
              <a:off x="4794512" y="2392363"/>
              <a:ext cx="152286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tx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. . .</a:t>
              </a:r>
            </a:p>
          </p:txBody>
        </p: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D0BFEA9C-D468-4FD3-AC16-9232C0FE097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4" y="1970769"/>
              <a:ext cx="1080000" cy="144000"/>
              <a:chOff x="4155052" y="850622"/>
              <a:chExt cx="1908794" cy="144000"/>
            </a:xfrm>
          </p:grpSpPr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666F6CEA-6DF2-446A-A985-FFC3AC83C7EC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6AFE68D0-5E1C-4866-895A-7E46839E6466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75FD14C7-2FB8-4029-878F-214B8FBA8107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CF74E3FB-2ABA-455B-91A9-576B64998A8B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5E97388-8B6E-4CA0-B747-F7A1E8DA46D2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3" y="2110751"/>
              <a:ext cx="1080000" cy="144000"/>
              <a:chOff x="4155052" y="850622"/>
              <a:chExt cx="1908794" cy="144000"/>
            </a:xfrm>
          </p:grpSpPr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2465D3F1-9856-4072-953E-5AC4309E82F1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7A13F6D1-FD8C-47C5-906C-CAB7220262D9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3D8D4EF9-8DB3-430F-8C25-30A2FA75E4BC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A12B0110-4C6A-4CBE-98FA-54FAB0166467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EC480288-8EF4-4E73-8B21-974EAFC63B6C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3" y="2250604"/>
              <a:ext cx="1080000" cy="144000"/>
              <a:chOff x="4155052" y="850622"/>
              <a:chExt cx="1908794" cy="144000"/>
            </a:xfrm>
          </p:grpSpPr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D651AB95-9C63-45EA-B42B-D8854E5177BB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316D5E69-3768-4E42-8F56-ED1FC031FE7F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25904495-93B7-47AF-A79B-16A14294236A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C84F8FF-218C-474D-814E-214F7C0805BA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294EB474-ED4A-42ED-96D6-5202DE4955B3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31633" y="2594713"/>
              <a:ext cx="1080000" cy="144000"/>
              <a:chOff x="4155052" y="850622"/>
              <a:chExt cx="1908794" cy="144000"/>
            </a:xfrm>
          </p:grpSpPr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91D2E06C-3A13-4A1C-A9CC-42697EA3C30C}"/>
                  </a:ext>
                </a:extLst>
              </p:cNvPr>
              <p:cNvGrpSpPr/>
              <p:nvPr/>
            </p:nvGrpSpPr>
            <p:grpSpPr>
              <a:xfrm>
                <a:off x="4155052" y="850622"/>
                <a:ext cx="1908794" cy="144000"/>
                <a:chOff x="4155052" y="850622"/>
                <a:chExt cx="1908794" cy="144000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F2BE03F9-0E2E-439A-BF1B-8EBEAA60BB21}"/>
                    </a:ext>
                  </a:extLst>
                </p:cNvPr>
                <p:cNvSpPr/>
                <p:nvPr/>
              </p:nvSpPr>
              <p:spPr>
                <a:xfrm>
                  <a:off x="4155055" y="850622"/>
                  <a:ext cx="1908791" cy="72000"/>
                </a:xfrm>
                <a:prstGeom prst="rect">
                  <a:avLst/>
                </a:prstGeom>
                <a:solidFill>
                  <a:srgbClr val="00597D">
                    <a:alpha val="25000"/>
                  </a:srgb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800E5C14-FEED-4174-8B68-FA379C3BC447}"/>
                    </a:ext>
                  </a:extLst>
                </p:cNvPr>
                <p:cNvSpPr/>
                <p:nvPr/>
              </p:nvSpPr>
              <p:spPr>
                <a:xfrm>
                  <a:off x="4155052" y="922622"/>
                  <a:ext cx="1908791" cy="72000"/>
                </a:xfrm>
                <a:prstGeom prst="rect">
                  <a:avLst/>
                </a:prstGeom>
                <a:solidFill>
                  <a:schemeClr val="accent4">
                    <a:alpha val="25000"/>
                  </a:schemeClr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2412D14B-F9B6-4B36-9D25-BECBDFAE2C81}"/>
                  </a:ext>
                </a:extLst>
              </p:cNvPr>
              <p:cNvSpPr/>
              <p:nvPr/>
            </p:nvSpPr>
            <p:spPr>
              <a:xfrm>
                <a:off x="4155052" y="850622"/>
                <a:ext cx="1908791" cy="139174"/>
              </a:xfrm>
              <a:prstGeom prst="rect">
                <a:avLst/>
              </a:prstGeom>
              <a:noFill/>
              <a:ln w="6350" cap="flat">
                <a:solidFill>
                  <a:srgbClr val="424242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3452A9BF-0FB0-41C9-963E-57B55849C075}"/>
              </a:ext>
            </a:extLst>
          </p:cNvPr>
          <p:cNvCxnSpPr>
            <a:cxnSpLocks/>
          </p:cNvCxnSpPr>
          <p:nvPr/>
        </p:nvCxnSpPr>
        <p:spPr>
          <a:xfrm>
            <a:off x="1873684" y="1734298"/>
            <a:ext cx="1106798" cy="0"/>
          </a:xfrm>
          <a:prstGeom prst="line">
            <a:avLst/>
          </a:prstGeom>
          <a:noFill/>
          <a:ln w="9525" cap="flat">
            <a:solidFill>
              <a:srgbClr val="797979"/>
            </a:solidFill>
            <a:prstDash val="solid"/>
            <a:round/>
            <a:headEnd type="stealth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6" name="TextBox 285">
            <a:extLst>
              <a:ext uri="{FF2B5EF4-FFF2-40B4-BE49-F238E27FC236}">
                <a16:creationId xmlns:a16="http://schemas.microsoft.com/office/drawing/2014/main" id="{13EDC0EC-F2CA-4F55-B8A5-6BAD154494DF}"/>
              </a:ext>
            </a:extLst>
          </p:cNvPr>
          <p:cNvSpPr txBox="1"/>
          <p:nvPr/>
        </p:nvSpPr>
        <p:spPr>
          <a:xfrm>
            <a:off x="2303643" y="1596047"/>
            <a:ext cx="219612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Cases</a:t>
            </a:r>
            <a:endParaRPr lang="en-US" sz="8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EF16CF00-D8B1-4620-8357-8924C0F14B19}"/>
              </a:ext>
            </a:extLst>
          </p:cNvPr>
          <p:cNvSpPr txBox="1"/>
          <p:nvPr/>
        </p:nvSpPr>
        <p:spPr>
          <a:xfrm>
            <a:off x="1005738" y="2753523"/>
            <a:ext cx="447237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 err="1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ph.type</a:t>
            </a:r>
            <a:r>
              <a:rPr lang="en-US" sz="900" b="1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: 0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88040F98-C883-4263-8386-D9C5A8E28917}"/>
              </a:ext>
            </a:extLst>
          </p:cNvPr>
          <p:cNvSpPr txBox="1"/>
          <p:nvPr/>
        </p:nvSpPr>
        <p:spPr>
          <a:xfrm>
            <a:off x="2241536" y="2753523"/>
            <a:ext cx="447237" cy="1384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1" dirty="0" err="1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ph.type</a:t>
            </a:r>
            <a:r>
              <a:rPr lang="en-US" sz="900" b="1" dirty="0">
                <a:solidFill>
                  <a:srgbClr val="DD8455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Consolas" panose="020B0609020204030204" pitchFamily="49" charset="0"/>
              </a:rPr>
              <a:t>: 1</a:t>
            </a: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D2972F84-4D58-402D-9C24-E7BB4DEB5E61}"/>
              </a:ext>
            </a:extLst>
          </p:cNvPr>
          <p:cNvCxnSpPr>
            <a:cxnSpLocks/>
          </p:cNvCxnSpPr>
          <p:nvPr/>
        </p:nvCxnSpPr>
        <p:spPr>
          <a:xfrm>
            <a:off x="3065387" y="1766016"/>
            <a:ext cx="0" cy="917575"/>
          </a:xfrm>
          <a:prstGeom prst="line">
            <a:avLst/>
          </a:prstGeom>
          <a:noFill/>
          <a:ln w="9525" cap="flat">
            <a:solidFill>
              <a:srgbClr val="797979"/>
            </a:solidFill>
            <a:prstDash val="solid"/>
            <a:round/>
            <a:headEnd type="stealth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1" name="TextBox 310">
            <a:extLst>
              <a:ext uri="{FF2B5EF4-FFF2-40B4-BE49-F238E27FC236}">
                <a16:creationId xmlns:a16="http://schemas.microsoft.com/office/drawing/2014/main" id="{F25EFFDB-B27C-4151-B1A6-45D1EFAA4139}"/>
              </a:ext>
            </a:extLst>
          </p:cNvPr>
          <p:cNvSpPr txBox="1"/>
          <p:nvPr/>
        </p:nvSpPr>
        <p:spPr>
          <a:xfrm rot="16200000">
            <a:off x="2913687" y="2090430"/>
            <a:ext cx="496931" cy="12311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N1 Samples</a:t>
            </a:r>
            <a:endParaRPr lang="en-US" sz="800" b="1" dirty="0">
              <a:solidFill>
                <a:srgbClr val="797979"/>
              </a:solidFill>
              <a:latin typeface="Avenir Next Condensed Demi Bold" panose="020B0506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5253862-DE1B-4145-9DF0-A692D172562D}"/>
              </a:ext>
            </a:extLst>
          </p:cNvPr>
          <p:cNvSpPr txBox="1"/>
          <p:nvPr/>
        </p:nvSpPr>
        <p:spPr>
          <a:xfrm>
            <a:off x="3264026" y="829580"/>
            <a:ext cx="873359" cy="153888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i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Device code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967DB27B-80AD-459A-AEA0-903168309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026" y="1013783"/>
            <a:ext cx="3340375" cy="283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76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continue optimizing…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67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A31199C-8C17-5D42-8B1C-1BCE49A7A179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9F05F089-4085-0E4A-AEA2-CC7BCCEDC5BB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C5C721F-D885-4A45-B2E5-1E83435D12A7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97C33915-D5B6-434B-AAEF-2A7207C03207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01B6FC73-8C5B-2048-9AEC-DB831912E6C4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38356869-62EC-DC43-8978-D2C47AF3879B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D7728AF8-64A4-F440-96EA-4448A9A1287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" name="Rectangle 263">
                    <a:extLst>
                      <a:ext uri="{FF2B5EF4-FFF2-40B4-BE49-F238E27FC236}">
                        <a16:creationId xmlns:a16="http://schemas.microsoft.com/office/drawing/2014/main" id="{ED84471E-0AC6-8D4E-A1B2-DBE78F25A11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A56E6C60-DE68-6F40-9CA9-D454411A57C2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260" name="Rectangle 259">
                    <a:extLst>
                      <a:ext uri="{FF2B5EF4-FFF2-40B4-BE49-F238E27FC236}">
                        <a16:creationId xmlns:a16="http://schemas.microsoft.com/office/drawing/2014/main" id="{91BC27B4-B54B-A54E-B598-1F900F3C0175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" name="Rectangle 260">
                    <a:extLst>
                      <a:ext uri="{FF2B5EF4-FFF2-40B4-BE49-F238E27FC236}">
                        <a16:creationId xmlns:a16="http://schemas.microsoft.com/office/drawing/2014/main" id="{36FD6604-0E8C-7741-B034-8D30A341DFD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D78B3B2B-3010-2F4E-88A3-2F181D652B8B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F9B1D016-EF2D-2D43-8617-1D1DF18DDB6D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3FCB9324-74CB-1747-A6F8-2D087D45A1A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93E6A85C-E0BB-0848-9552-9B7C97782BA8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A838F747-8AC8-BA4D-81C9-D359B9700B8D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179DAA4A-FCFA-DD45-A66E-E8145564B4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293" name="Rounded Rectangle 292">
                <a:extLst>
                  <a:ext uri="{FF2B5EF4-FFF2-40B4-BE49-F238E27FC236}">
                    <a16:creationId xmlns:a16="http://schemas.microsoft.com/office/drawing/2014/main" id="{A5E40F83-BCEB-444F-A072-A0F6B7056EF1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94" name="Straight Arrow Connector 293">
                <a:extLst>
                  <a:ext uri="{FF2B5EF4-FFF2-40B4-BE49-F238E27FC236}">
                    <a16:creationId xmlns:a16="http://schemas.microsoft.com/office/drawing/2014/main" id="{8D197F56-4271-024A-A12A-8905232541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95" name="Straight Arrow Connector 294">
                <a:extLst>
                  <a:ext uri="{FF2B5EF4-FFF2-40B4-BE49-F238E27FC236}">
                    <a16:creationId xmlns:a16="http://schemas.microsoft.com/office/drawing/2014/main" id="{525E3E67-3395-7247-A3BA-248F37B094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96" name="Rounded Rectangle 295">
                <a:extLst>
                  <a:ext uri="{FF2B5EF4-FFF2-40B4-BE49-F238E27FC236}">
                    <a16:creationId xmlns:a16="http://schemas.microsoft.com/office/drawing/2014/main" id="{309AE09F-1B88-0B4B-BACE-DC7ABA9937D7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97" name="Straight Arrow Connector 296">
                <a:extLst>
                  <a:ext uri="{FF2B5EF4-FFF2-40B4-BE49-F238E27FC236}">
                    <a16:creationId xmlns:a16="http://schemas.microsoft.com/office/drawing/2014/main" id="{15A21C03-9994-BF42-9489-B1F7E9F9EA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98" name="Rounded Rectangle 297">
                <a:extLst>
                  <a:ext uri="{FF2B5EF4-FFF2-40B4-BE49-F238E27FC236}">
                    <a16:creationId xmlns:a16="http://schemas.microsoft.com/office/drawing/2014/main" id="{8EBBD340-2BE6-D843-9A1C-09963B611A01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299" name="Rounded Rectangle 298">
                <a:extLst>
                  <a:ext uri="{FF2B5EF4-FFF2-40B4-BE49-F238E27FC236}">
                    <a16:creationId xmlns:a16="http://schemas.microsoft.com/office/drawing/2014/main" id="{B45165C7-EDA7-FC4F-A5E2-4C50BE8D3240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E1B04E70-6B4B-034B-A59D-274399144A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1" name="Straight Arrow Connector 300">
                <a:extLst>
                  <a:ext uri="{FF2B5EF4-FFF2-40B4-BE49-F238E27FC236}">
                    <a16:creationId xmlns:a16="http://schemas.microsoft.com/office/drawing/2014/main" id="{67331372-70F7-624B-86FE-6201B04CD1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1827A62C-50A3-7C45-AAD6-10369A411C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id="{77A5174C-AAE4-BD4E-B86F-1D3A55C40A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4" name="Straight Arrow Connector 303">
                <a:extLst>
                  <a:ext uri="{FF2B5EF4-FFF2-40B4-BE49-F238E27FC236}">
                    <a16:creationId xmlns:a16="http://schemas.microsoft.com/office/drawing/2014/main" id="{0EAA3BA6-9760-2A41-BB9A-14355A9A40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8" name="Freeform 917">
              <a:extLst>
                <a:ext uri="{FF2B5EF4-FFF2-40B4-BE49-F238E27FC236}">
                  <a16:creationId xmlns:a16="http://schemas.microsoft.com/office/drawing/2014/main" id="{506E13BE-A1E4-A245-BE21-CB43EBBDE2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CDBF68-F572-C642-89FF-36897FAE6401}"/>
              </a:ext>
            </a:extLst>
          </p:cNvPr>
          <p:cNvGrpSpPr/>
          <p:nvPr/>
        </p:nvGrpSpPr>
        <p:grpSpPr>
          <a:xfrm>
            <a:off x="6905969" y="2264584"/>
            <a:ext cx="1678519" cy="809702"/>
            <a:chOff x="6905969" y="2264584"/>
            <a:chExt cx="1678519" cy="809702"/>
          </a:xfrm>
        </p:grpSpPr>
        <p:sp>
          <p:nvSpPr>
            <p:cNvPr id="837" name="TextBox 836">
              <a:extLst>
                <a:ext uri="{FF2B5EF4-FFF2-40B4-BE49-F238E27FC236}">
                  <a16:creationId xmlns:a16="http://schemas.microsoft.com/office/drawing/2014/main" id="{10452115-99F1-2347-B373-5F76D7F6A177}"/>
                </a:ext>
              </a:extLst>
            </p:cNvPr>
            <p:cNvSpPr txBox="1"/>
            <p:nvPr/>
          </p:nvSpPr>
          <p:spPr>
            <a:xfrm>
              <a:off x="7175117" y="2264584"/>
              <a:ext cx="1043555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Transposed Dataset</a:t>
              </a:r>
            </a:p>
          </p:txBody>
        </p:sp>
        <p:grpSp>
          <p:nvGrpSpPr>
            <p:cNvPr id="847" name="Group 846">
              <a:extLst>
                <a:ext uri="{FF2B5EF4-FFF2-40B4-BE49-F238E27FC236}">
                  <a16:creationId xmlns:a16="http://schemas.microsoft.com/office/drawing/2014/main" id="{CD0D0874-5706-7E42-95AF-4304014E98FC}"/>
                </a:ext>
              </a:extLst>
            </p:cNvPr>
            <p:cNvGrpSpPr/>
            <p:nvPr/>
          </p:nvGrpSpPr>
          <p:grpSpPr>
            <a:xfrm rot="16200000">
              <a:off x="7190865" y="2545876"/>
              <a:ext cx="470414" cy="480820"/>
              <a:chOff x="7193636" y="1226995"/>
              <a:chExt cx="470414" cy="480820"/>
            </a:xfrm>
          </p:grpSpPr>
          <p:grpSp>
            <p:nvGrpSpPr>
              <p:cNvPr id="863" name="Group 862">
                <a:extLst>
                  <a:ext uri="{FF2B5EF4-FFF2-40B4-BE49-F238E27FC236}">
                    <a16:creationId xmlns:a16="http://schemas.microsoft.com/office/drawing/2014/main" id="{4EEEB16B-8FCD-4E4F-B691-0CCF4A1610BA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866" name="Rectangle 865">
                  <a:extLst>
                    <a:ext uri="{FF2B5EF4-FFF2-40B4-BE49-F238E27FC236}">
                      <a16:creationId xmlns:a16="http://schemas.microsoft.com/office/drawing/2014/main" id="{E8DB27B1-63E7-2846-9BA5-E036BCEDDC70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67" name="Group 866">
                  <a:extLst>
                    <a:ext uri="{FF2B5EF4-FFF2-40B4-BE49-F238E27FC236}">
                      <a16:creationId xmlns:a16="http://schemas.microsoft.com/office/drawing/2014/main" id="{8CD130E1-2552-8540-9AE9-474057EF7E52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64CE6A14-E657-1A42-9E5C-9358E99B4201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5" name="Rectangle 874">
                    <a:extLst>
                      <a:ext uri="{FF2B5EF4-FFF2-40B4-BE49-F238E27FC236}">
                        <a16:creationId xmlns:a16="http://schemas.microsoft.com/office/drawing/2014/main" id="{4F2B27C1-25F9-FF42-BBEA-F54E4C3AC0B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8" name="Group 867">
                  <a:extLst>
                    <a:ext uri="{FF2B5EF4-FFF2-40B4-BE49-F238E27FC236}">
                      <a16:creationId xmlns:a16="http://schemas.microsoft.com/office/drawing/2014/main" id="{DE3B8D61-D126-AF47-91F8-75776D4EA8A6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2" name="Rectangle 871">
                    <a:extLst>
                      <a:ext uri="{FF2B5EF4-FFF2-40B4-BE49-F238E27FC236}">
                        <a16:creationId xmlns:a16="http://schemas.microsoft.com/office/drawing/2014/main" id="{9F704AE3-D2CB-CB4F-82C7-5911F483BE8E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3" name="Rectangle 872">
                    <a:extLst>
                      <a:ext uri="{FF2B5EF4-FFF2-40B4-BE49-F238E27FC236}">
                        <a16:creationId xmlns:a16="http://schemas.microsoft.com/office/drawing/2014/main" id="{59FBC224-F098-DE49-9E88-0ABCF62AA30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9" name="Group 868">
                  <a:extLst>
                    <a:ext uri="{FF2B5EF4-FFF2-40B4-BE49-F238E27FC236}">
                      <a16:creationId xmlns:a16="http://schemas.microsoft.com/office/drawing/2014/main" id="{8019FD3D-DB39-D648-B7B0-67C5F2237633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0" name="Rectangle 869">
                    <a:extLst>
                      <a:ext uri="{FF2B5EF4-FFF2-40B4-BE49-F238E27FC236}">
                        <a16:creationId xmlns:a16="http://schemas.microsoft.com/office/drawing/2014/main" id="{EF5CEA4D-0CDF-1E4C-A74C-11547B3A178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1" name="Rectangle 870">
                    <a:extLst>
                      <a:ext uri="{FF2B5EF4-FFF2-40B4-BE49-F238E27FC236}">
                        <a16:creationId xmlns:a16="http://schemas.microsoft.com/office/drawing/2014/main" id="{82DC4FE7-D88C-294E-8160-C33D31D0E98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864" name="Rectangle 863">
                <a:extLst>
                  <a:ext uri="{FF2B5EF4-FFF2-40B4-BE49-F238E27FC236}">
                    <a16:creationId xmlns:a16="http://schemas.microsoft.com/office/drawing/2014/main" id="{90C9A7F8-2436-964D-8B57-1545C344C151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Rectangle 864">
                <a:extLst>
                  <a:ext uri="{FF2B5EF4-FFF2-40B4-BE49-F238E27FC236}">
                    <a16:creationId xmlns:a16="http://schemas.microsoft.com/office/drawing/2014/main" id="{3963E3B6-2FEF-D747-BEC4-C324883F53D3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9" name="Group 848">
              <a:extLst>
                <a:ext uri="{FF2B5EF4-FFF2-40B4-BE49-F238E27FC236}">
                  <a16:creationId xmlns:a16="http://schemas.microsoft.com/office/drawing/2014/main" id="{C82B8A8E-6349-9C44-9079-92F95C1AA3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2498286"/>
              <a:ext cx="449493" cy="576000"/>
              <a:chOff x="3183706" y="3510680"/>
              <a:chExt cx="564144" cy="722918"/>
            </a:xfrm>
          </p:grpSpPr>
          <p:sp>
            <p:nvSpPr>
              <p:cNvPr id="851" name="Rounded Rectangle 850">
                <a:extLst>
                  <a:ext uri="{FF2B5EF4-FFF2-40B4-BE49-F238E27FC236}">
                    <a16:creationId xmlns:a16="http://schemas.microsoft.com/office/drawing/2014/main" id="{EC1A4EF0-2C22-DB4B-BA87-DB0ADEA3EC92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2" name="Straight Arrow Connector 851">
                <a:extLst>
                  <a:ext uri="{FF2B5EF4-FFF2-40B4-BE49-F238E27FC236}">
                    <a16:creationId xmlns:a16="http://schemas.microsoft.com/office/drawing/2014/main" id="{4C6663D9-5D68-464C-9D94-50A69E5A48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53" name="Straight Arrow Connector 852">
                <a:extLst>
                  <a:ext uri="{FF2B5EF4-FFF2-40B4-BE49-F238E27FC236}">
                    <a16:creationId xmlns:a16="http://schemas.microsoft.com/office/drawing/2014/main" id="{35D7C9C5-7D75-E24B-A806-26FAB9A7D8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54" name="Rounded Rectangle 853">
                <a:extLst>
                  <a:ext uri="{FF2B5EF4-FFF2-40B4-BE49-F238E27FC236}">
                    <a16:creationId xmlns:a16="http://schemas.microsoft.com/office/drawing/2014/main" id="{9C025406-6F12-964E-BB08-FD3516037E2B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55" name="Straight Arrow Connector 854">
                <a:extLst>
                  <a:ext uri="{FF2B5EF4-FFF2-40B4-BE49-F238E27FC236}">
                    <a16:creationId xmlns:a16="http://schemas.microsoft.com/office/drawing/2014/main" id="{EA0B027F-089B-6448-B92A-B94F5572F3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56" name="Rounded Rectangle 855">
                <a:extLst>
                  <a:ext uri="{FF2B5EF4-FFF2-40B4-BE49-F238E27FC236}">
                    <a16:creationId xmlns:a16="http://schemas.microsoft.com/office/drawing/2014/main" id="{D8166480-953C-734D-B9A7-283D7B9CF984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857" name="Rounded Rectangle 856">
                <a:extLst>
                  <a:ext uri="{FF2B5EF4-FFF2-40B4-BE49-F238E27FC236}">
                    <a16:creationId xmlns:a16="http://schemas.microsoft.com/office/drawing/2014/main" id="{4CED3E05-C9AB-2B4D-9139-A326667D14A2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858" name="Straight Arrow Connector 857">
                <a:extLst>
                  <a:ext uri="{FF2B5EF4-FFF2-40B4-BE49-F238E27FC236}">
                    <a16:creationId xmlns:a16="http://schemas.microsoft.com/office/drawing/2014/main" id="{D587A22F-3B3E-AA42-A48C-D7E696B204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59" name="Straight Arrow Connector 858">
                <a:extLst>
                  <a:ext uri="{FF2B5EF4-FFF2-40B4-BE49-F238E27FC236}">
                    <a16:creationId xmlns:a16="http://schemas.microsoft.com/office/drawing/2014/main" id="{528526CE-98A2-0E43-BBD4-A6F85702FA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0" name="Straight Arrow Connector 859">
                <a:extLst>
                  <a:ext uri="{FF2B5EF4-FFF2-40B4-BE49-F238E27FC236}">
                    <a16:creationId xmlns:a16="http://schemas.microsoft.com/office/drawing/2014/main" id="{FB89F31B-6A01-9F4A-8503-3F44DD5116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1" name="Straight Arrow Connector 860">
                <a:extLst>
                  <a:ext uri="{FF2B5EF4-FFF2-40B4-BE49-F238E27FC236}">
                    <a16:creationId xmlns:a16="http://schemas.microsoft.com/office/drawing/2014/main" id="{E9C138DC-64C2-1949-8F1F-7F95CC53CD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2" name="Straight Arrow Connector 861">
                <a:extLst>
                  <a:ext uri="{FF2B5EF4-FFF2-40B4-BE49-F238E27FC236}">
                    <a16:creationId xmlns:a16="http://schemas.microsoft.com/office/drawing/2014/main" id="{C1769D19-F6A3-754A-9DA8-FF0231F48B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9" name="Graphic 8" descr="Arrow circle">
              <a:extLst>
                <a:ext uri="{FF2B5EF4-FFF2-40B4-BE49-F238E27FC236}">
                  <a16:creationId xmlns:a16="http://schemas.microsoft.com/office/drawing/2014/main" id="{AAFBEF92-8A8B-DA4F-BCF9-E82DA51C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45553" y="2606680"/>
              <a:ext cx="360000" cy="3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19" name="Freeform 918">
              <a:extLst>
                <a:ext uri="{FF2B5EF4-FFF2-40B4-BE49-F238E27FC236}">
                  <a16:creationId xmlns:a16="http://schemas.microsoft.com/office/drawing/2014/main" id="{5C909241-0EEF-AD40-A30E-DB6822A58A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2287528"/>
              <a:ext cx="124858" cy="108000"/>
            </a:xfrm>
            <a:custGeom>
              <a:avLst/>
              <a:gdLst>
                <a:gd name="connsiteX0" fmla="*/ 63 w 82916"/>
                <a:gd name="connsiteY0" fmla="*/ 71726 h 71721"/>
                <a:gd name="connsiteX1" fmla="*/ 41521 w 82916"/>
                <a:gd name="connsiteY1" fmla="*/ 4 h 71721"/>
                <a:gd name="connsiteX2" fmla="*/ 82979 w 82916"/>
                <a:gd name="connsiteY2" fmla="*/ 71726 h 7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916" h="71721">
                  <a:moveTo>
                    <a:pt x="63" y="71726"/>
                  </a:moveTo>
                  <a:lnTo>
                    <a:pt x="41521" y="4"/>
                  </a:lnTo>
                  <a:lnTo>
                    <a:pt x="82979" y="71726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6" name="TextBox 385">
            <a:extLst>
              <a:ext uri="{FF2B5EF4-FFF2-40B4-BE49-F238E27FC236}">
                <a16:creationId xmlns:a16="http://schemas.microsoft.com/office/drawing/2014/main" id="{A6B73CA1-181B-D54C-9400-F6213DAF18DD}"/>
              </a:ext>
            </a:extLst>
          </p:cNvPr>
          <p:cNvSpPr txBox="1"/>
          <p:nvPr/>
        </p:nvSpPr>
        <p:spPr>
          <a:xfrm>
            <a:off x="953353" y="4314766"/>
            <a:ext cx="5246629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Improving memory accesses by dataset transposition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Coalescing of memory accesses by the work-items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FBA3099-E19D-45B3-88FB-1783AACD12E7}"/>
              </a:ext>
            </a:extLst>
          </p:cNvPr>
          <p:cNvSpPr txBox="1"/>
          <p:nvPr/>
        </p:nvSpPr>
        <p:spPr>
          <a:xfrm>
            <a:off x="2100638" y="1409725"/>
            <a:ext cx="1163388" cy="24622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data set is iterated by rows of size 2*M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9CD0723-A3F2-458A-9BCC-4E660B25BAE2}"/>
              </a:ext>
            </a:extLst>
          </p:cNvPr>
          <p:cNvSpPr txBox="1"/>
          <p:nvPr/>
        </p:nvSpPr>
        <p:spPr>
          <a:xfrm>
            <a:off x="2082038" y="1773876"/>
            <a:ext cx="1163388" cy="24622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3</a:t>
            </a:r>
            <a:r>
              <a:rPr lang="en-US" sz="800" b="1" baseline="30000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rd</a:t>
            </a: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genotype is computed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1035643-84E5-4D47-8298-B18F217ECDF9}"/>
              </a:ext>
            </a:extLst>
          </p:cNvPr>
          <p:cNvSpPr txBox="1"/>
          <p:nvPr/>
        </p:nvSpPr>
        <p:spPr>
          <a:xfrm>
            <a:off x="2100638" y="2582663"/>
            <a:ext cx="1163388" cy="24622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frequency table is filled using 2 genotypes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DAAB264-BF00-4659-9305-48CC7945C812}"/>
              </a:ext>
            </a:extLst>
          </p:cNvPr>
          <p:cNvSpPr txBox="1"/>
          <p:nvPr/>
        </p:nvSpPr>
        <p:spPr>
          <a:xfrm>
            <a:off x="3264026" y="829580"/>
            <a:ext cx="873359" cy="153888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i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Device code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C69B4272-8902-4C02-B043-448EAE305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026" y="1013783"/>
            <a:ext cx="3340375" cy="283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439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FC9D0C-7DA6-4D91-B702-9CCF671A4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1" y="776094"/>
            <a:ext cx="6472736" cy="39735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68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AF80CF-ED50-45A8-AB67-FE7F61ED4C81}"/>
              </a:ext>
            </a:extLst>
          </p:cNvPr>
          <p:cNvSpPr txBox="1"/>
          <p:nvPr/>
        </p:nvSpPr>
        <p:spPr>
          <a:xfrm>
            <a:off x="7175117" y="1307540"/>
            <a:ext cx="15356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Two Genotypes, No Phenotype</a:t>
            </a:r>
          </a:p>
        </p:txBody>
      </p:sp>
      <p:sp>
        <p:nvSpPr>
          <p:cNvPr id="42" name="Freeform 917">
            <a:extLst>
              <a:ext uri="{FF2B5EF4-FFF2-40B4-BE49-F238E27FC236}">
                <a16:creationId xmlns:a16="http://schemas.microsoft.com/office/drawing/2014/main" id="{3819491C-EB19-4AD6-813E-E28440625313}"/>
              </a:ext>
            </a:extLst>
          </p:cNvPr>
          <p:cNvSpPr>
            <a:spLocks noChangeAspect="1"/>
          </p:cNvSpPr>
          <p:nvPr/>
        </p:nvSpPr>
        <p:spPr>
          <a:xfrm>
            <a:off x="6905969" y="1330484"/>
            <a:ext cx="108128" cy="108000"/>
          </a:xfrm>
          <a:custGeom>
            <a:avLst/>
            <a:gdLst>
              <a:gd name="connsiteX0" fmla="*/ 63 w 53871"/>
              <a:gd name="connsiteY0" fmla="*/ 0 h 53807"/>
              <a:gd name="connsiteX1" fmla="*/ 53935 w 53871"/>
              <a:gd name="connsiteY1" fmla="*/ 0 h 53807"/>
              <a:gd name="connsiteX2" fmla="*/ 53935 w 53871"/>
              <a:gd name="connsiteY2" fmla="*/ 53808 h 53807"/>
              <a:gd name="connsiteX3" fmla="*/ 63 w 53871"/>
              <a:gd name="connsiteY3" fmla="*/ 53808 h 5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71" h="53807">
                <a:moveTo>
                  <a:pt x="63" y="0"/>
                </a:moveTo>
                <a:lnTo>
                  <a:pt x="53935" y="0"/>
                </a:lnTo>
                <a:lnTo>
                  <a:pt x="53935" y="53808"/>
                </a:lnTo>
                <a:lnTo>
                  <a:pt x="63" y="5380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6DB4B2-BBBF-4B28-BAB4-B5114CA16DAD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7D2AE4-6E72-4574-8BD7-F7D4F3EC61BC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22FE4A-E6F6-4349-853F-415443140CD4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7BC1A8E-7B04-4E4A-A20C-A953F9BED826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565F7BA-B031-4FAC-974F-6C0F96B3970B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E019DA5-734F-4137-8D54-2F45425A14C7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2689C59-DEE4-4C5C-A003-E0EC00D199C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941A4211-E3BA-4386-996F-D59413CAC08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C5C32A3B-2C1A-4D3F-A339-80B007083B83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F43014-F3EA-4E97-96E5-10469286780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28B06C9F-A9AB-407D-AA31-60A5AD3813A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4DCFEE36-3882-4670-BC86-845F27CDA35D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8626DD3E-8AC5-42DA-AB0C-D472F81DD646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ED2D24AB-8345-4EE5-A356-F3677AFFAEB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C93A5E5-55C8-4209-8F4E-3291E02763E0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A0BC375-F23D-47D5-B926-C6F0E6F98DCC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96AC27-D691-4FAC-A13A-23C2181F2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48" name="Rounded Rectangle 292">
                <a:extLst>
                  <a:ext uri="{FF2B5EF4-FFF2-40B4-BE49-F238E27FC236}">
                    <a16:creationId xmlns:a16="http://schemas.microsoft.com/office/drawing/2014/main" id="{141C3D74-C956-485C-8F53-E694C5CBDBEB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AEF0485-EE2E-4AA1-8792-B13BF28A52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E0B2E6A-765D-47EB-8271-1BD44792C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1" name="Rounded Rectangle 295">
                <a:extLst>
                  <a:ext uri="{FF2B5EF4-FFF2-40B4-BE49-F238E27FC236}">
                    <a16:creationId xmlns:a16="http://schemas.microsoft.com/office/drawing/2014/main" id="{C45ADEF5-A02F-4FD9-8854-78FCC09CBF6E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D1D92C08-AD86-4772-92A8-8F8F0286C2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3" name="Rounded Rectangle 297">
                <a:extLst>
                  <a:ext uri="{FF2B5EF4-FFF2-40B4-BE49-F238E27FC236}">
                    <a16:creationId xmlns:a16="http://schemas.microsoft.com/office/drawing/2014/main" id="{FD45AE20-70E0-4466-98B4-97CB77221142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54" name="Rounded Rectangle 298">
                <a:extLst>
                  <a:ext uri="{FF2B5EF4-FFF2-40B4-BE49-F238E27FC236}">
                    <a16:creationId xmlns:a16="http://schemas.microsoft.com/office/drawing/2014/main" id="{B8BA9C12-AD57-4E20-A740-31B396900A3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2A1DFA7E-DD8A-433F-BF85-F48CE97F97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6CB8826-D8CD-4CE2-BE2E-9A06A44CB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B97782F-1F7E-4D08-B4F6-BCB54D1F0E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EA3D20E-826F-4DA6-9B3C-6241C4E59F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3049A10-9456-4CD2-ABBC-4ECF76FBC4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7" name="Freeform 917">
              <a:extLst>
                <a:ext uri="{FF2B5EF4-FFF2-40B4-BE49-F238E27FC236}">
                  <a16:creationId xmlns:a16="http://schemas.microsoft.com/office/drawing/2014/main" id="{92E80230-4D33-4570-B144-E3A44262B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B0B8DD-D1E5-4D62-AB85-4E1BC73A7306}"/>
              </a:ext>
            </a:extLst>
          </p:cNvPr>
          <p:cNvGrpSpPr/>
          <p:nvPr/>
        </p:nvGrpSpPr>
        <p:grpSpPr>
          <a:xfrm>
            <a:off x="6905969" y="2264584"/>
            <a:ext cx="1678519" cy="809702"/>
            <a:chOff x="6905969" y="2264584"/>
            <a:chExt cx="1678519" cy="809702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F36303B-3B04-4B2C-BDCD-065CD1874465}"/>
                </a:ext>
              </a:extLst>
            </p:cNvPr>
            <p:cNvSpPr txBox="1"/>
            <p:nvPr/>
          </p:nvSpPr>
          <p:spPr>
            <a:xfrm>
              <a:off x="7175117" y="2264584"/>
              <a:ext cx="1043555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Transposed Dataset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C25D4F1-1FC0-438D-95F5-9F6F3E2C5861}"/>
                </a:ext>
              </a:extLst>
            </p:cNvPr>
            <p:cNvGrpSpPr/>
            <p:nvPr/>
          </p:nvGrpSpPr>
          <p:grpSpPr>
            <a:xfrm rot="16200000">
              <a:off x="7190865" y="2545876"/>
              <a:ext cx="470414" cy="480820"/>
              <a:chOff x="7193636" y="1226995"/>
              <a:chExt cx="470414" cy="480820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E9B73C70-4720-459C-8D7D-92E068412A00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0B36109-803C-4B8C-84EF-185CE1961F0A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8A6A3A50-4F46-4566-942C-37B6CB3A1750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CE2DC9A6-C93F-4022-8EDD-B1474FED390B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460C3C51-0FCE-4491-A0F5-FA8F85912E37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C650C226-9907-48E3-BC60-656C32FD5C82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6E6F34E-F782-4473-8A4C-6CD19523929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F5E34EC-8FD2-4E2F-BE89-4B678F4A48C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8DB04481-756B-4088-AA69-8074BF017A81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F53BB12E-8339-4A94-9B39-1278E437C68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CD20AD24-005A-45E1-9D4A-E5680396EF94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DAA475E-FE6A-401E-9830-DB2159CB67AC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AE64FD9-D171-4213-889B-84BFB330A25E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1393D76-45C6-4D36-A318-4519502D1B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2498286"/>
              <a:ext cx="449493" cy="576000"/>
              <a:chOff x="3183706" y="3510680"/>
              <a:chExt cx="564144" cy="722918"/>
            </a:xfrm>
          </p:grpSpPr>
          <p:sp>
            <p:nvSpPr>
              <p:cNvPr id="84" name="Rounded Rectangle 850">
                <a:extLst>
                  <a:ext uri="{FF2B5EF4-FFF2-40B4-BE49-F238E27FC236}">
                    <a16:creationId xmlns:a16="http://schemas.microsoft.com/office/drawing/2014/main" id="{FAA49AA6-34F9-4155-AB80-D604CD2D7937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6BEB7406-3598-473C-863B-8819E57149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951F2A93-4E2D-47BF-947D-08A0EDE772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7" name="Rounded Rectangle 853">
                <a:extLst>
                  <a:ext uri="{FF2B5EF4-FFF2-40B4-BE49-F238E27FC236}">
                    <a16:creationId xmlns:a16="http://schemas.microsoft.com/office/drawing/2014/main" id="{3B7441E3-D0B3-49D6-A1F1-9CB305F90CE5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4A06440-AAD7-458B-B418-80C3257B70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9" name="Rounded Rectangle 855">
                <a:extLst>
                  <a:ext uri="{FF2B5EF4-FFF2-40B4-BE49-F238E27FC236}">
                    <a16:creationId xmlns:a16="http://schemas.microsoft.com/office/drawing/2014/main" id="{D6314CAF-63BD-4AE8-A437-D601F43328BF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90" name="Rounded Rectangle 856">
                <a:extLst>
                  <a:ext uri="{FF2B5EF4-FFF2-40B4-BE49-F238E27FC236}">
                    <a16:creationId xmlns:a16="http://schemas.microsoft.com/office/drawing/2014/main" id="{28B4B89D-B6E2-4DC4-A979-0766B1B36A9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ED199050-7E4D-410B-8B51-9800CD4C43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5BAF5AE7-7385-4039-B639-EC12512B13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B5073ED8-076B-4C85-B728-85F16D1765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71B1468-C3F8-4001-BB3F-94ECB7BD7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A1D562EE-A28A-4364-AB0D-68356661DF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82" name="Graphic 81" descr="Arrow circle">
              <a:extLst>
                <a:ext uri="{FF2B5EF4-FFF2-40B4-BE49-F238E27FC236}">
                  <a16:creationId xmlns:a16="http://schemas.microsoft.com/office/drawing/2014/main" id="{DD9FAB79-D6EB-4BDF-BD48-45D7AFB3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5553" y="2606680"/>
              <a:ext cx="360000" cy="3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3" name="Freeform 918">
              <a:extLst>
                <a:ext uri="{FF2B5EF4-FFF2-40B4-BE49-F238E27FC236}">
                  <a16:creationId xmlns:a16="http://schemas.microsoft.com/office/drawing/2014/main" id="{41F4753A-F8AE-4783-BFC8-5ED303E7F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2287528"/>
              <a:ext cx="124858" cy="108000"/>
            </a:xfrm>
            <a:custGeom>
              <a:avLst/>
              <a:gdLst>
                <a:gd name="connsiteX0" fmla="*/ 63 w 82916"/>
                <a:gd name="connsiteY0" fmla="*/ 71726 h 71721"/>
                <a:gd name="connsiteX1" fmla="*/ 41521 w 82916"/>
                <a:gd name="connsiteY1" fmla="*/ 4 h 71721"/>
                <a:gd name="connsiteX2" fmla="*/ 82979 w 82916"/>
                <a:gd name="connsiteY2" fmla="*/ 71726 h 7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916" h="71721">
                  <a:moveTo>
                    <a:pt x="63" y="71726"/>
                  </a:moveTo>
                  <a:lnTo>
                    <a:pt x="41521" y="4"/>
                  </a:lnTo>
                  <a:lnTo>
                    <a:pt x="82979" y="71726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75B3564-0422-4EBA-88EE-174ABDDC03D3}"/>
              </a:ext>
            </a:extLst>
          </p:cNvPr>
          <p:cNvSpPr/>
          <p:nvPr/>
        </p:nvSpPr>
        <p:spPr>
          <a:xfrm>
            <a:off x="1883991" y="1347402"/>
            <a:ext cx="714166" cy="182163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DB8F656-5C8E-49B5-9649-E3681A5C85E9}"/>
              </a:ext>
            </a:extLst>
          </p:cNvPr>
          <p:cNvSpPr txBox="1"/>
          <p:nvPr/>
        </p:nvSpPr>
        <p:spPr>
          <a:xfrm>
            <a:off x="3714831" y="1343099"/>
            <a:ext cx="2253184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Add another trace to compare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321762A-AF28-4FB3-BE50-86EB200CDB31}"/>
              </a:ext>
            </a:extLst>
          </p:cNvPr>
          <p:cNvCxnSpPr>
            <a:cxnSpLocks/>
          </p:cNvCxnSpPr>
          <p:nvPr/>
        </p:nvCxnSpPr>
        <p:spPr>
          <a:xfrm>
            <a:off x="2412491" y="1523118"/>
            <a:ext cx="1321655" cy="0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0BB813A8-FCD2-4632-A394-9CF205696058}"/>
              </a:ext>
            </a:extLst>
          </p:cNvPr>
          <p:cNvSpPr txBox="1"/>
          <p:nvPr/>
        </p:nvSpPr>
        <p:spPr>
          <a:xfrm>
            <a:off x="3728682" y="1542747"/>
            <a:ext cx="260488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Select the file traces/v3.advixeexpz</a:t>
            </a:r>
          </a:p>
        </p:txBody>
      </p:sp>
    </p:spTree>
    <p:extLst>
      <p:ext uri="{BB962C8B-B14F-4D97-AF65-F5344CB8AC3E}">
        <p14:creationId xmlns:p14="http://schemas.microsoft.com/office/powerpoint/2010/main" val="26497873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>
            <a:extLst>
              <a:ext uri="{FF2B5EF4-FFF2-40B4-BE49-F238E27FC236}">
                <a16:creationId xmlns:a16="http://schemas.microsoft.com/office/drawing/2014/main" id="{03FF7D3D-CD6E-435D-A8C2-90DBE1D98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2" y="775301"/>
            <a:ext cx="6495139" cy="39898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69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AF80CF-ED50-45A8-AB67-FE7F61ED4C81}"/>
              </a:ext>
            </a:extLst>
          </p:cNvPr>
          <p:cNvSpPr txBox="1"/>
          <p:nvPr/>
        </p:nvSpPr>
        <p:spPr>
          <a:xfrm>
            <a:off x="7175117" y="1307540"/>
            <a:ext cx="15356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Two Genotypes, No Phenotype</a:t>
            </a:r>
          </a:p>
        </p:txBody>
      </p:sp>
      <p:sp>
        <p:nvSpPr>
          <p:cNvPr id="42" name="Freeform 917">
            <a:extLst>
              <a:ext uri="{FF2B5EF4-FFF2-40B4-BE49-F238E27FC236}">
                <a16:creationId xmlns:a16="http://schemas.microsoft.com/office/drawing/2014/main" id="{3819491C-EB19-4AD6-813E-E28440625313}"/>
              </a:ext>
            </a:extLst>
          </p:cNvPr>
          <p:cNvSpPr>
            <a:spLocks noChangeAspect="1"/>
          </p:cNvSpPr>
          <p:nvPr/>
        </p:nvSpPr>
        <p:spPr>
          <a:xfrm>
            <a:off x="6905969" y="1330484"/>
            <a:ext cx="108128" cy="108000"/>
          </a:xfrm>
          <a:custGeom>
            <a:avLst/>
            <a:gdLst>
              <a:gd name="connsiteX0" fmla="*/ 63 w 53871"/>
              <a:gd name="connsiteY0" fmla="*/ 0 h 53807"/>
              <a:gd name="connsiteX1" fmla="*/ 53935 w 53871"/>
              <a:gd name="connsiteY1" fmla="*/ 0 h 53807"/>
              <a:gd name="connsiteX2" fmla="*/ 53935 w 53871"/>
              <a:gd name="connsiteY2" fmla="*/ 53808 h 53807"/>
              <a:gd name="connsiteX3" fmla="*/ 63 w 53871"/>
              <a:gd name="connsiteY3" fmla="*/ 53808 h 5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71" h="53807">
                <a:moveTo>
                  <a:pt x="63" y="0"/>
                </a:moveTo>
                <a:lnTo>
                  <a:pt x="53935" y="0"/>
                </a:lnTo>
                <a:lnTo>
                  <a:pt x="53935" y="53808"/>
                </a:lnTo>
                <a:lnTo>
                  <a:pt x="63" y="5380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6DB4B2-BBBF-4B28-BAB4-B5114CA16DAD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7D2AE4-6E72-4574-8BD7-F7D4F3EC61BC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22FE4A-E6F6-4349-853F-415443140CD4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7BC1A8E-7B04-4E4A-A20C-A953F9BED826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565F7BA-B031-4FAC-974F-6C0F96B3970B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E019DA5-734F-4137-8D54-2F45425A14C7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2689C59-DEE4-4C5C-A003-E0EC00D199C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941A4211-E3BA-4386-996F-D59413CAC08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C5C32A3B-2C1A-4D3F-A339-80B007083B83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F43014-F3EA-4E97-96E5-10469286780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28B06C9F-A9AB-407D-AA31-60A5AD3813A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4DCFEE36-3882-4670-BC86-845F27CDA35D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8626DD3E-8AC5-42DA-AB0C-D472F81DD646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ED2D24AB-8345-4EE5-A356-F3677AFFAEB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C93A5E5-55C8-4209-8F4E-3291E02763E0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A0BC375-F23D-47D5-B926-C6F0E6F98DCC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96AC27-D691-4FAC-A13A-23C2181F2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48" name="Rounded Rectangle 292">
                <a:extLst>
                  <a:ext uri="{FF2B5EF4-FFF2-40B4-BE49-F238E27FC236}">
                    <a16:creationId xmlns:a16="http://schemas.microsoft.com/office/drawing/2014/main" id="{141C3D74-C956-485C-8F53-E694C5CBDBEB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AEF0485-EE2E-4AA1-8792-B13BF28A52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E0B2E6A-765D-47EB-8271-1BD44792C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1" name="Rounded Rectangle 295">
                <a:extLst>
                  <a:ext uri="{FF2B5EF4-FFF2-40B4-BE49-F238E27FC236}">
                    <a16:creationId xmlns:a16="http://schemas.microsoft.com/office/drawing/2014/main" id="{C45ADEF5-A02F-4FD9-8854-78FCC09CBF6E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D1D92C08-AD86-4772-92A8-8F8F0286C2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3" name="Rounded Rectangle 297">
                <a:extLst>
                  <a:ext uri="{FF2B5EF4-FFF2-40B4-BE49-F238E27FC236}">
                    <a16:creationId xmlns:a16="http://schemas.microsoft.com/office/drawing/2014/main" id="{FD45AE20-70E0-4466-98B4-97CB77221142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54" name="Rounded Rectangle 298">
                <a:extLst>
                  <a:ext uri="{FF2B5EF4-FFF2-40B4-BE49-F238E27FC236}">
                    <a16:creationId xmlns:a16="http://schemas.microsoft.com/office/drawing/2014/main" id="{B8BA9C12-AD57-4E20-A740-31B396900A3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2A1DFA7E-DD8A-433F-BF85-F48CE97F97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6CB8826-D8CD-4CE2-BE2E-9A06A44CB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B97782F-1F7E-4D08-B4F6-BCB54D1F0E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EA3D20E-826F-4DA6-9B3C-6241C4E59F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3049A10-9456-4CD2-ABBC-4ECF76FBC4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7" name="Freeform 917">
              <a:extLst>
                <a:ext uri="{FF2B5EF4-FFF2-40B4-BE49-F238E27FC236}">
                  <a16:creationId xmlns:a16="http://schemas.microsoft.com/office/drawing/2014/main" id="{92E80230-4D33-4570-B144-E3A44262B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B0B8DD-D1E5-4D62-AB85-4E1BC73A7306}"/>
              </a:ext>
            </a:extLst>
          </p:cNvPr>
          <p:cNvGrpSpPr/>
          <p:nvPr/>
        </p:nvGrpSpPr>
        <p:grpSpPr>
          <a:xfrm>
            <a:off x="6905969" y="2264584"/>
            <a:ext cx="1678519" cy="809702"/>
            <a:chOff x="6905969" y="2264584"/>
            <a:chExt cx="1678519" cy="809702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F36303B-3B04-4B2C-BDCD-065CD1874465}"/>
                </a:ext>
              </a:extLst>
            </p:cNvPr>
            <p:cNvSpPr txBox="1"/>
            <p:nvPr/>
          </p:nvSpPr>
          <p:spPr>
            <a:xfrm>
              <a:off x="7175117" y="2264584"/>
              <a:ext cx="1043555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Transposed Dataset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C25D4F1-1FC0-438D-95F5-9F6F3E2C5861}"/>
                </a:ext>
              </a:extLst>
            </p:cNvPr>
            <p:cNvGrpSpPr/>
            <p:nvPr/>
          </p:nvGrpSpPr>
          <p:grpSpPr>
            <a:xfrm rot="16200000">
              <a:off x="7190865" y="2545876"/>
              <a:ext cx="470414" cy="480820"/>
              <a:chOff x="7193636" y="1226995"/>
              <a:chExt cx="470414" cy="480820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E9B73C70-4720-459C-8D7D-92E068412A00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0B36109-803C-4B8C-84EF-185CE1961F0A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8A6A3A50-4F46-4566-942C-37B6CB3A1750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CE2DC9A6-C93F-4022-8EDD-B1474FED390B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460C3C51-0FCE-4491-A0F5-FA8F85912E37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C650C226-9907-48E3-BC60-656C32FD5C82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6E6F34E-F782-4473-8A4C-6CD19523929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F5E34EC-8FD2-4E2F-BE89-4B678F4A48C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8DB04481-756B-4088-AA69-8074BF017A81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F53BB12E-8339-4A94-9B39-1278E437C68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CD20AD24-005A-45E1-9D4A-E5680396EF94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DAA475E-FE6A-401E-9830-DB2159CB67AC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AE64FD9-D171-4213-889B-84BFB330A25E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1393D76-45C6-4D36-A318-4519502D1B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2498286"/>
              <a:ext cx="449493" cy="576000"/>
              <a:chOff x="3183706" y="3510680"/>
              <a:chExt cx="564144" cy="722918"/>
            </a:xfrm>
          </p:grpSpPr>
          <p:sp>
            <p:nvSpPr>
              <p:cNvPr id="84" name="Rounded Rectangle 850">
                <a:extLst>
                  <a:ext uri="{FF2B5EF4-FFF2-40B4-BE49-F238E27FC236}">
                    <a16:creationId xmlns:a16="http://schemas.microsoft.com/office/drawing/2014/main" id="{FAA49AA6-34F9-4155-AB80-D604CD2D7937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6BEB7406-3598-473C-863B-8819E57149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951F2A93-4E2D-47BF-947D-08A0EDE772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7" name="Rounded Rectangle 853">
                <a:extLst>
                  <a:ext uri="{FF2B5EF4-FFF2-40B4-BE49-F238E27FC236}">
                    <a16:creationId xmlns:a16="http://schemas.microsoft.com/office/drawing/2014/main" id="{3B7441E3-D0B3-49D6-A1F1-9CB305F90CE5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4A06440-AAD7-458B-B418-80C3257B70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9" name="Rounded Rectangle 855">
                <a:extLst>
                  <a:ext uri="{FF2B5EF4-FFF2-40B4-BE49-F238E27FC236}">
                    <a16:creationId xmlns:a16="http://schemas.microsoft.com/office/drawing/2014/main" id="{D6314CAF-63BD-4AE8-A437-D601F43328BF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90" name="Rounded Rectangle 856">
                <a:extLst>
                  <a:ext uri="{FF2B5EF4-FFF2-40B4-BE49-F238E27FC236}">
                    <a16:creationId xmlns:a16="http://schemas.microsoft.com/office/drawing/2014/main" id="{28B4B89D-B6E2-4DC4-A979-0766B1B36A9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ED199050-7E4D-410B-8B51-9800CD4C43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5BAF5AE7-7385-4039-B639-EC12512B13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B5073ED8-076B-4C85-B728-85F16D1765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71B1468-C3F8-4001-BB3F-94ECB7BD7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A1D562EE-A28A-4364-AB0D-68356661DF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82" name="Graphic 81" descr="Arrow circle">
              <a:extLst>
                <a:ext uri="{FF2B5EF4-FFF2-40B4-BE49-F238E27FC236}">
                  <a16:creationId xmlns:a16="http://schemas.microsoft.com/office/drawing/2014/main" id="{DD9FAB79-D6EB-4BDF-BD48-45D7AFB3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5553" y="2606680"/>
              <a:ext cx="360000" cy="3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3" name="Freeform 918">
              <a:extLst>
                <a:ext uri="{FF2B5EF4-FFF2-40B4-BE49-F238E27FC236}">
                  <a16:creationId xmlns:a16="http://schemas.microsoft.com/office/drawing/2014/main" id="{41F4753A-F8AE-4783-BFC8-5ED303E7F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2287528"/>
              <a:ext cx="124858" cy="108000"/>
            </a:xfrm>
            <a:custGeom>
              <a:avLst/>
              <a:gdLst>
                <a:gd name="connsiteX0" fmla="*/ 63 w 82916"/>
                <a:gd name="connsiteY0" fmla="*/ 71726 h 71721"/>
                <a:gd name="connsiteX1" fmla="*/ 41521 w 82916"/>
                <a:gd name="connsiteY1" fmla="*/ 4 h 71721"/>
                <a:gd name="connsiteX2" fmla="*/ 82979 w 82916"/>
                <a:gd name="connsiteY2" fmla="*/ 71726 h 7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916" h="71721">
                  <a:moveTo>
                    <a:pt x="63" y="71726"/>
                  </a:moveTo>
                  <a:lnTo>
                    <a:pt x="41521" y="4"/>
                  </a:lnTo>
                  <a:lnTo>
                    <a:pt x="82979" y="71726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1626B306-AD81-4B7F-AEA6-010FB91F77E3}"/>
              </a:ext>
            </a:extLst>
          </p:cNvPr>
          <p:cNvSpPr txBox="1"/>
          <p:nvPr/>
        </p:nvSpPr>
        <p:spPr>
          <a:xfrm>
            <a:off x="1273639" y="3570418"/>
            <a:ext cx="5009385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Memory accesses are now more efficient!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We have now “block loads” versus a lot of gathers!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6725927-C1B8-4005-B0A8-4B16DE596693}"/>
              </a:ext>
            </a:extLst>
          </p:cNvPr>
          <p:cNvSpPr txBox="1"/>
          <p:nvPr/>
        </p:nvSpPr>
        <p:spPr>
          <a:xfrm>
            <a:off x="3018621" y="2458256"/>
            <a:ext cx="224420" cy="15388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1828800"/>
            <a:r>
              <a:rPr lang="en-US" sz="10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1.7x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A4B1E54-65D2-4846-A22F-80ACF0FA5E3D}"/>
              </a:ext>
            </a:extLst>
          </p:cNvPr>
          <p:cNvSpPr txBox="1"/>
          <p:nvPr/>
        </p:nvSpPr>
        <p:spPr>
          <a:xfrm>
            <a:off x="3245287" y="2469394"/>
            <a:ext cx="341440" cy="123111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>
              <a:lnSpc>
                <a:spcPct val="80000"/>
              </a:lnSpc>
            </a:pPr>
            <a:r>
              <a:rPr lang="en-US" sz="5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performance</a:t>
            </a:r>
          </a:p>
          <a:p>
            <a:pPr defTabSz="1828800">
              <a:lnSpc>
                <a:spcPct val="80000"/>
              </a:lnSpc>
            </a:pPr>
            <a:r>
              <a:rPr lang="en-US" sz="5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improvement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78288B96-BF72-417E-911B-7EAEC968FA41}"/>
              </a:ext>
            </a:extLst>
          </p:cNvPr>
          <p:cNvCxnSpPr>
            <a:cxnSpLocks/>
          </p:cNvCxnSpPr>
          <p:nvPr/>
        </p:nvCxnSpPr>
        <p:spPr>
          <a:xfrm flipV="1">
            <a:off x="2905561" y="2039711"/>
            <a:ext cx="0" cy="321947"/>
          </a:xfrm>
          <a:prstGeom prst="straightConnector1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none" w="med" len="med"/>
            <a:tailEnd type="triangle" w="sm" len="sm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B63C4BE7-99CB-40BE-835B-F6D8F87312F6}"/>
              </a:ext>
            </a:extLst>
          </p:cNvPr>
          <p:cNvSpPr txBox="1"/>
          <p:nvPr/>
        </p:nvSpPr>
        <p:spPr>
          <a:xfrm>
            <a:off x="3741197" y="2440346"/>
            <a:ext cx="224420" cy="15388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1828800"/>
            <a:r>
              <a:rPr lang="en-US" sz="10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1.7x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465BCE7-D716-4963-9761-FF3ADAA171EC}"/>
              </a:ext>
            </a:extLst>
          </p:cNvPr>
          <p:cNvSpPr txBox="1"/>
          <p:nvPr/>
        </p:nvSpPr>
        <p:spPr>
          <a:xfrm>
            <a:off x="3745490" y="2575716"/>
            <a:ext cx="209994" cy="61555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>
              <a:lnSpc>
                <a:spcPct val="80000"/>
              </a:lnSpc>
            </a:pPr>
            <a:r>
              <a:rPr lang="en-US" sz="5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speedup</a:t>
            </a:r>
          </a:p>
        </p:txBody>
      </p:sp>
    </p:spTree>
    <p:extLst>
      <p:ext uri="{BB962C8B-B14F-4D97-AF65-F5344CB8AC3E}">
        <p14:creationId xmlns:p14="http://schemas.microsoft.com/office/powerpoint/2010/main" val="4020668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8F949-EF91-E04E-B9B7-147E10CA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Roofline in a nutshell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921EC-002B-FF41-85FD-15BC66482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CC323-3C9E-974C-A227-1C868CEDA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1B8E-D82B-2A47-A75A-6047CF29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7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86A6F8-53DC-844E-A6DA-0053D9E5B115}"/>
              </a:ext>
            </a:extLst>
          </p:cNvPr>
          <p:cNvSpPr>
            <a:spLocks/>
          </p:cNvSpPr>
          <p:nvPr/>
        </p:nvSpPr>
        <p:spPr>
          <a:xfrm>
            <a:off x="3368023" y="1081536"/>
            <a:ext cx="180000" cy="504000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CA85C-A231-0648-907F-109E6AA7D09E}"/>
              </a:ext>
            </a:extLst>
          </p:cNvPr>
          <p:cNvSpPr>
            <a:spLocks/>
          </p:cNvSpPr>
          <p:nvPr/>
        </p:nvSpPr>
        <p:spPr>
          <a:xfrm>
            <a:off x="4154994" y="1094847"/>
            <a:ext cx="288000" cy="50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5D7A67F-8C1C-B646-8B83-73357D229E0B}"/>
              </a:ext>
            </a:extLst>
          </p:cNvPr>
          <p:cNvSpPr>
            <a:spLocks/>
          </p:cNvSpPr>
          <p:nvPr/>
        </p:nvSpPr>
        <p:spPr>
          <a:xfrm>
            <a:off x="5098334" y="1087772"/>
            <a:ext cx="540000" cy="2859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710D46-93FA-3549-9035-8829AABE1685}"/>
              </a:ext>
            </a:extLst>
          </p:cNvPr>
          <p:cNvSpPr>
            <a:spLocks/>
          </p:cNvSpPr>
          <p:nvPr/>
        </p:nvSpPr>
        <p:spPr>
          <a:xfrm>
            <a:off x="6618568" y="1087772"/>
            <a:ext cx="1080000" cy="28508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2B9D05-F26A-A74F-88CC-F74CC2D05AC7}"/>
              </a:ext>
            </a:extLst>
          </p:cNvPr>
          <p:cNvSpPr txBox="1"/>
          <p:nvPr/>
        </p:nvSpPr>
        <p:spPr>
          <a:xfrm>
            <a:off x="2544990" y="799330"/>
            <a:ext cx="371897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Core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D8B257-180C-204F-8B8D-5988B05EBD57}"/>
              </a:ext>
            </a:extLst>
          </p:cNvPr>
          <p:cNvSpPr txBox="1"/>
          <p:nvPr/>
        </p:nvSpPr>
        <p:spPr>
          <a:xfrm>
            <a:off x="3375223" y="789027"/>
            <a:ext cx="19236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9173A1-B039-D248-BDD6-8C1324737E84}"/>
              </a:ext>
            </a:extLst>
          </p:cNvPr>
          <p:cNvSpPr txBox="1"/>
          <p:nvPr/>
        </p:nvSpPr>
        <p:spPr>
          <a:xfrm>
            <a:off x="4202814" y="802338"/>
            <a:ext cx="19236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1334D0-F26C-3A43-B7A5-7371105D8697}"/>
              </a:ext>
            </a:extLst>
          </p:cNvPr>
          <p:cNvSpPr txBox="1"/>
          <p:nvPr/>
        </p:nvSpPr>
        <p:spPr>
          <a:xfrm>
            <a:off x="5218453" y="796216"/>
            <a:ext cx="299762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LLC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FBEC85E-E9FB-CE41-BA2C-CC61943D1CA8}"/>
              </a:ext>
            </a:extLst>
          </p:cNvPr>
          <p:cNvSpPr txBox="1"/>
          <p:nvPr/>
        </p:nvSpPr>
        <p:spPr>
          <a:xfrm>
            <a:off x="6922237" y="801145"/>
            <a:ext cx="496931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DRAM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18C110C-70D7-C045-8FFE-C90E79F9B9A5}"/>
              </a:ext>
            </a:extLst>
          </p:cNvPr>
          <p:cNvGrpSpPr/>
          <p:nvPr/>
        </p:nvGrpSpPr>
        <p:grpSpPr>
          <a:xfrm rot="5400000" flipV="1">
            <a:off x="2462792" y="978857"/>
            <a:ext cx="504000" cy="721830"/>
            <a:chOff x="1882681" y="1075220"/>
            <a:chExt cx="504000" cy="72183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F82FABE-1747-D449-8B26-AEECF83E45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50683" y="1367536"/>
              <a:ext cx="366821" cy="360000"/>
              <a:chOff x="1393372" y="1150813"/>
              <a:chExt cx="493903" cy="48471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748BC42-3683-654D-B11C-072337E4D9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18A9F72-A555-8744-A331-51DD0278B9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2C5C787-F349-0E4D-9054-29735ED56C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AB0E05F-E21E-574A-B265-F8BD2643F0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72591CC-5DF4-964F-98DE-2EBDFBAA2A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12CA94-5E99-794D-9768-B94C1707EF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5B3A5B0-697A-5F44-8F62-2984C56131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B7CFE87-7501-E241-80FE-41E271F58D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31A52B-969B-024D-933C-2E5052B87E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572F031-81EA-924E-BBC8-563861690E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0637C2-D045-9F40-8281-F60C131B82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1B43B01-002D-894C-8F1D-CEE49461E4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926D531-EA3B-CD4A-906C-E556E13D60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9166F2F-BBBD-EE40-A1DC-7E8EF93B4E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EEDB9A4-AC46-A34B-B94B-9E21D10C5E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85AB265-EB8B-EF4B-AA7E-96E5CAA17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4F6AC92-C3F6-5F4E-97D8-C2287B54FE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2681" y="1075220"/>
              <a:ext cx="504000" cy="721830"/>
            </a:xfrm>
            <a:prstGeom prst="rect">
              <a:avLst/>
            </a:prstGeom>
            <a:noFill/>
            <a:ln w="12700" cap="flat">
              <a:solidFill>
                <a:srgbClr val="00597D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F5D296E-13D7-274E-A5FA-CA9AA7A211DC}"/>
                </a:ext>
              </a:extLst>
            </p:cNvPr>
            <p:cNvSpPr/>
            <p:nvPr/>
          </p:nvSpPr>
          <p:spPr>
            <a:xfrm>
              <a:off x="195475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9CB09F3-42A2-624F-802E-B8B4E422E5BC}"/>
                </a:ext>
              </a:extLst>
            </p:cNvPr>
            <p:cNvSpPr/>
            <p:nvPr/>
          </p:nvSpPr>
          <p:spPr>
            <a:xfrm>
              <a:off x="204996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0F07549-9DD8-0246-A6EE-5A07A2093320}"/>
                </a:ext>
              </a:extLst>
            </p:cNvPr>
            <p:cNvSpPr/>
            <p:nvPr/>
          </p:nvSpPr>
          <p:spPr>
            <a:xfrm>
              <a:off x="214517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2A34FCCC-2935-2844-95C2-83C403D79D8A}"/>
                </a:ext>
              </a:extLst>
            </p:cNvPr>
            <p:cNvSpPr/>
            <p:nvPr/>
          </p:nvSpPr>
          <p:spPr>
            <a:xfrm>
              <a:off x="2240382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A6731E5-ED9A-3049-92C0-D39651E67D8B}"/>
              </a:ext>
            </a:extLst>
          </p:cNvPr>
          <p:cNvGrpSpPr/>
          <p:nvPr/>
        </p:nvGrpSpPr>
        <p:grpSpPr>
          <a:xfrm rot="5400000" flipV="1">
            <a:off x="2456919" y="1763880"/>
            <a:ext cx="504000" cy="721830"/>
            <a:chOff x="1882681" y="1075220"/>
            <a:chExt cx="504000" cy="72183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4314DE7-7A59-9C42-B1ED-A2E92B5E3C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50683" y="1367536"/>
              <a:ext cx="366821" cy="360000"/>
              <a:chOff x="1393372" y="1150813"/>
              <a:chExt cx="493903" cy="484719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89F472A-C73A-FF42-814C-FBBA436D5D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7CB803-E506-CB40-A745-802AB23309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6299DD0-440C-FD4B-964D-380550AF9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D71F1EE-6497-3E49-8DEE-8B881D1845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3401377-473D-E847-9E5D-3398310035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4AEB1CD-3F7D-0C4E-8E56-B47D249FD7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F259AFA-806E-EF41-B776-B4D043275B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AC406F9-2B7A-2544-8D64-52028CC507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1182F5C-9512-C84A-926E-979AD93EA6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8B156D2-9F81-2042-85D0-92F06E8CC4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D120939-437E-1248-AF02-D59A35E7D3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838A1F0-CA38-854D-A73A-C941DC3F35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1DF5C31-CA2D-C240-AFE1-BE84C03128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0DCD2A8-0E7F-B24B-9CA8-E85E27C320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EF0BB99-47E5-7643-AA8D-786A35B41E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67B3EFB-C910-CA4B-B4DC-1958363240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6E29B01-A6CB-184A-ABB0-63E369A1C9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2681" y="1075220"/>
              <a:ext cx="504000" cy="721830"/>
            </a:xfrm>
            <a:prstGeom prst="rect">
              <a:avLst/>
            </a:prstGeom>
            <a:noFill/>
            <a:ln w="12700" cap="flat">
              <a:solidFill>
                <a:srgbClr val="00597D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BE07597A-E10C-B24E-BA0E-57CDF925A16A}"/>
                </a:ext>
              </a:extLst>
            </p:cNvPr>
            <p:cNvSpPr/>
            <p:nvPr/>
          </p:nvSpPr>
          <p:spPr>
            <a:xfrm>
              <a:off x="195475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BEB1E94-1530-A341-BE11-80875B1F2ADC}"/>
                </a:ext>
              </a:extLst>
            </p:cNvPr>
            <p:cNvSpPr/>
            <p:nvPr/>
          </p:nvSpPr>
          <p:spPr>
            <a:xfrm>
              <a:off x="204996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9851C83-B329-9047-88E6-32AAE3D41C9C}"/>
                </a:ext>
              </a:extLst>
            </p:cNvPr>
            <p:cNvSpPr/>
            <p:nvPr/>
          </p:nvSpPr>
          <p:spPr>
            <a:xfrm>
              <a:off x="214517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FE231B6F-D6C2-154A-B377-F27844A8EF0A}"/>
                </a:ext>
              </a:extLst>
            </p:cNvPr>
            <p:cNvSpPr/>
            <p:nvPr/>
          </p:nvSpPr>
          <p:spPr>
            <a:xfrm>
              <a:off x="2240382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897B418-CF41-8F4C-AFB0-AC9DF27DAC60}"/>
              </a:ext>
            </a:extLst>
          </p:cNvPr>
          <p:cNvGrpSpPr/>
          <p:nvPr/>
        </p:nvGrpSpPr>
        <p:grpSpPr>
          <a:xfrm rot="5400000" flipV="1">
            <a:off x="2456919" y="2548903"/>
            <a:ext cx="504000" cy="721830"/>
            <a:chOff x="1882681" y="1075220"/>
            <a:chExt cx="504000" cy="721830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2AB82FF-ED02-8541-A119-889E5EF486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50683" y="1367536"/>
              <a:ext cx="366821" cy="360000"/>
              <a:chOff x="1393372" y="1150813"/>
              <a:chExt cx="493903" cy="484719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D57041B-C40B-1043-B061-9CDE4047BE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81C8222-21BB-8944-B521-A7B78BF4B8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36E749A-B966-9F41-BE7F-037EC0E2CB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B27A073-9ED8-6F46-B2BA-7E4DB96303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CB7F447-AD47-DB43-9429-8C7B93CCE6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1825041-633F-0B44-A35C-7BBA7224F5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16E4F077-1AAB-3842-8DB6-3C421D9796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24850C6C-C142-0145-9665-B90263C407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4B468EC8-4CCE-3D43-A186-5416B1DA02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A0B5DDE-5572-B244-A607-2B51261D2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EC4FCEF3-AF54-8E42-88B2-1DFA2E8E6F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A8F81C5-1351-994F-B7F1-87CE65FB75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CC89B86-8CA1-A04A-995C-5EB3ACD331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A84F243-C8A3-F94A-925E-384CBE4EE1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4FEDB96-361A-D348-AEBD-8CF33DBB61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6710A08-5F26-5844-9AAE-7BAF5C79AB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1597FD1-F07D-2648-AEFB-593D5132BE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2681" y="1075220"/>
              <a:ext cx="504000" cy="721830"/>
            </a:xfrm>
            <a:prstGeom prst="rect">
              <a:avLst/>
            </a:prstGeom>
            <a:noFill/>
            <a:ln w="12700" cap="flat">
              <a:solidFill>
                <a:srgbClr val="00597D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55E8A4E7-5D86-ED41-9E37-FC29FD976B95}"/>
                </a:ext>
              </a:extLst>
            </p:cNvPr>
            <p:cNvSpPr/>
            <p:nvPr/>
          </p:nvSpPr>
          <p:spPr>
            <a:xfrm>
              <a:off x="195475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ECE83C50-7394-A54E-A849-D8A2297F1B77}"/>
                </a:ext>
              </a:extLst>
            </p:cNvPr>
            <p:cNvSpPr/>
            <p:nvPr/>
          </p:nvSpPr>
          <p:spPr>
            <a:xfrm>
              <a:off x="204996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121A1C1B-A416-1849-A6AE-4136B26C5145}"/>
                </a:ext>
              </a:extLst>
            </p:cNvPr>
            <p:cNvSpPr/>
            <p:nvPr/>
          </p:nvSpPr>
          <p:spPr>
            <a:xfrm>
              <a:off x="214517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3E050199-D9D1-414D-ABED-FCC396D59130}"/>
                </a:ext>
              </a:extLst>
            </p:cNvPr>
            <p:cNvSpPr/>
            <p:nvPr/>
          </p:nvSpPr>
          <p:spPr>
            <a:xfrm>
              <a:off x="2240382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EE7DA47-9647-C64B-BA1D-5447FA28DB64}"/>
              </a:ext>
            </a:extLst>
          </p:cNvPr>
          <p:cNvGrpSpPr/>
          <p:nvPr/>
        </p:nvGrpSpPr>
        <p:grpSpPr>
          <a:xfrm rot="5400000" flipV="1">
            <a:off x="2468531" y="3325677"/>
            <a:ext cx="504000" cy="721830"/>
            <a:chOff x="1882681" y="1075220"/>
            <a:chExt cx="504000" cy="72183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C378B94-1FF0-F948-94D3-9A2E0BCAC6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50683" y="1367536"/>
              <a:ext cx="366821" cy="360000"/>
              <a:chOff x="1393372" y="1150813"/>
              <a:chExt cx="493903" cy="484719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EB5B6AEA-4C9C-6940-B653-FBAC3B3324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D18B35A-5E80-D44B-9A7E-A449DF42C5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F0D49DD5-1D33-6842-A3DA-EAB1F828CB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B3187BC-A934-9D42-B78B-E4A8CDD2F9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EF9BC2-B413-6A49-B2AA-60EEEC8628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13847741-1EFC-FF47-BCD2-AAE9B33DAD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737F1F0A-D0A8-954C-88B0-486CF74672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788E084-6BE5-0B45-A0F7-70F03E1969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D986CBF9-C397-F04C-A3CC-8B8DB3C8B2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9FCD771A-7BA4-944B-8042-C2DD0EB1BE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B778F6C-B843-8646-B79D-7D72B3C586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A1970BF2-5B56-AC41-B3DA-098C528D45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855AC9B-A18A-0D45-A4E1-F2B60CF509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3D35CA2-4046-0242-B0B9-10F2957498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EA393F8-01A1-4B42-8D75-EF0635E5FD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9052BBFE-C790-5540-881E-822E3A956B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BCCF5A46-8EE4-AC45-AA93-CBCD80A5B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2681" y="1075220"/>
              <a:ext cx="504000" cy="721830"/>
            </a:xfrm>
            <a:prstGeom prst="rect">
              <a:avLst/>
            </a:prstGeom>
            <a:noFill/>
            <a:ln w="12700" cap="flat">
              <a:solidFill>
                <a:srgbClr val="00597D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C7BBDD82-D0DE-514C-8607-8BDAD901EBF3}"/>
                </a:ext>
              </a:extLst>
            </p:cNvPr>
            <p:cNvSpPr/>
            <p:nvPr/>
          </p:nvSpPr>
          <p:spPr>
            <a:xfrm>
              <a:off x="195475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F65946D1-0405-1847-B506-310316D9B99E}"/>
                </a:ext>
              </a:extLst>
            </p:cNvPr>
            <p:cNvSpPr/>
            <p:nvPr/>
          </p:nvSpPr>
          <p:spPr>
            <a:xfrm>
              <a:off x="204996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FBB49A3-5BBE-544F-9C94-25EE0FFAC232}"/>
                </a:ext>
              </a:extLst>
            </p:cNvPr>
            <p:cNvSpPr/>
            <p:nvPr/>
          </p:nvSpPr>
          <p:spPr>
            <a:xfrm>
              <a:off x="214517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E1FED3C-9FFE-6944-A428-FD679C34DA67}"/>
                </a:ext>
              </a:extLst>
            </p:cNvPr>
            <p:cNvSpPr/>
            <p:nvPr/>
          </p:nvSpPr>
          <p:spPr>
            <a:xfrm>
              <a:off x="2240382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DC9E852-FA06-6B47-9754-FF45C38FB57F}"/>
              </a:ext>
            </a:extLst>
          </p:cNvPr>
          <p:cNvSpPr>
            <a:spLocks/>
          </p:cNvSpPr>
          <p:nvPr/>
        </p:nvSpPr>
        <p:spPr>
          <a:xfrm>
            <a:off x="3368023" y="1866559"/>
            <a:ext cx="180000" cy="504000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52515A8-A0B9-C749-BF02-91EEC9941047}"/>
              </a:ext>
            </a:extLst>
          </p:cNvPr>
          <p:cNvSpPr>
            <a:spLocks/>
          </p:cNvSpPr>
          <p:nvPr/>
        </p:nvSpPr>
        <p:spPr>
          <a:xfrm>
            <a:off x="3362150" y="2651582"/>
            <a:ext cx="180000" cy="504000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A0BC4DD8-5436-A841-A1E7-0BB76D6D83E2}"/>
              </a:ext>
            </a:extLst>
          </p:cNvPr>
          <p:cNvSpPr>
            <a:spLocks/>
          </p:cNvSpPr>
          <p:nvPr/>
        </p:nvSpPr>
        <p:spPr>
          <a:xfrm>
            <a:off x="3362150" y="3428356"/>
            <a:ext cx="180000" cy="504000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ACBC57DD-9A72-FE49-AB83-A864953445C7}"/>
              </a:ext>
            </a:extLst>
          </p:cNvPr>
          <p:cNvSpPr>
            <a:spLocks/>
          </p:cNvSpPr>
          <p:nvPr/>
        </p:nvSpPr>
        <p:spPr>
          <a:xfrm>
            <a:off x="4151705" y="1879870"/>
            <a:ext cx="288000" cy="50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ECF62F9-0719-394E-ACCB-BF996AC7E435}"/>
              </a:ext>
            </a:extLst>
          </p:cNvPr>
          <p:cNvSpPr>
            <a:spLocks/>
          </p:cNvSpPr>
          <p:nvPr/>
        </p:nvSpPr>
        <p:spPr>
          <a:xfrm>
            <a:off x="4151705" y="2664893"/>
            <a:ext cx="288000" cy="50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8034C47-F208-6F42-A6A7-DB7F6A30A16E}"/>
              </a:ext>
            </a:extLst>
          </p:cNvPr>
          <p:cNvSpPr>
            <a:spLocks/>
          </p:cNvSpPr>
          <p:nvPr/>
        </p:nvSpPr>
        <p:spPr>
          <a:xfrm>
            <a:off x="4149121" y="3441667"/>
            <a:ext cx="288000" cy="50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5FED04E5-39A5-B144-8310-D5D8FFF9C8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4044" y="1193058"/>
            <a:ext cx="234000" cy="234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144" name="Circular Arrow 143">
            <a:extLst>
              <a:ext uri="{FF2B5EF4-FFF2-40B4-BE49-F238E27FC236}">
                <a16:creationId xmlns:a16="http://schemas.microsoft.com/office/drawing/2014/main" id="{B1329371-3CD3-AC43-BB1A-C0044569B013}"/>
              </a:ext>
            </a:extLst>
          </p:cNvPr>
          <p:cNvSpPr/>
          <p:nvPr/>
        </p:nvSpPr>
        <p:spPr>
          <a:xfrm rot="18758684">
            <a:off x="1695924" y="1123924"/>
            <a:ext cx="394752" cy="392503"/>
          </a:xfrm>
          <a:prstGeom prst="circularArrow">
            <a:avLst>
              <a:gd name="adj1" fmla="val 8056"/>
              <a:gd name="adj2" fmla="val 1142319"/>
              <a:gd name="adj3" fmla="val 20449209"/>
              <a:gd name="adj4" fmla="val 5334910"/>
              <a:gd name="adj5" fmla="val 15519"/>
            </a:avLst>
          </a:prstGeom>
          <a:solidFill>
            <a:srgbClr val="00597D"/>
          </a:solidFill>
          <a:ln w="6350" cap="flat">
            <a:solidFill>
              <a:srgbClr val="00597D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raphic 144">
            <a:extLst>
              <a:ext uri="{FF2B5EF4-FFF2-40B4-BE49-F238E27FC236}">
                <a16:creationId xmlns:a16="http://schemas.microsoft.com/office/drawing/2014/main" id="{6C528094-E447-E546-9526-93F27D750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8248" y="2004753"/>
            <a:ext cx="234000" cy="234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146" name="Circular Arrow 145">
            <a:extLst>
              <a:ext uri="{FF2B5EF4-FFF2-40B4-BE49-F238E27FC236}">
                <a16:creationId xmlns:a16="http://schemas.microsoft.com/office/drawing/2014/main" id="{B597CF24-95CE-4444-9670-0C4FD4CA9D8E}"/>
              </a:ext>
            </a:extLst>
          </p:cNvPr>
          <p:cNvSpPr/>
          <p:nvPr/>
        </p:nvSpPr>
        <p:spPr>
          <a:xfrm rot="18758684">
            <a:off x="1690128" y="1935619"/>
            <a:ext cx="394752" cy="392503"/>
          </a:xfrm>
          <a:prstGeom prst="circularArrow">
            <a:avLst>
              <a:gd name="adj1" fmla="val 8056"/>
              <a:gd name="adj2" fmla="val 1142319"/>
              <a:gd name="adj3" fmla="val 20449209"/>
              <a:gd name="adj4" fmla="val 5334910"/>
              <a:gd name="adj5" fmla="val 15519"/>
            </a:avLst>
          </a:prstGeom>
          <a:solidFill>
            <a:srgbClr val="00597D"/>
          </a:solidFill>
          <a:ln w="6350" cap="flat">
            <a:solidFill>
              <a:srgbClr val="00597D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raphic 146">
            <a:extLst>
              <a:ext uri="{FF2B5EF4-FFF2-40B4-BE49-F238E27FC236}">
                <a16:creationId xmlns:a16="http://schemas.microsoft.com/office/drawing/2014/main" id="{C2E37AA2-3F9E-D146-AAD1-4E18F5B2F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6449" y="2815910"/>
            <a:ext cx="234000" cy="234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148" name="Circular Arrow 147">
            <a:extLst>
              <a:ext uri="{FF2B5EF4-FFF2-40B4-BE49-F238E27FC236}">
                <a16:creationId xmlns:a16="http://schemas.microsoft.com/office/drawing/2014/main" id="{B0A4C738-6930-5F4F-8A5F-40A1E27A46CC}"/>
              </a:ext>
            </a:extLst>
          </p:cNvPr>
          <p:cNvSpPr/>
          <p:nvPr/>
        </p:nvSpPr>
        <p:spPr>
          <a:xfrm rot="18758684">
            <a:off x="1678329" y="2746776"/>
            <a:ext cx="394752" cy="392503"/>
          </a:xfrm>
          <a:prstGeom prst="circularArrow">
            <a:avLst>
              <a:gd name="adj1" fmla="val 8056"/>
              <a:gd name="adj2" fmla="val 1142319"/>
              <a:gd name="adj3" fmla="val 20449209"/>
              <a:gd name="adj4" fmla="val 5334910"/>
              <a:gd name="adj5" fmla="val 15519"/>
            </a:avLst>
          </a:prstGeom>
          <a:solidFill>
            <a:srgbClr val="00597D"/>
          </a:solidFill>
          <a:ln w="6350" cap="flat">
            <a:solidFill>
              <a:srgbClr val="00597D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raphic 148">
            <a:extLst>
              <a:ext uri="{FF2B5EF4-FFF2-40B4-BE49-F238E27FC236}">
                <a16:creationId xmlns:a16="http://schemas.microsoft.com/office/drawing/2014/main" id="{E9D36FAE-13D8-D746-AD64-AE8E6A0A2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1611" y="3581865"/>
            <a:ext cx="234000" cy="234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150" name="Circular Arrow 149">
            <a:extLst>
              <a:ext uri="{FF2B5EF4-FFF2-40B4-BE49-F238E27FC236}">
                <a16:creationId xmlns:a16="http://schemas.microsoft.com/office/drawing/2014/main" id="{A5B89A2A-AF83-E245-91B6-AE62FAE3FC73}"/>
              </a:ext>
            </a:extLst>
          </p:cNvPr>
          <p:cNvSpPr/>
          <p:nvPr/>
        </p:nvSpPr>
        <p:spPr>
          <a:xfrm rot="18758684">
            <a:off x="1683491" y="3512731"/>
            <a:ext cx="394752" cy="392503"/>
          </a:xfrm>
          <a:prstGeom prst="circularArrow">
            <a:avLst>
              <a:gd name="adj1" fmla="val 8056"/>
              <a:gd name="adj2" fmla="val 1142319"/>
              <a:gd name="adj3" fmla="val 20449209"/>
              <a:gd name="adj4" fmla="val 5334910"/>
              <a:gd name="adj5" fmla="val 15519"/>
            </a:avLst>
          </a:prstGeom>
          <a:solidFill>
            <a:srgbClr val="00597D"/>
          </a:solidFill>
          <a:ln w="6350" cap="flat">
            <a:solidFill>
              <a:srgbClr val="00597D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66C58AD-3A05-744E-997D-D8B80F5341CA}"/>
              </a:ext>
            </a:extLst>
          </p:cNvPr>
          <p:cNvCxnSpPr>
            <a:cxnSpLocks/>
          </p:cNvCxnSpPr>
          <p:nvPr/>
        </p:nvCxnSpPr>
        <p:spPr>
          <a:xfrm>
            <a:off x="3074928" y="1250631"/>
            <a:ext cx="431813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01827290-B4E7-BC42-82F8-8A2D7B79D1F2}"/>
              </a:ext>
            </a:extLst>
          </p:cNvPr>
          <p:cNvCxnSpPr>
            <a:cxnSpLocks/>
          </p:cNvCxnSpPr>
          <p:nvPr/>
        </p:nvCxnSpPr>
        <p:spPr>
          <a:xfrm>
            <a:off x="3074928" y="1401715"/>
            <a:ext cx="1250857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75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C48FAA01-2DFC-0948-B8D3-9EC052564F88}"/>
              </a:ext>
            </a:extLst>
          </p:cNvPr>
          <p:cNvCxnSpPr>
            <a:cxnSpLocks/>
          </p:cNvCxnSpPr>
          <p:nvPr/>
        </p:nvCxnSpPr>
        <p:spPr>
          <a:xfrm>
            <a:off x="3074928" y="2044507"/>
            <a:ext cx="2208166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13CB868E-82BF-0948-8BCA-B4564F0636B9}"/>
              </a:ext>
            </a:extLst>
          </p:cNvPr>
          <p:cNvCxnSpPr>
            <a:cxnSpLocks/>
          </p:cNvCxnSpPr>
          <p:nvPr/>
        </p:nvCxnSpPr>
        <p:spPr>
          <a:xfrm>
            <a:off x="3074928" y="2195591"/>
            <a:ext cx="3909860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75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54AB94C7-78C0-8345-8524-51D9AB14BEAF}"/>
              </a:ext>
            </a:extLst>
          </p:cNvPr>
          <p:cNvCxnSpPr>
            <a:cxnSpLocks/>
          </p:cNvCxnSpPr>
          <p:nvPr/>
        </p:nvCxnSpPr>
        <p:spPr>
          <a:xfrm>
            <a:off x="3074928" y="2837389"/>
            <a:ext cx="1247797" cy="68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DAA8E63D-2829-2B4D-B5EA-79CE2EB9761F}"/>
              </a:ext>
            </a:extLst>
          </p:cNvPr>
          <p:cNvCxnSpPr>
            <a:cxnSpLocks/>
          </p:cNvCxnSpPr>
          <p:nvPr/>
        </p:nvCxnSpPr>
        <p:spPr>
          <a:xfrm>
            <a:off x="3074928" y="2988473"/>
            <a:ext cx="2209707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75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7FA6A1A5-D469-444D-99B7-576396E454FE}"/>
              </a:ext>
            </a:extLst>
          </p:cNvPr>
          <p:cNvCxnSpPr>
            <a:cxnSpLocks/>
          </p:cNvCxnSpPr>
          <p:nvPr/>
        </p:nvCxnSpPr>
        <p:spPr>
          <a:xfrm>
            <a:off x="3074928" y="3600039"/>
            <a:ext cx="412512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BB9ACEB1-64FD-374B-883C-197D2F0DACA9}"/>
              </a:ext>
            </a:extLst>
          </p:cNvPr>
          <p:cNvCxnSpPr>
            <a:cxnSpLocks/>
          </p:cNvCxnSpPr>
          <p:nvPr/>
        </p:nvCxnSpPr>
        <p:spPr>
          <a:xfrm>
            <a:off x="3074928" y="3751123"/>
            <a:ext cx="3854843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75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B6FFD5A2-8066-2244-8031-49E695CDDB8F}"/>
              </a:ext>
            </a:extLst>
          </p:cNvPr>
          <p:cNvSpPr txBox="1"/>
          <p:nvPr/>
        </p:nvSpPr>
        <p:spPr>
          <a:xfrm>
            <a:off x="768742" y="4195581"/>
            <a:ext cx="8316379" cy="4308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Communication overlapped with computation</a:t>
            </a:r>
          </a:p>
          <a:p>
            <a:pPr algn="ctr" defTabSz="1828800"/>
            <a:r>
              <a:rPr lang="en-US" sz="14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Max performance capped by peak compute throughput or available bandwidth (processor’s view) 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8630151-C2D1-154B-8778-DC7F3BE4F4F3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4456590" y="3632361"/>
            <a:ext cx="258193" cy="1773722"/>
          </a:xfrm>
          <a:prstGeom prst="rect">
            <a:avLst/>
          </a:prstGeom>
          <a:solidFill>
            <a:srgbClr val="00597D">
              <a:alpha val="10000"/>
            </a:srgbClr>
          </a:solidFill>
          <a:ln w="12700" cap="flat">
            <a:solidFill>
              <a:srgbClr val="00597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DF29072-F5D6-5F4D-8374-C4767B5EC327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6422820" y="3679390"/>
            <a:ext cx="277600" cy="17151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>
            <a:solidFill>
              <a:srgbClr val="A0C519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2758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:a16="http://schemas.microsoft.com/office/drawing/2014/main" id="{8C6287E9-D8A1-48A2-921B-4685B7BE6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2" y="775301"/>
            <a:ext cx="6495139" cy="39898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70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AF80CF-ED50-45A8-AB67-FE7F61ED4C81}"/>
              </a:ext>
            </a:extLst>
          </p:cNvPr>
          <p:cNvSpPr txBox="1"/>
          <p:nvPr/>
        </p:nvSpPr>
        <p:spPr>
          <a:xfrm>
            <a:off x="7175117" y="1307540"/>
            <a:ext cx="15356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Two Genotypes, No Phenotype</a:t>
            </a:r>
          </a:p>
        </p:txBody>
      </p:sp>
      <p:sp>
        <p:nvSpPr>
          <p:cNvPr id="42" name="Freeform 917">
            <a:extLst>
              <a:ext uri="{FF2B5EF4-FFF2-40B4-BE49-F238E27FC236}">
                <a16:creationId xmlns:a16="http://schemas.microsoft.com/office/drawing/2014/main" id="{3819491C-EB19-4AD6-813E-E28440625313}"/>
              </a:ext>
            </a:extLst>
          </p:cNvPr>
          <p:cNvSpPr>
            <a:spLocks noChangeAspect="1"/>
          </p:cNvSpPr>
          <p:nvPr/>
        </p:nvSpPr>
        <p:spPr>
          <a:xfrm>
            <a:off x="6905969" y="1330484"/>
            <a:ext cx="108128" cy="108000"/>
          </a:xfrm>
          <a:custGeom>
            <a:avLst/>
            <a:gdLst>
              <a:gd name="connsiteX0" fmla="*/ 63 w 53871"/>
              <a:gd name="connsiteY0" fmla="*/ 0 h 53807"/>
              <a:gd name="connsiteX1" fmla="*/ 53935 w 53871"/>
              <a:gd name="connsiteY1" fmla="*/ 0 h 53807"/>
              <a:gd name="connsiteX2" fmla="*/ 53935 w 53871"/>
              <a:gd name="connsiteY2" fmla="*/ 53808 h 53807"/>
              <a:gd name="connsiteX3" fmla="*/ 63 w 53871"/>
              <a:gd name="connsiteY3" fmla="*/ 53808 h 5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71" h="53807">
                <a:moveTo>
                  <a:pt x="63" y="0"/>
                </a:moveTo>
                <a:lnTo>
                  <a:pt x="53935" y="0"/>
                </a:lnTo>
                <a:lnTo>
                  <a:pt x="53935" y="53808"/>
                </a:lnTo>
                <a:lnTo>
                  <a:pt x="63" y="5380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6DB4B2-BBBF-4B28-BAB4-B5114CA16DAD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7D2AE4-6E72-4574-8BD7-F7D4F3EC61BC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22FE4A-E6F6-4349-853F-415443140CD4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7BC1A8E-7B04-4E4A-A20C-A953F9BED826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565F7BA-B031-4FAC-974F-6C0F96B3970B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E019DA5-734F-4137-8D54-2F45425A14C7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2689C59-DEE4-4C5C-A003-E0EC00D199C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941A4211-E3BA-4386-996F-D59413CAC08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C5C32A3B-2C1A-4D3F-A339-80B007083B83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F43014-F3EA-4E97-96E5-10469286780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28B06C9F-A9AB-407D-AA31-60A5AD3813A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4DCFEE36-3882-4670-BC86-845F27CDA35D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8626DD3E-8AC5-42DA-AB0C-D472F81DD646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ED2D24AB-8345-4EE5-A356-F3677AFFAEB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C93A5E5-55C8-4209-8F4E-3291E02763E0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A0BC375-F23D-47D5-B926-C6F0E6F98DCC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96AC27-D691-4FAC-A13A-23C2181F2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48" name="Rounded Rectangle 292">
                <a:extLst>
                  <a:ext uri="{FF2B5EF4-FFF2-40B4-BE49-F238E27FC236}">
                    <a16:creationId xmlns:a16="http://schemas.microsoft.com/office/drawing/2014/main" id="{141C3D74-C956-485C-8F53-E694C5CBDBEB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AEF0485-EE2E-4AA1-8792-B13BF28A52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E0B2E6A-765D-47EB-8271-1BD44792C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1" name="Rounded Rectangle 295">
                <a:extLst>
                  <a:ext uri="{FF2B5EF4-FFF2-40B4-BE49-F238E27FC236}">
                    <a16:creationId xmlns:a16="http://schemas.microsoft.com/office/drawing/2014/main" id="{C45ADEF5-A02F-4FD9-8854-78FCC09CBF6E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D1D92C08-AD86-4772-92A8-8F8F0286C2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3" name="Rounded Rectangle 297">
                <a:extLst>
                  <a:ext uri="{FF2B5EF4-FFF2-40B4-BE49-F238E27FC236}">
                    <a16:creationId xmlns:a16="http://schemas.microsoft.com/office/drawing/2014/main" id="{FD45AE20-70E0-4466-98B4-97CB77221142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54" name="Rounded Rectangle 298">
                <a:extLst>
                  <a:ext uri="{FF2B5EF4-FFF2-40B4-BE49-F238E27FC236}">
                    <a16:creationId xmlns:a16="http://schemas.microsoft.com/office/drawing/2014/main" id="{B8BA9C12-AD57-4E20-A740-31B396900A3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2A1DFA7E-DD8A-433F-BF85-F48CE97F97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6CB8826-D8CD-4CE2-BE2E-9A06A44CB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B97782F-1F7E-4D08-B4F6-BCB54D1F0E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EA3D20E-826F-4DA6-9B3C-6241C4E59F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3049A10-9456-4CD2-ABBC-4ECF76FBC4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7" name="Freeform 917">
              <a:extLst>
                <a:ext uri="{FF2B5EF4-FFF2-40B4-BE49-F238E27FC236}">
                  <a16:creationId xmlns:a16="http://schemas.microsoft.com/office/drawing/2014/main" id="{92E80230-4D33-4570-B144-E3A44262B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B0B8DD-D1E5-4D62-AB85-4E1BC73A7306}"/>
              </a:ext>
            </a:extLst>
          </p:cNvPr>
          <p:cNvGrpSpPr/>
          <p:nvPr/>
        </p:nvGrpSpPr>
        <p:grpSpPr>
          <a:xfrm>
            <a:off x="6905969" y="2264584"/>
            <a:ext cx="1678519" cy="809702"/>
            <a:chOff x="6905969" y="2264584"/>
            <a:chExt cx="1678519" cy="809702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F36303B-3B04-4B2C-BDCD-065CD1874465}"/>
                </a:ext>
              </a:extLst>
            </p:cNvPr>
            <p:cNvSpPr txBox="1"/>
            <p:nvPr/>
          </p:nvSpPr>
          <p:spPr>
            <a:xfrm>
              <a:off x="7175117" y="2264584"/>
              <a:ext cx="1043555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Transposed Dataset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C25D4F1-1FC0-438D-95F5-9F6F3E2C5861}"/>
                </a:ext>
              </a:extLst>
            </p:cNvPr>
            <p:cNvGrpSpPr/>
            <p:nvPr/>
          </p:nvGrpSpPr>
          <p:grpSpPr>
            <a:xfrm rot="16200000">
              <a:off x="7190865" y="2545876"/>
              <a:ext cx="470414" cy="480820"/>
              <a:chOff x="7193636" y="1226995"/>
              <a:chExt cx="470414" cy="480820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E9B73C70-4720-459C-8D7D-92E068412A00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0B36109-803C-4B8C-84EF-185CE1961F0A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8A6A3A50-4F46-4566-942C-37B6CB3A1750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CE2DC9A6-C93F-4022-8EDD-B1474FED390B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460C3C51-0FCE-4491-A0F5-FA8F85912E37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C650C226-9907-48E3-BC60-656C32FD5C82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6E6F34E-F782-4473-8A4C-6CD19523929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F5E34EC-8FD2-4E2F-BE89-4B678F4A48C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8DB04481-756B-4088-AA69-8074BF017A81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F53BB12E-8339-4A94-9B39-1278E437C68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CD20AD24-005A-45E1-9D4A-E5680396EF94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DAA475E-FE6A-401E-9830-DB2159CB67AC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AE64FD9-D171-4213-889B-84BFB330A25E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1393D76-45C6-4D36-A318-4519502D1B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2498286"/>
              <a:ext cx="449493" cy="576000"/>
              <a:chOff x="3183706" y="3510680"/>
              <a:chExt cx="564144" cy="722918"/>
            </a:xfrm>
          </p:grpSpPr>
          <p:sp>
            <p:nvSpPr>
              <p:cNvPr id="84" name="Rounded Rectangle 850">
                <a:extLst>
                  <a:ext uri="{FF2B5EF4-FFF2-40B4-BE49-F238E27FC236}">
                    <a16:creationId xmlns:a16="http://schemas.microsoft.com/office/drawing/2014/main" id="{FAA49AA6-34F9-4155-AB80-D604CD2D7937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6BEB7406-3598-473C-863B-8819E57149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951F2A93-4E2D-47BF-947D-08A0EDE772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7" name="Rounded Rectangle 853">
                <a:extLst>
                  <a:ext uri="{FF2B5EF4-FFF2-40B4-BE49-F238E27FC236}">
                    <a16:creationId xmlns:a16="http://schemas.microsoft.com/office/drawing/2014/main" id="{3B7441E3-D0B3-49D6-A1F1-9CB305F90CE5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4A06440-AAD7-458B-B418-80C3257B70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9" name="Rounded Rectangle 855">
                <a:extLst>
                  <a:ext uri="{FF2B5EF4-FFF2-40B4-BE49-F238E27FC236}">
                    <a16:creationId xmlns:a16="http://schemas.microsoft.com/office/drawing/2014/main" id="{D6314CAF-63BD-4AE8-A437-D601F43328BF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90" name="Rounded Rectangle 856">
                <a:extLst>
                  <a:ext uri="{FF2B5EF4-FFF2-40B4-BE49-F238E27FC236}">
                    <a16:creationId xmlns:a16="http://schemas.microsoft.com/office/drawing/2014/main" id="{28B4B89D-B6E2-4DC4-A979-0766B1B36A9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ED199050-7E4D-410B-8B51-9800CD4C43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5BAF5AE7-7385-4039-B639-EC12512B13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B5073ED8-076B-4C85-B728-85F16D1765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71B1468-C3F8-4001-BB3F-94ECB7BD7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A1D562EE-A28A-4364-AB0D-68356661DF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82" name="Graphic 81" descr="Arrow circle">
              <a:extLst>
                <a:ext uri="{FF2B5EF4-FFF2-40B4-BE49-F238E27FC236}">
                  <a16:creationId xmlns:a16="http://schemas.microsoft.com/office/drawing/2014/main" id="{DD9FAB79-D6EB-4BDF-BD48-45D7AFB3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5553" y="2606680"/>
              <a:ext cx="360000" cy="3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3" name="Freeform 918">
              <a:extLst>
                <a:ext uri="{FF2B5EF4-FFF2-40B4-BE49-F238E27FC236}">
                  <a16:creationId xmlns:a16="http://schemas.microsoft.com/office/drawing/2014/main" id="{41F4753A-F8AE-4783-BFC8-5ED303E7F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2287528"/>
              <a:ext cx="124858" cy="108000"/>
            </a:xfrm>
            <a:custGeom>
              <a:avLst/>
              <a:gdLst>
                <a:gd name="connsiteX0" fmla="*/ 63 w 82916"/>
                <a:gd name="connsiteY0" fmla="*/ 71726 h 71721"/>
                <a:gd name="connsiteX1" fmla="*/ 41521 w 82916"/>
                <a:gd name="connsiteY1" fmla="*/ 4 h 71721"/>
                <a:gd name="connsiteX2" fmla="*/ 82979 w 82916"/>
                <a:gd name="connsiteY2" fmla="*/ 71726 h 7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916" h="71721">
                  <a:moveTo>
                    <a:pt x="63" y="71726"/>
                  </a:moveTo>
                  <a:lnTo>
                    <a:pt x="41521" y="4"/>
                  </a:lnTo>
                  <a:lnTo>
                    <a:pt x="82979" y="71726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2A06882F-0A5D-4638-8261-CB2AB278C387}"/>
              </a:ext>
            </a:extLst>
          </p:cNvPr>
          <p:cNvSpPr txBox="1"/>
          <p:nvPr/>
        </p:nvSpPr>
        <p:spPr>
          <a:xfrm>
            <a:off x="3018621" y="2458256"/>
            <a:ext cx="224420" cy="15388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1828800"/>
            <a:r>
              <a:rPr lang="en-US" sz="10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1.7x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BB83825-3E64-4FE6-9825-769AF6D7417B}"/>
              </a:ext>
            </a:extLst>
          </p:cNvPr>
          <p:cNvSpPr txBox="1"/>
          <p:nvPr/>
        </p:nvSpPr>
        <p:spPr>
          <a:xfrm>
            <a:off x="3245287" y="2469394"/>
            <a:ext cx="341440" cy="123111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>
              <a:lnSpc>
                <a:spcPct val="80000"/>
              </a:lnSpc>
            </a:pPr>
            <a:r>
              <a:rPr lang="en-US" sz="5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performance</a:t>
            </a:r>
          </a:p>
          <a:p>
            <a:pPr defTabSz="1828800">
              <a:lnSpc>
                <a:spcPct val="80000"/>
              </a:lnSpc>
            </a:pPr>
            <a:r>
              <a:rPr lang="en-US" sz="5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improvement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E18D3AE0-EE8D-431A-A83C-E91FC2145D00}"/>
              </a:ext>
            </a:extLst>
          </p:cNvPr>
          <p:cNvCxnSpPr>
            <a:cxnSpLocks/>
          </p:cNvCxnSpPr>
          <p:nvPr/>
        </p:nvCxnSpPr>
        <p:spPr>
          <a:xfrm flipV="1">
            <a:off x="2905561" y="2039711"/>
            <a:ext cx="0" cy="321947"/>
          </a:xfrm>
          <a:prstGeom prst="straightConnector1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none" w="med" len="med"/>
            <a:tailEnd type="triangle" w="sm" len="sm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4236D0DC-1AAC-4AD7-BE38-E0BBCD470483}"/>
              </a:ext>
            </a:extLst>
          </p:cNvPr>
          <p:cNvSpPr txBox="1"/>
          <p:nvPr/>
        </p:nvSpPr>
        <p:spPr>
          <a:xfrm>
            <a:off x="3741197" y="2440346"/>
            <a:ext cx="224420" cy="15388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1828800"/>
            <a:r>
              <a:rPr lang="en-US" sz="10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1.7x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D4FDA81-2CD2-4763-BB0E-DA05977958DF}"/>
              </a:ext>
            </a:extLst>
          </p:cNvPr>
          <p:cNvSpPr txBox="1"/>
          <p:nvPr/>
        </p:nvSpPr>
        <p:spPr>
          <a:xfrm>
            <a:off x="3745490" y="2575716"/>
            <a:ext cx="209994" cy="61555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>
              <a:lnSpc>
                <a:spcPct val="80000"/>
              </a:lnSpc>
            </a:pPr>
            <a:r>
              <a:rPr lang="en-US" sz="5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speedup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4A70829-9FD9-4164-8BBD-85D70F67AAAF}"/>
              </a:ext>
            </a:extLst>
          </p:cNvPr>
          <p:cNvSpPr txBox="1"/>
          <p:nvPr/>
        </p:nvSpPr>
        <p:spPr>
          <a:xfrm>
            <a:off x="2180137" y="3570418"/>
            <a:ext cx="3196388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How can we improve this result?</a:t>
            </a:r>
          </a:p>
        </p:txBody>
      </p:sp>
    </p:spTree>
    <p:extLst>
      <p:ext uri="{BB962C8B-B14F-4D97-AF65-F5344CB8AC3E}">
        <p14:creationId xmlns:p14="http://schemas.microsoft.com/office/powerpoint/2010/main" val="2078398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set tiling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71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A31199C-8C17-5D42-8B1C-1BCE49A7A179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9F05F089-4085-0E4A-AEA2-CC7BCCEDC5BB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C5C721F-D885-4A45-B2E5-1E83435D12A7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97C33915-D5B6-434B-AAEF-2A7207C03207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01B6FC73-8C5B-2048-9AEC-DB831912E6C4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38356869-62EC-DC43-8978-D2C47AF3879B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D7728AF8-64A4-F440-96EA-4448A9A1287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" name="Rectangle 263">
                    <a:extLst>
                      <a:ext uri="{FF2B5EF4-FFF2-40B4-BE49-F238E27FC236}">
                        <a16:creationId xmlns:a16="http://schemas.microsoft.com/office/drawing/2014/main" id="{ED84471E-0AC6-8D4E-A1B2-DBE78F25A11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A56E6C60-DE68-6F40-9CA9-D454411A57C2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260" name="Rectangle 259">
                    <a:extLst>
                      <a:ext uri="{FF2B5EF4-FFF2-40B4-BE49-F238E27FC236}">
                        <a16:creationId xmlns:a16="http://schemas.microsoft.com/office/drawing/2014/main" id="{91BC27B4-B54B-A54E-B598-1F900F3C0175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" name="Rectangle 260">
                    <a:extLst>
                      <a:ext uri="{FF2B5EF4-FFF2-40B4-BE49-F238E27FC236}">
                        <a16:creationId xmlns:a16="http://schemas.microsoft.com/office/drawing/2014/main" id="{36FD6604-0E8C-7741-B034-8D30A341DFD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D78B3B2B-3010-2F4E-88A3-2F181D652B8B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F9B1D016-EF2D-2D43-8617-1D1DF18DDB6D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3FCB9324-74CB-1747-A6F8-2D087D45A1A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93E6A85C-E0BB-0848-9552-9B7C97782BA8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A838F747-8AC8-BA4D-81C9-D359B9700B8D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179DAA4A-FCFA-DD45-A66E-E8145564B4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293" name="Rounded Rectangle 292">
                <a:extLst>
                  <a:ext uri="{FF2B5EF4-FFF2-40B4-BE49-F238E27FC236}">
                    <a16:creationId xmlns:a16="http://schemas.microsoft.com/office/drawing/2014/main" id="{A5E40F83-BCEB-444F-A072-A0F6B7056EF1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94" name="Straight Arrow Connector 293">
                <a:extLst>
                  <a:ext uri="{FF2B5EF4-FFF2-40B4-BE49-F238E27FC236}">
                    <a16:creationId xmlns:a16="http://schemas.microsoft.com/office/drawing/2014/main" id="{8D197F56-4271-024A-A12A-8905232541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95" name="Straight Arrow Connector 294">
                <a:extLst>
                  <a:ext uri="{FF2B5EF4-FFF2-40B4-BE49-F238E27FC236}">
                    <a16:creationId xmlns:a16="http://schemas.microsoft.com/office/drawing/2014/main" id="{525E3E67-3395-7247-A3BA-248F37B094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96" name="Rounded Rectangle 295">
                <a:extLst>
                  <a:ext uri="{FF2B5EF4-FFF2-40B4-BE49-F238E27FC236}">
                    <a16:creationId xmlns:a16="http://schemas.microsoft.com/office/drawing/2014/main" id="{309AE09F-1B88-0B4B-BACE-DC7ABA9937D7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97" name="Straight Arrow Connector 296">
                <a:extLst>
                  <a:ext uri="{FF2B5EF4-FFF2-40B4-BE49-F238E27FC236}">
                    <a16:creationId xmlns:a16="http://schemas.microsoft.com/office/drawing/2014/main" id="{15A21C03-9994-BF42-9489-B1F7E9F9EA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98" name="Rounded Rectangle 297">
                <a:extLst>
                  <a:ext uri="{FF2B5EF4-FFF2-40B4-BE49-F238E27FC236}">
                    <a16:creationId xmlns:a16="http://schemas.microsoft.com/office/drawing/2014/main" id="{8EBBD340-2BE6-D843-9A1C-09963B611A01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299" name="Rounded Rectangle 298">
                <a:extLst>
                  <a:ext uri="{FF2B5EF4-FFF2-40B4-BE49-F238E27FC236}">
                    <a16:creationId xmlns:a16="http://schemas.microsoft.com/office/drawing/2014/main" id="{B45165C7-EDA7-FC4F-A5E2-4C50BE8D3240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E1B04E70-6B4B-034B-A59D-274399144A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1" name="Straight Arrow Connector 300">
                <a:extLst>
                  <a:ext uri="{FF2B5EF4-FFF2-40B4-BE49-F238E27FC236}">
                    <a16:creationId xmlns:a16="http://schemas.microsoft.com/office/drawing/2014/main" id="{67331372-70F7-624B-86FE-6201B04CD1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1827A62C-50A3-7C45-AAD6-10369A411C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id="{77A5174C-AAE4-BD4E-B86F-1D3A55C40A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4" name="Straight Arrow Connector 303">
                <a:extLst>
                  <a:ext uri="{FF2B5EF4-FFF2-40B4-BE49-F238E27FC236}">
                    <a16:creationId xmlns:a16="http://schemas.microsoft.com/office/drawing/2014/main" id="{0EAA3BA6-9760-2A41-BB9A-14355A9A40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8" name="Freeform 917">
              <a:extLst>
                <a:ext uri="{FF2B5EF4-FFF2-40B4-BE49-F238E27FC236}">
                  <a16:creationId xmlns:a16="http://schemas.microsoft.com/office/drawing/2014/main" id="{506E13BE-A1E4-A245-BE21-CB43EBBDE2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CDBF68-F572-C642-89FF-36897FAE6401}"/>
              </a:ext>
            </a:extLst>
          </p:cNvPr>
          <p:cNvGrpSpPr/>
          <p:nvPr/>
        </p:nvGrpSpPr>
        <p:grpSpPr>
          <a:xfrm>
            <a:off x="6905969" y="2264584"/>
            <a:ext cx="1678519" cy="809702"/>
            <a:chOff x="6905969" y="2264584"/>
            <a:chExt cx="1678519" cy="809702"/>
          </a:xfrm>
        </p:grpSpPr>
        <p:sp>
          <p:nvSpPr>
            <p:cNvPr id="837" name="TextBox 836">
              <a:extLst>
                <a:ext uri="{FF2B5EF4-FFF2-40B4-BE49-F238E27FC236}">
                  <a16:creationId xmlns:a16="http://schemas.microsoft.com/office/drawing/2014/main" id="{10452115-99F1-2347-B373-5F76D7F6A177}"/>
                </a:ext>
              </a:extLst>
            </p:cNvPr>
            <p:cNvSpPr txBox="1"/>
            <p:nvPr/>
          </p:nvSpPr>
          <p:spPr>
            <a:xfrm>
              <a:off x="7175117" y="2264584"/>
              <a:ext cx="1043555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Transposed Dataset</a:t>
              </a:r>
            </a:p>
          </p:txBody>
        </p:sp>
        <p:grpSp>
          <p:nvGrpSpPr>
            <p:cNvPr id="847" name="Group 846">
              <a:extLst>
                <a:ext uri="{FF2B5EF4-FFF2-40B4-BE49-F238E27FC236}">
                  <a16:creationId xmlns:a16="http://schemas.microsoft.com/office/drawing/2014/main" id="{CD0D0874-5706-7E42-95AF-4304014E98FC}"/>
                </a:ext>
              </a:extLst>
            </p:cNvPr>
            <p:cNvGrpSpPr/>
            <p:nvPr/>
          </p:nvGrpSpPr>
          <p:grpSpPr>
            <a:xfrm rot="16200000">
              <a:off x="7190865" y="2545876"/>
              <a:ext cx="470414" cy="480820"/>
              <a:chOff x="7193636" y="1226995"/>
              <a:chExt cx="470414" cy="480820"/>
            </a:xfrm>
          </p:grpSpPr>
          <p:grpSp>
            <p:nvGrpSpPr>
              <p:cNvPr id="863" name="Group 862">
                <a:extLst>
                  <a:ext uri="{FF2B5EF4-FFF2-40B4-BE49-F238E27FC236}">
                    <a16:creationId xmlns:a16="http://schemas.microsoft.com/office/drawing/2014/main" id="{4EEEB16B-8FCD-4E4F-B691-0CCF4A1610BA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866" name="Rectangle 865">
                  <a:extLst>
                    <a:ext uri="{FF2B5EF4-FFF2-40B4-BE49-F238E27FC236}">
                      <a16:creationId xmlns:a16="http://schemas.microsoft.com/office/drawing/2014/main" id="{E8DB27B1-63E7-2846-9BA5-E036BCEDDC70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67" name="Group 866">
                  <a:extLst>
                    <a:ext uri="{FF2B5EF4-FFF2-40B4-BE49-F238E27FC236}">
                      <a16:creationId xmlns:a16="http://schemas.microsoft.com/office/drawing/2014/main" id="{8CD130E1-2552-8540-9AE9-474057EF7E52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64CE6A14-E657-1A42-9E5C-9358E99B4201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5" name="Rectangle 874">
                    <a:extLst>
                      <a:ext uri="{FF2B5EF4-FFF2-40B4-BE49-F238E27FC236}">
                        <a16:creationId xmlns:a16="http://schemas.microsoft.com/office/drawing/2014/main" id="{4F2B27C1-25F9-FF42-BBEA-F54E4C3AC0B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8" name="Group 867">
                  <a:extLst>
                    <a:ext uri="{FF2B5EF4-FFF2-40B4-BE49-F238E27FC236}">
                      <a16:creationId xmlns:a16="http://schemas.microsoft.com/office/drawing/2014/main" id="{DE3B8D61-D126-AF47-91F8-75776D4EA8A6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2" name="Rectangle 871">
                    <a:extLst>
                      <a:ext uri="{FF2B5EF4-FFF2-40B4-BE49-F238E27FC236}">
                        <a16:creationId xmlns:a16="http://schemas.microsoft.com/office/drawing/2014/main" id="{9F704AE3-D2CB-CB4F-82C7-5911F483BE8E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3" name="Rectangle 872">
                    <a:extLst>
                      <a:ext uri="{FF2B5EF4-FFF2-40B4-BE49-F238E27FC236}">
                        <a16:creationId xmlns:a16="http://schemas.microsoft.com/office/drawing/2014/main" id="{59FBC224-F098-DE49-9E88-0ABCF62AA30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9" name="Group 868">
                  <a:extLst>
                    <a:ext uri="{FF2B5EF4-FFF2-40B4-BE49-F238E27FC236}">
                      <a16:creationId xmlns:a16="http://schemas.microsoft.com/office/drawing/2014/main" id="{8019FD3D-DB39-D648-B7B0-67C5F2237633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870" name="Rectangle 869">
                    <a:extLst>
                      <a:ext uri="{FF2B5EF4-FFF2-40B4-BE49-F238E27FC236}">
                        <a16:creationId xmlns:a16="http://schemas.microsoft.com/office/drawing/2014/main" id="{EF5CEA4D-0CDF-1E4C-A74C-11547B3A1782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1" name="Rectangle 870">
                    <a:extLst>
                      <a:ext uri="{FF2B5EF4-FFF2-40B4-BE49-F238E27FC236}">
                        <a16:creationId xmlns:a16="http://schemas.microsoft.com/office/drawing/2014/main" id="{82DC4FE7-D88C-294E-8160-C33D31D0E98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864" name="Rectangle 863">
                <a:extLst>
                  <a:ext uri="{FF2B5EF4-FFF2-40B4-BE49-F238E27FC236}">
                    <a16:creationId xmlns:a16="http://schemas.microsoft.com/office/drawing/2014/main" id="{90C9A7F8-2436-964D-8B57-1545C344C151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Rectangle 864">
                <a:extLst>
                  <a:ext uri="{FF2B5EF4-FFF2-40B4-BE49-F238E27FC236}">
                    <a16:creationId xmlns:a16="http://schemas.microsoft.com/office/drawing/2014/main" id="{3963E3B6-2FEF-D747-BEC4-C324883F53D3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9" name="Group 848">
              <a:extLst>
                <a:ext uri="{FF2B5EF4-FFF2-40B4-BE49-F238E27FC236}">
                  <a16:creationId xmlns:a16="http://schemas.microsoft.com/office/drawing/2014/main" id="{C82B8A8E-6349-9C44-9079-92F95C1AA3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2498286"/>
              <a:ext cx="449493" cy="576000"/>
              <a:chOff x="3183706" y="3510680"/>
              <a:chExt cx="564144" cy="722918"/>
            </a:xfrm>
          </p:grpSpPr>
          <p:sp>
            <p:nvSpPr>
              <p:cNvPr id="851" name="Rounded Rectangle 850">
                <a:extLst>
                  <a:ext uri="{FF2B5EF4-FFF2-40B4-BE49-F238E27FC236}">
                    <a16:creationId xmlns:a16="http://schemas.microsoft.com/office/drawing/2014/main" id="{EC1A4EF0-2C22-DB4B-BA87-DB0ADEA3EC92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2" name="Straight Arrow Connector 851">
                <a:extLst>
                  <a:ext uri="{FF2B5EF4-FFF2-40B4-BE49-F238E27FC236}">
                    <a16:creationId xmlns:a16="http://schemas.microsoft.com/office/drawing/2014/main" id="{4C6663D9-5D68-464C-9D94-50A69E5A48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53" name="Straight Arrow Connector 852">
                <a:extLst>
                  <a:ext uri="{FF2B5EF4-FFF2-40B4-BE49-F238E27FC236}">
                    <a16:creationId xmlns:a16="http://schemas.microsoft.com/office/drawing/2014/main" id="{35D7C9C5-7D75-E24B-A806-26FAB9A7D8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54" name="Rounded Rectangle 853">
                <a:extLst>
                  <a:ext uri="{FF2B5EF4-FFF2-40B4-BE49-F238E27FC236}">
                    <a16:creationId xmlns:a16="http://schemas.microsoft.com/office/drawing/2014/main" id="{9C025406-6F12-964E-BB08-FD3516037E2B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55" name="Straight Arrow Connector 854">
                <a:extLst>
                  <a:ext uri="{FF2B5EF4-FFF2-40B4-BE49-F238E27FC236}">
                    <a16:creationId xmlns:a16="http://schemas.microsoft.com/office/drawing/2014/main" id="{EA0B027F-089B-6448-B92A-B94F5572F3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56" name="Rounded Rectangle 855">
                <a:extLst>
                  <a:ext uri="{FF2B5EF4-FFF2-40B4-BE49-F238E27FC236}">
                    <a16:creationId xmlns:a16="http://schemas.microsoft.com/office/drawing/2014/main" id="{D8166480-953C-734D-B9A7-283D7B9CF984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857" name="Rounded Rectangle 856">
                <a:extLst>
                  <a:ext uri="{FF2B5EF4-FFF2-40B4-BE49-F238E27FC236}">
                    <a16:creationId xmlns:a16="http://schemas.microsoft.com/office/drawing/2014/main" id="{4CED3E05-C9AB-2B4D-9139-A326667D14A2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858" name="Straight Arrow Connector 857">
                <a:extLst>
                  <a:ext uri="{FF2B5EF4-FFF2-40B4-BE49-F238E27FC236}">
                    <a16:creationId xmlns:a16="http://schemas.microsoft.com/office/drawing/2014/main" id="{D587A22F-3B3E-AA42-A48C-D7E696B204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59" name="Straight Arrow Connector 858">
                <a:extLst>
                  <a:ext uri="{FF2B5EF4-FFF2-40B4-BE49-F238E27FC236}">
                    <a16:creationId xmlns:a16="http://schemas.microsoft.com/office/drawing/2014/main" id="{528526CE-98A2-0E43-BBD4-A6F85702FA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0" name="Straight Arrow Connector 859">
                <a:extLst>
                  <a:ext uri="{FF2B5EF4-FFF2-40B4-BE49-F238E27FC236}">
                    <a16:creationId xmlns:a16="http://schemas.microsoft.com/office/drawing/2014/main" id="{FB89F31B-6A01-9F4A-8503-3F44DD5116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1" name="Straight Arrow Connector 860">
                <a:extLst>
                  <a:ext uri="{FF2B5EF4-FFF2-40B4-BE49-F238E27FC236}">
                    <a16:creationId xmlns:a16="http://schemas.microsoft.com/office/drawing/2014/main" id="{E9C138DC-64C2-1949-8F1F-7F95CC53CD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2" name="Straight Arrow Connector 861">
                <a:extLst>
                  <a:ext uri="{FF2B5EF4-FFF2-40B4-BE49-F238E27FC236}">
                    <a16:creationId xmlns:a16="http://schemas.microsoft.com/office/drawing/2014/main" id="{C1769D19-F6A3-754A-9DA8-FF0231F48B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9" name="Graphic 8" descr="Arrow circle">
              <a:extLst>
                <a:ext uri="{FF2B5EF4-FFF2-40B4-BE49-F238E27FC236}">
                  <a16:creationId xmlns:a16="http://schemas.microsoft.com/office/drawing/2014/main" id="{AAFBEF92-8A8B-DA4F-BCF9-E82DA51C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45553" y="2606680"/>
              <a:ext cx="360000" cy="3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19" name="Freeform 918">
              <a:extLst>
                <a:ext uri="{FF2B5EF4-FFF2-40B4-BE49-F238E27FC236}">
                  <a16:creationId xmlns:a16="http://schemas.microsoft.com/office/drawing/2014/main" id="{5C909241-0EEF-AD40-A30E-DB6822A58A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2287528"/>
              <a:ext cx="124858" cy="108000"/>
            </a:xfrm>
            <a:custGeom>
              <a:avLst/>
              <a:gdLst>
                <a:gd name="connsiteX0" fmla="*/ 63 w 82916"/>
                <a:gd name="connsiteY0" fmla="*/ 71726 h 71721"/>
                <a:gd name="connsiteX1" fmla="*/ 41521 w 82916"/>
                <a:gd name="connsiteY1" fmla="*/ 4 h 71721"/>
                <a:gd name="connsiteX2" fmla="*/ 82979 w 82916"/>
                <a:gd name="connsiteY2" fmla="*/ 71726 h 7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916" h="71721">
                  <a:moveTo>
                    <a:pt x="63" y="71726"/>
                  </a:moveTo>
                  <a:lnTo>
                    <a:pt x="41521" y="4"/>
                  </a:lnTo>
                  <a:lnTo>
                    <a:pt x="82979" y="71726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276534-11BD-9D41-BC24-CE6E3F615D75}"/>
              </a:ext>
            </a:extLst>
          </p:cNvPr>
          <p:cNvGrpSpPr/>
          <p:nvPr/>
        </p:nvGrpSpPr>
        <p:grpSpPr>
          <a:xfrm>
            <a:off x="6905969" y="3221628"/>
            <a:ext cx="1696645" cy="817208"/>
            <a:chOff x="6905969" y="3221628"/>
            <a:chExt cx="1696645" cy="817208"/>
          </a:xfrm>
        </p:grpSpPr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FE9336F8-2F3E-A243-BB90-4E6F3E895329}"/>
                </a:ext>
              </a:extLst>
            </p:cNvPr>
            <p:cNvSpPr txBox="1"/>
            <p:nvPr/>
          </p:nvSpPr>
          <p:spPr>
            <a:xfrm>
              <a:off x="7183482" y="3221628"/>
              <a:ext cx="70051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Dataset Tiling</a:t>
              </a:r>
            </a:p>
          </p:txBody>
        </p:sp>
        <p:grpSp>
          <p:nvGrpSpPr>
            <p:cNvPr id="818" name="Group 817">
              <a:extLst>
                <a:ext uri="{FF2B5EF4-FFF2-40B4-BE49-F238E27FC236}">
                  <a16:creationId xmlns:a16="http://schemas.microsoft.com/office/drawing/2014/main" id="{FFF916EB-2AB9-EA42-BBD5-21E423213C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53121" y="3460096"/>
              <a:ext cx="449493" cy="576000"/>
              <a:chOff x="3183706" y="3510680"/>
              <a:chExt cx="564144" cy="722918"/>
            </a:xfrm>
          </p:grpSpPr>
          <p:sp>
            <p:nvSpPr>
              <p:cNvPr id="819" name="Rounded Rectangle 818">
                <a:extLst>
                  <a:ext uri="{FF2B5EF4-FFF2-40B4-BE49-F238E27FC236}">
                    <a16:creationId xmlns:a16="http://schemas.microsoft.com/office/drawing/2014/main" id="{3E904141-4D99-C54C-B6D9-DCCAE0740F39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20" name="Straight Arrow Connector 819">
                <a:extLst>
                  <a:ext uri="{FF2B5EF4-FFF2-40B4-BE49-F238E27FC236}">
                    <a16:creationId xmlns:a16="http://schemas.microsoft.com/office/drawing/2014/main" id="{CFDB2824-1C49-4E4B-A539-DD60EE538D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21" name="Straight Arrow Connector 820">
                <a:extLst>
                  <a:ext uri="{FF2B5EF4-FFF2-40B4-BE49-F238E27FC236}">
                    <a16:creationId xmlns:a16="http://schemas.microsoft.com/office/drawing/2014/main" id="{A2242E2A-45AC-4349-913E-7BC88D0C52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22" name="Rounded Rectangle 821">
                <a:extLst>
                  <a:ext uri="{FF2B5EF4-FFF2-40B4-BE49-F238E27FC236}">
                    <a16:creationId xmlns:a16="http://schemas.microsoft.com/office/drawing/2014/main" id="{0DAD9F7B-203C-CE40-98CE-38A38200BC38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23" name="Straight Arrow Connector 822">
                <a:extLst>
                  <a:ext uri="{FF2B5EF4-FFF2-40B4-BE49-F238E27FC236}">
                    <a16:creationId xmlns:a16="http://schemas.microsoft.com/office/drawing/2014/main" id="{8B77B444-4495-EF42-A9A0-BAFC9AF00C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24" name="Rounded Rectangle 823">
                <a:extLst>
                  <a:ext uri="{FF2B5EF4-FFF2-40B4-BE49-F238E27FC236}">
                    <a16:creationId xmlns:a16="http://schemas.microsoft.com/office/drawing/2014/main" id="{219FE5E2-D556-B54E-9B1A-66E57DC3A349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825" name="Rounded Rectangle 824">
                <a:extLst>
                  <a:ext uri="{FF2B5EF4-FFF2-40B4-BE49-F238E27FC236}">
                    <a16:creationId xmlns:a16="http://schemas.microsoft.com/office/drawing/2014/main" id="{03C5CB47-1ECD-CC4B-9C6C-DB2675A1E0FB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826" name="Straight Arrow Connector 825">
                <a:extLst>
                  <a:ext uri="{FF2B5EF4-FFF2-40B4-BE49-F238E27FC236}">
                    <a16:creationId xmlns:a16="http://schemas.microsoft.com/office/drawing/2014/main" id="{2753523F-689A-834D-AEB1-C817017450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27" name="Straight Arrow Connector 826">
                <a:extLst>
                  <a:ext uri="{FF2B5EF4-FFF2-40B4-BE49-F238E27FC236}">
                    <a16:creationId xmlns:a16="http://schemas.microsoft.com/office/drawing/2014/main" id="{9CBB2DC1-01FC-DF42-BA5F-2DEED471F5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28" name="Straight Arrow Connector 827">
                <a:extLst>
                  <a:ext uri="{FF2B5EF4-FFF2-40B4-BE49-F238E27FC236}">
                    <a16:creationId xmlns:a16="http://schemas.microsoft.com/office/drawing/2014/main" id="{E5FB7FED-F4D2-BE42-BCBE-5D91BD10FC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29" name="Straight Arrow Connector 828">
                <a:extLst>
                  <a:ext uri="{FF2B5EF4-FFF2-40B4-BE49-F238E27FC236}">
                    <a16:creationId xmlns:a16="http://schemas.microsoft.com/office/drawing/2014/main" id="{3F0DF96B-5F97-0D40-82AC-27D914BE6C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0" name="Straight Arrow Connector 829">
                <a:extLst>
                  <a:ext uri="{FF2B5EF4-FFF2-40B4-BE49-F238E27FC236}">
                    <a16:creationId xmlns:a16="http://schemas.microsoft.com/office/drawing/2014/main" id="{1D521253-656E-1D48-A433-60EF7ADBC5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5BFA93D-0712-954A-8CF8-7E3D2B27264A}"/>
                </a:ext>
              </a:extLst>
            </p:cNvPr>
            <p:cNvGrpSpPr/>
            <p:nvPr/>
          </p:nvGrpSpPr>
          <p:grpSpPr>
            <a:xfrm>
              <a:off x="7203788" y="3456684"/>
              <a:ext cx="480820" cy="582152"/>
              <a:chOff x="7203788" y="3351015"/>
              <a:chExt cx="480820" cy="582152"/>
            </a:xfrm>
          </p:grpSpPr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774708AD-C9A9-9848-ACD0-C4A951175AD8}"/>
                  </a:ext>
                </a:extLst>
              </p:cNvPr>
              <p:cNvGrpSpPr/>
              <p:nvPr/>
            </p:nvGrpSpPr>
            <p:grpSpPr>
              <a:xfrm rot="16200000">
                <a:off x="7208991" y="3402017"/>
                <a:ext cx="470414" cy="480820"/>
                <a:chOff x="7193636" y="1226995"/>
                <a:chExt cx="470414" cy="480820"/>
              </a:xfrm>
            </p:grpSpPr>
            <p:grpSp>
              <p:nvGrpSpPr>
                <p:cNvPr id="805" name="Group 804">
                  <a:extLst>
                    <a:ext uri="{FF2B5EF4-FFF2-40B4-BE49-F238E27FC236}">
                      <a16:creationId xmlns:a16="http://schemas.microsoft.com/office/drawing/2014/main" id="{97944158-AF0A-F743-8F0C-4C210531F3DF}"/>
                    </a:ext>
                  </a:extLst>
                </p:cNvPr>
                <p:cNvGrpSpPr/>
                <p:nvPr/>
              </p:nvGrpSpPr>
              <p:grpSpPr>
                <a:xfrm>
                  <a:off x="7193636" y="1226995"/>
                  <a:ext cx="470414" cy="480820"/>
                  <a:chOff x="7124920" y="365042"/>
                  <a:chExt cx="470414" cy="480820"/>
                </a:xfrm>
              </p:grpSpPr>
              <p:sp>
                <p:nvSpPr>
                  <p:cNvPr id="808" name="Rectangle 807">
                    <a:extLst>
                      <a:ext uri="{FF2B5EF4-FFF2-40B4-BE49-F238E27FC236}">
                        <a16:creationId xmlns:a16="http://schemas.microsoft.com/office/drawing/2014/main" id="{9DBB8493-FB4E-584A-B628-9541D859822A}"/>
                      </a:ext>
                    </a:extLst>
                  </p:cNvPr>
                  <p:cNvSpPr/>
                  <p:nvPr/>
                </p:nvSpPr>
                <p:spPr>
                  <a:xfrm>
                    <a:off x="7124920" y="365042"/>
                    <a:ext cx="470414" cy="480820"/>
                  </a:xfrm>
                  <a:prstGeom prst="rect">
                    <a:avLst/>
                  </a:prstGeom>
                  <a:noFill/>
                  <a:ln w="12700" cap="flat">
                    <a:solidFill>
                      <a:schemeClr val="bg1">
                        <a:lumMod val="95000"/>
                      </a:schemeClr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809" name="Group 808">
                    <a:extLst>
                      <a:ext uri="{FF2B5EF4-FFF2-40B4-BE49-F238E27FC236}">
                        <a16:creationId xmlns:a16="http://schemas.microsoft.com/office/drawing/2014/main" id="{8E6392AD-2162-D24A-B35E-529F47E73668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411290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816" name="Rectangle 815">
                      <a:extLst>
                        <a:ext uri="{FF2B5EF4-FFF2-40B4-BE49-F238E27FC236}">
                          <a16:creationId xmlns:a16="http://schemas.microsoft.com/office/drawing/2014/main" id="{730C883D-93E5-E843-ADEE-484B7E8DBC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7" name="Rectangle 816">
                      <a:extLst>
                        <a:ext uri="{FF2B5EF4-FFF2-40B4-BE49-F238E27FC236}">
                          <a16:creationId xmlns:a16="http://schemas.microsoft.com/office/drawing/2014/main" id="{85F296FA-ABDE-7248-8EC1-9804E076C1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10" name="Group 809">
                    <a:extLst>
                      <a:ext uri="{FF2B5EF4-FFF2-40B4-BE49-F238E27FC236}">
                        <a16:creationId xmlns:a16="http://schemas.microsoft.com/office/drawing/2014/main" id="{D65ED397-21AB-3747-B808-00D5EAFD1EFC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508537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814" name="Rectangle 813">
                      <a:extLst>
                        <a:ext uri="{FF2B5EF4-FFF2-40B4-BE49-F238E27FC236}">
                          <a16:creationId xmlns:a16="http://schemas.microsoft.com/office/drawing/2014/main" id="{C9F4BB03-F206-0C48-B921-F47FF4394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5" name="Rectangle 814">
                      <a:extLst>
                        <a:ext uri="{FF2B5EF4-FFF2-40B4-BE49-F238E27FC236}">
                          <a16:creationId xmlns:a16="http://schemas.microsoft.com/office/drawing/2014/main" id="{6421B219-225D-8649-9154-5AC7D4E43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11" name="Group 810">
                    <a:extLst>
                      <a:ext uri="{FF2B5EF4-FFF2-40B4-BE49-F238E27FC236}">
                        <a16:creationId xmlns:a16="http://schemas.microsoft.com/office/drawing/2014/main" id="{6344ADD1-EE8B-B74E-9958-1652BF754201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612992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EA68165A-C004-B541-AD12-B333B8FD36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3" name="Rectangle 812">
                      <a:extLst>
                        <a:ext uri="{FF2B5EF4-FFF2-40B4-BE49-F238E27FC236}">
                          <a16:creationId xmlns:a16="http://schemas.microsoft.com/office/drawing/2014/main" id="{ABEF0CAA-079C-D947-A37E-107B487DDD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806" name="Rectangle 805">
                  <a:extLst>
                    <a:ext uri="{FF2B5EF4-FFF2-40B4-BE49-F238E27FC236}">
                      <a16:creationId xmlns:a16="http://schemas.microsoft.com/office/drawing/2014/main" id="{1F61DC80-2044-8E45-9DDE-5EF9A7755698}"/>
                    </a:ext>
                  </a:extLst>
                </p:cNvPr>
                <p:cNvSpPr/>
                <p:nvPr/>
              </p:nvSpPr>
              <p:spPr>
                <a:xfrm>
                  <a:off x="7246604" y="1585491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Rectangle 806">
                  <a:extLst>
                    <a:ext uri="{FF2B5EF4-FFF2-40B4-BE49-F238E27FC236}">
                      <a16:creationId xmlns:a16="http://schemas.microsoft.com/office/drawing/2014/main" id="{F1C89975-639D-2042-97AC-E5C449784B49}"/>
                    </a:ext>
                  </a:extLst>
                </p:cNvPr>
                <p:cNvSpPr/>
                <p:nvPr/>
              </p:nvSpPr>
              <p:spPr>
                <a:xfrm>
                  <a:off x="7246604" y="1619718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832" name="Straight Connector 831">
                <a:extLst>
                  <a:ext uri="{FF2B5EF4-FFF2-40B4-BE49-F238E27FC236}">
                    <a16:creationId xmlns:a16="http://schemas.microsoft.com/office/drawing/2014/main" id="{7523F311-6884-4942-B264-96738DB221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4419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3" name="Straight Connector 832">
                <a:extLst>
                  <a:ext uri="{FF2B5EF4-FFF2-40B4-BE49-F238E27FC236}">
                    <a16:creationId xmlns:a16="http://schemas.microsoft.com/office/drawing/2014/main" id="{43BB5852-93EB-EA41-8571-5F82517A0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1955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77" name="Straight Connector 876">
                <a:extLst>
                  <a:ext uri="{FF2B5EF4-FFF2-40B4-BE49-F238E27FC236}">
                    <a16:creationId xmlns:a16="http://schemas.microsoft.com/office/drawing/2014/main" id="{E88FDD40-4F18-C44E-9A4C-86C61530A9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6730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pic>
            <p:nvPicPr>
              <p:cNvPr id="11" name="Graphic 10" descr="Squiggle">
                <a:extLst>
                  <a:ext uri="{FF2B5EF4-FFF2-40B4-BE49-F238E27FC236}">
                    <a16:creationId xmlns:a16="http://schemas.microsoft.com/office/drawing/2014/main" id="{7B4F5152-B261-4B49-AA5C-C0AE14948F1E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39743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Graphic 18" descr="Squiggle">
                <a:extLst>
                  <a:ext uri="{FF2B5EF4-FFF2-40B4-BE49-F238E27FC236}">
                    <a16:creationId xmlns:a16="http://schemas.microsoft.com/office/drawing/2014/main" id="{B63F1133-2514-F442-BAE9-D2ED67987D9F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340888" y="3394485"/>
                <a:ext cx="0" cy="452658"/>
              </a:xfrm>
              <a:prstGeom prst="rect">
                <a:avLst/>
              </a:prstGeom>
            </p:spPr>
          </p:pic>
          <p:pic>
            <p:nvPicPr>
              <p:cNvPr id="879" name="Graphic 878" descr="Squiggle">
                <a:extLst>
                  <a:ext uri="{FF2B5EF4-FFF2-40B4-BE49-F238E27FC236}">
                    <a16:creationId xmlns:a16="http://schemas.microsoft.com/office/drawing/2014/main" id="{692507D8-F097-A84D-A037-ACB4157E9DD4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341007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80" name="Graphic 879" descr="Squiggle">
                <a:extLst>
                  <a:ext uri="{FF2B5EF4-FFF2-40B4-BE49-F238E27FC236}">
                    <a16:creationId xmlns:a16="http://schemas.microsoft.com/office/drawing/2014/main" id="{3C68139D-0395-C143-A096-74E15EA43B79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443555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81" name="Graphic 880" descr="Squiggle">
                <a:extLst>
                  <a:ext uri="{FF2B5EF4-FFF2-40B4-BE49-F238E27FC236}">
                    <a16:creationId xmlns:a16="http://schemas.microsoft.com/office/drawing/2014/main" id="{C1F6B66E-95BD-C540-8A9F-8BD064A00DA3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552453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920" name="Freeform 919">
              <a:extLst>
                <a:ext uri="{FF2B5EF4-FFF2-40B4-BE49-F238E27FC236}">
                  <a16:creationId xmlns:a16="http://schemas.microsoft.com/office/drawing/2014/main" id="{FB0DA371-FC29-1C49-8A4A-196F717C67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3244572"/>
              <a:ext cx="108000" cy="174549"/>
            </a:xfrm>
            <a:custGeom>
              <a:avLst/>
              <a:gdLst>
                <a:gd name="connsiteX0" fmla="*/ 30464 w 60659"/>
                <a:gd name="connsiteY0" fmla="*/ -74 h 98037"/>
                <a:gd name="connsiteX1" fmla="*/ 60793 w 60659"/>
                <a:gd name="connsiteY1" fmla="*/ 48945 h 98037"/>
                <a:gd name="connsiteX2" fmla="*/ 30464 w 60659"/>
                <a:gd name="connsiteY2" fmla="*/ 97964 h 98037"/>
                <a:gd name="connsiteX3" fmla="*/ 134 w 60659"/>
                <a:gd name="connsiteY3" fmla="*/ 48945 h 9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59" h="98037">
                  <a:moveTo>
                    <a:pt x="30464" y="-74"/>
                  </a:moveTo>
                  <a:lnTo>
                    <a:pt x="60793" y="48945"/>
                  </a:lnTo>
                  <a:lnTo>
                    <a:pt x="30464" y="97964"/>
                  </a:lnTo>
                  <a:lnTo>
                    <a:pt x="134" y="48945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6" name="TextBox 385">
            <a:extLst>
              <a:ext uri="{FF2B5EF4-FFF2-40B4-BE49-F238E27FC236}">
                <a16:creationId xmlns:a16="http://schemas.microsoft.com/office/drawing/2014/main" id="{10EDB51A-BEB2-4748-BF93-A285A48BC73E}"/>
              </a:ext>
            </a:extLst>
          </p:cNvPr>
          <p:cNvSpPr txBox="1"/>
          <p:nvPr/>
        </p:nvSpPr>
        <p:spPr>
          <a:xfrm>
            <a:off x="1235661" y="4133804"/>
            <a:ext cx="4818627" cy="73866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Tiling our dataset to squeeze the maximums!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Using a tile size of B</a:t>
            </a:r>
            <a:r>
              <a:rPr lang="en-US" sz="1600" b="1" baseline="-25000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 </a:t>
            </a: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we can maintain constant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access stride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DB5F8C8-2BE8-471C-96C9-AC7C68A2947A}"/>
              </a:ext>
            </a:extLst>
          </p:cNvPr>
          <p:cNvSpPr txBox="1"/>
          <p:nvPr/>
        </p:nvSpPr>
        <p:spPr>
          <a:xfrm>
            <a:off x="4830344" y="1433400"/>
            <a:ext cx="1202296" cy="24622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data set is iterated by rows of size 2 * B</a:t>
            </a:r>
            <a:r>
              <a:rPr lang="en-US" sz="800" b="1" baseline="-25000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SNP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3442326-692D-4698-96F1-C10DD181BAE7}"/>
              </a:ext>
            </a:extLst>
          </p:cNvPr>
          <p:cNvSpPr txBox="1"/>
          <p:nvPr/>
        </p:nvSpPr>
        <p:spPr>
          <a:xfrm>
            <a:off x="4833786" y="1771334"/>
            <a:ext cx="1163388" cy="24622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3</a:t>
            </a:r>
            <a:r>
              <a:rPr lang="en-US" sz="800" b="1" baseline="30000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rd</a:t>
            </a: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genotype is computed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AD09591-35FD-46ED-8231-1AF4AD673B4F}"/>
              </a:ext>
            </a:extLst>
          </p:cNvPr>
          <p:cNvSpPr txBox="1"/>
          <p:nvPr/>
        </p:nvSpPr>
        <p:spPr>
          <a:xfrm>
            <a:off x="4849798" y="2699561"/>
            <a:ext cx="1163388" cy="246221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frequency table is filled using 2 genotypes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EE380C9-A8D1-4274-837C-CC1BDDCDD4BC}"/>
              </a:ext>
            </a:extLst>
          </p:cNvPr>
          <p:cNvSpPr txBox="1"/>
          <p:nvPr/>
        </p:nvSpPr>
        <p:spPr>
          <a:xfrm>
            <a:off x="1212302" y="840794"/>
            <a:ext cx="873359" cy="153888"/>
          </a:xfrm>
          <a:prstGeom prst="rect">
            <a:avLst/>
          </a:prstGeom>
          <a:noFill/>
          <a:ln w="254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 i="1" dirty="0">
                <a:solidFill>
                  <a:schemeClr val="accent6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Device code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12B49759-CF98-4033-8B50-198B7C608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9516" y="1004378"/>
            <a:ext cx="3509808" cy="29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010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7B33CD-6F1C-4D2A-93EB-6B2C82AC8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2" y="775301"/>
            <a:ext cx="6495139" cy="39898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72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AF80CF-ED50-45A8-AB67-FE7F61ED4C81}"/>
              </a:ext>
            </a:extLst>
          </p:cNvPr>
          <p:cNvSpPr txBox="1"/>
          <p:nvPr/>
        </p:nvSpPr>
        <p:spPr>
          <a:xfrm>
            <a:off x="7175117" y="1307540"/>
            <a:ext cx="15356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Two Genotypes, No Phenotype</a:t>
            </a:r>
          </a:p>
        </p:txBody>
      </p:sp>
      <p:sp>
        <p:nvSpPr>
          <p:cNvPr id="42" name="Freeform 917">
            <a:extLst>
              <a:ext uri="{FF2B5EF4-FFF2-40B4-BE49-F238E27FC236}">
                <a16:creationId xmlns:a16="http://schemas.microsoft.com/office/drawing/2014/main" id="{3819491C-EB19-4AD6-813E-E28440625313}"/>
              </a:ext>
            </a:extLst>
          </p:cNvPr>
          <p:cNvSpPr>
            <a:spLocks noChangeAspect="1"/>
          </p:cNvSpPr>
          <p:nvPr/>
        </p:nvSpPr>
        <p:spPr>
          <a:xfrm>
            <a:off x="6905969" y="1330484"/>
            <a:ext cx="108128" cy="108000"/>
          </a:xfrm>
          <a:custGeom>
            <a:avLst/>
            <a:gdLst>
              <a:gd name="connsiteX0" fmla="*/ 63 w 53871"/>
              <a:gd name="connsiteY0" fmla="*/ 0 h 53807"/>
              <a:gd name="connsiteX1" fmla="*/ 53935 w 53871"/>
              <a:gd name="connsiteY1" fmla="*/ 0 h 53807"/>
              <a:gd name="connsiteX2" fmla="*/ 53935 w 53871"/>
              <a:gd name="connsiteY2" fmla="*/ 53808 h 53807"/>
              <a:gd name="connsiteX3" fmla="*/ 63 w 53871"/>
              <a:gd name="connsiteY3" fmla="*/ 53808 h 5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71" h="53807">
                <a:moveTo>
                  <a:pt x="63" y="0"/>
                </a:moveTo>
                <a:lnTo>
                  <a:pt x="53935" y="0"/>
                </a:lnTo>
                <a:lnTo>
                  <a:pt x="53935" y="53808"/>
                </a:lnTo>
                <a:lnTo>
                  <a:pt x="63" y="5380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6DB4B2-BBBF-4B28-BAB4-B5114CA16DAD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7D2AE4-6E72-4574-8BD7-F7D4F3EC61BC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22FE4A-E6F6-4349-853F-415443140CD4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7BC1A8E-7B04-4E4A-A20C-A953F9BED826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565F7BA-B031-4FAC-974F-6C0F96B3970B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E019DA5-734F-4137-8D54-2F45425A14C7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2689C59-DEE4-4C5C-A003-E0EC00D199C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941A4211-E3BA-4386-996F-D59413CAC08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C5C32A3B-2C1A-4D3F-A339-80B007083B83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F43014-F3EA-4E97-96E5-10469286780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28B06C9F-A9AB-407D-AA31-60A5AD3813A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4DCFEE36-3882-4670-BC86-845F27CDA35D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8626DD3E-8AC5-42DA-AB0C-D472F81DD646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ED2D24AB-8345-4EE5-A356-F3677AFFAEB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C93A5E5-55C8-4209-8F4E-3291E02763E0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A0BC375-F23D-47D5-B926-C6F0E6F98DCC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96AC27-D691-4FAC-A13A-23C2181F2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48" name="Rounded Rectangle 292">
                <a:extLst>
                  <a:ext uri="{FF2B5EF4-FFF2-40B4-BE49-F238E27FC236}">
                    <a16:creationId xmlns:a16="http://schemas.microsoft.com/office/drawing/2014/main" id="{141C3D74-C956-485C-8F53-E694C5CBDBEB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AEF0485-EE2E-4AA1-8792-B13BF28A52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E0B2E6A-765D-47EB-8271-1BD44792C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1" name="Rounded Rectangle 295">
                <a:extLst>
                  <a:ext uri="{FF2B5EF4-FFF2-40B4-BE49-F238E27FC236}">
                    <a16:creationId xmlns:a16="http://schemas.microsoft.com/office/drawing/2014/main" id="{C45ADEF5-A02F-4FD9-8854-78FCC09CBF6E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D1D92C08-AD86-4772-92A8-8F8F0286C2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3" name="Rounded Rectangle 297">
                <a:extLst>
                  <a:ext uri="{FF2B5EF4-FFF2-40B4-BE49-F238E27FC236}">
                    <a16:creationId xmlns:a16="http://schemas.microsoft.com/office/drawing/2014/main" id="{FD45AE20-70E0-4466-98B4-97CB77221142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54" name="Rounded Rectangle 298">
                <a:extLst>
                  <a:ext uri="{FF2B5EF4-FFF2-40B4-BE49-F238E27FC236}">
                    <a16:creationId xmlns:a16="http://schemas.microsoft.com/office/drawing/2014/main" id="{B8BA9C12-AD57-4E20-A740-31B396900A3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2A1DFA7E-DD8A-433F-BF85-F48CE97F97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6CB8826-D8CD-4CE2-BE2E-9A06A44CB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B97782F-1F7E-4D08-B4F6-BCB54D1F0E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EA3D20E-826F-4DA6-9B3C-6241C4E59F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3049A10-9456-4CD2-ABBC-4ECF76FBC4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7" name="Freeform 917">
              <a:extLst>
                <a:ext uri="{FF2B5EF4-FFF2-40B4-BE49-F238E27FC236}">
                  <a16:creationId xmlns:a16="http://schemas.microsoft.com/office/drawing/2014/main" id="{92E80230-4D33-4570-B144-E3A44262B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B0B8DD-D1E5-4D62-AB85-4E1BC73A7306}"/>
              </a:ext>
            </a:extLst>
          </p:cNvPr>
          <p:cNvGrpSpPr/>
          <p:nvPr/>
        </p:nvGrpSpPr>
        <p:grpSpPr>
          <a:xfrm>
            <a:off x="6905969" y="2264584"/>
            <a:ext cx="1678519" cy="809702"/>
            <a:chOff x="6905969" y="2264584"/>
            <a:chExt cx="1678519" cy="809702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F36303B-3B04-4B2C-BDCD-065CD1874465}"/>
                </a:ext>
              </a:extLst>
            </p:cNvPr>
            <p:cNvSpPr txBox="1"/>
            <p:nvPr/>
          </p:nvSpPr>
          <p:spPr>
            <a:xfrm>
              <a:off x="7175117" y="2264584"/>
              <a:ext cx="1043555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Transposed Dataset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C25D4F1-1FC0-438D-95F5-9F6F3E2C5861}"/>
                </a:ext>
              </a:extLst>
            </p:cNvPr>
            <p:cNvGrpSpPr/>
            <p:nvPr/>
          </p:nvGrpSpPr>
          <p:grpSpPr>
            <a:xfrm rot="16200000">
              <a:off x="7190865" y="2545876"/>
              <a:ext cx="470414" cy="480820"/>
              <a:chOff x="7193636" y="1226995"/>
              <a:chExt cx="470414" cy="480820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E9B73C70-4720-459C-8D7D-92E068412A00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0B36109-803C-4B8C-84EF-185CE1961F0A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8A6A3A50-4F46-4566-942C-37B6CB3A1750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CE2DC9A6-C93F-4022-8EDD-B1474FED390B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460C3C51-0FCE-4491-A0F5-FA8F85912E37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C650C226-9907-48E3-BC60-656C32FD5C82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6E6F34E-F782-4473-8A4C-6CD19523929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F5E34EC-8FD2-4E2F-BE89-4B678F4A48C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8DB04481-756B-4088-AA69-8074BF017A81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F53BB12E-8339-4A94-9B39-1278E437C68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CD20AD24-005A-45E1-9D4A-E5680396EF94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DAA475E-FE6A-401E-9830-DB2159CB67AC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AE64FD9-D171-4213-889B-84BFB330A25E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1393D76-45C6-4D36-A318-4519502D1B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2498286"/>
              <a:ext cx="449493" cy="576000"/>
              <a:chOff x="3183706" y="3510680"/>
              <a:chExt cx="564144" cy="722918"/>
            </a:xfrm>
          </p:grpSpPr>
          <p:sp>
            <p:nvSpPr>
              <p:cNvPr id="84" name="Rounded Rectangle 850">
                <a:extLst>
                  <a:ext uri="{FF2B5EF4-FFF2-40B4-BE49-F238E27FC236}">
                    <a16:creationId xmlns:a16="http://schemas.microsoft.com/office/drawing/2014/main" id="{FAA49AA6-34F9-4155-AB80-D604CD2D7937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6BEB7406-3598-473C-863B-8819E57149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951F2A93-4E2D-47BF-947D-08A0EDE772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7" name="Rounded Rectangle 853">
                <a:extLst>
                  <a:ext uri="{FF2B5EF4-FFF2-40B4-BE49-F238E27FC236}">
                    <a16:creationId xmlns:a16="http://schemas.microsoft.com/office/drawing/2014/main" id="{3B7441E3-D0B3-49D6-A1F1-9CB305F90CE5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4A06440-AAD7-458B-B418-80C3257B70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9" name="Rounded Rectangle 855">
                <a:extLst>
                  <a:ext uri="{FF2B5EF4-FFF2-40B4-BE49-F238E27FC236}">
                    <a16:creationId xmlns:a16="http://schemas.microsoft.com/office/drawing/2014/main" id="{D6314CAF-63BD-4AE8-A437-D601F43328BF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90" name="Rounded Rectangle 856">
                <a:extLst>
                  <a:ext uri="{FF2B5EF4-FFF2-40B4-BE49-F238E27FC236}">
                    <a16:creationId xmlns:a16="http://schemas.microsoft.com/office/drawing/2014/main" id="{28B4B89D-B6E2-4DC4-A979-0766B1B36A9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ED199050-7E4D-410B-8B51-9800CD4C43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5BAF5AE7-7385-4039-B639-EC12512B13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B5073ED8-076B-4C85-B728-85F16D1765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71B1468-C3F8-4001-BB3F-94ECB7BD7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A1D562EE-A28A-4364-AB0D-68356661DF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82" name="Graphic 81" descr="Arrow circle">
              <a:extLst>
                <a:ext uri="{FF2B5EF4-FFF2-40B4-BE49-F238E27FC236}">
                  <a16:creationId xmlns:a16="http://schemas.microsoft.com/office/drawing/2014/main" id="{DD9FAB79-D6EB-4BDF-BD48-45D7AFB3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5553" y="2606680"/>
              <a:ext cx="360000" cy="3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3" name="Freeform 918">
              <a:extLst>
                <a:ext uri="{FF2B5EF4-FFF2-40B4-BE49-F238E27FC236}">
                  <a16:creationId xmlns:a16="http://schemas.microsoft.com/office/drawing/2014/main" id="{41F4753A-F8AE-4783-BFC8-5ED303E7F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2287528"/>
              <a:ext cx="124858" cy="108000"/>
            </a:xfrm>
            <a:custGeom>
              <a:avLst/>
              <a:gdLst>
                <a:gd name="connsiteX0" fmla="*/ 63 w 82916"/>
                <a:gd name="connsiteY0" fmla="*/ 71726 h 71721"/>
                <a:gd name="connsiteX1" fmla="*/ 41521 w 82916"/>
                <a:gd name="connsiteY1" fmla="*/ 4 h 71721"/>
                <a:gd name="connsiteX2" fmla="*/ 82979 w 82916"/>
                <a:gd name="connsiteY2" fmla="*/ 71726 h 7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916" h="71721">
                  <a:moveTo>
                    <a:pt x="63" y="71726"/>
                  </a:moveTo>
                  <a:lnTo>
                    <a:pt x="41521" y="4"/>
                  </a:lnTo>
                  <a:lnTo>
                    <a:pt x="82979" y="71726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51C1432-4D9C-4888-9A82-CD7B8093E84F}"/>
              </a:ext>
            </a:extLst>
          </p:cNvPr>
          <p:cNvGrpSpPr/>
          <p:nvPr/>
        </p:nvGrpSpPr>
        <p:grpSpPr>
          <a:xfrm>
            <a:off x="6905969" y="3221628"/>
            <a:ext cx="1696645" cy="817208"/>
            <a:chOff x="6905969" y="3221628"/>
            <a:chExt cx="1696645" cy="81720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587F161-03E1-4EB9-828E-3FC434D853C8}"/>
                </a:ext>
              </a:extLst>
            </p:cNvPr>
            <p:cNvSpPr txBox="1"/>
            <p:nvPr/>
          </p:nvSpPr>
          <p:spPr>
            <a:xfrm>
              <a:off x="7183482" y="3221628"/>
              <a:ext cx="70051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Dataset Tiling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7D22530E-0B30-4838-924F-81FF5BFA59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53121" y="3460096"/>
              <a:ext cx="449493" cy="576000"/>
              <a:chOff x="3183706" y="3510680"/>
              <a:chExt cx="564144" cy="722918"/>
            </a:xfrm>
          </p:grpSpPr>
          <p:sp>
            <p:nvSpPr>
              <p:cNvPr id="144" name="Rounded Rectangle 818">
                <a:extLst>
                  <a:ext uri="{FF2B5EF4-FFF2-40B4-BE49-F238E27FC236}">
                    <a16:creationId xmlns:a16="http://schemas.microsoft.com/office/drawing/2014/main" id="{0639792D-4C4B-4F40-9236-6854BE893BF8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35D6CAF7-C3EC-4458-BB5D-C3F6747FF2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F33300E3-2E26-4F01-AA2E-139F390954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47" name="Rounded Rectangle 821">
                <a:extLst>
                  <a:ext uri="{FF2B5EF4-FFF2-40B4-BE49-F238E27FC236}">
                    <a16:creationId xmlns:a16="http://schemas.microsoft.com/office/drawing/2014/main" id="{C5780C33-BF02-4217-8FA3-5B56874CA879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1A5082A8-9351-43AC-91B7-8208687F19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49" name="Rounded Rectangle 823">
                <a:extLst>
                  <a:ext uri="{FF2B5EF4-FFF2-40B4-BE49-F238E27FC236}">
                    <a16:creationId xmlns:a16="http://schemas.microsoft.com/office/drawing/2014/main" id="{DF83782D-8ED3-4C6B-9110-BAC4B6FD6297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150" name="Rounded Rectangle 824">
                <a:extLst>
                  <a:ext uri="{FF2B5EF4-FFF2-40B4-BE49-F238E27FC236}">
                    <a16:creationId xmlns:a16="http://schemas.microsoft.com/office/drawing/2014/main" id="{B6C73BF8-2BF2-4002-B003-56398D871A2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9080AD84-F44D-4CC8-B2BF-D78C3B82A4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BA1E3563-050E-4FD5-AB47-1E42542D0D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ACD4334D-590B-4190-BD2A-F72D38A519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E69CBC9F-5106-4A09-8702-690D127C3D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A625F95C-FC2C-4E39-8E97-854E1EB497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EC2610-9588-43A0-9176-B3C66855CF88}"/>
                </a:ext>
              </a:extLst>
            </p:cNvPr>
            <p:cNvGrpSpPr/>
            <p:nvPr/>
          </p:nvGrpSpPr>
          <p:grpSpPr>
            <a:xfrm>
              <a:off x="7203788" y="3456684"/>
              <a:ext cx="480820" cy="582152"/>
              <a:chOff x="7203788" y="3351015"/>
              <a:chExt cx="480820" cy="58215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812713C9-7EA7-43F6-A49F-EC02EB7DD12E}"/>
                  </a:ext>
                </a:extLst>
              </p:cNvPr>
              <p:cNvGrpSpPr/>
              <p:nvPr/>
            </p:nvGrpSpPr>
            <p:grpSpPr>
              <a:xfrm rot="16200000">
                <a:off x="7208991" y="3402017"/>
                <a:ext cx="470414" cy="480820"/>
                <a:chOff x="7193636" y="1226995"/>
                <a:chExt cx="470414" cy="480820"/>
              </a:xfrm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F33918EB-CB8E-4A0C-BD4E-D86C40EFAF08}"/>
                    </a:ext>
                  </a:extLst>
                </p:cNvPr>
                <p:cNvGrpSpPr/>
                <p:nvPr/>
              </p:nvGrpSpPr>
              <p:grpSpPr>
                <a:xfrm>
                  <a:off x="7193636" y="1226995"/>
                  <a:ext cx="470414" cy="480820"/>
                  <a:chOff x="7124920" y="365042"/>
                  <a:chExt cx="470414" cy="480820"/>
                </a:xfrm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FE9295A9-402C-4826-813D-A5D727094473}"/>
                      </a:ext>
                    </a:extLst>
                  </p:cNvPr>
                  <p:cNvSpPr/>
                  <p:nvPr/>
                </p:nvSpPr>
                <p:spPr>
                  <a:xfrm>
                    <a:off x="7124920" y="365042"/>
                    <a:ext cx="470414" cy="480820"/>
                  </a:xfrm>
                  <a:prstGeom prst="rect">
                    <a:avLst/>
                  </a:prstGeom>
                  <a:noFill/>
                  <a:ln w="12700" cap="flat">
                    <a:solidFill>
                      <a:schemeClr val="bg1">
                        <a:lumMod val="95000"/>
                      </a:schemeClr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7B1F2C1C-FFFC-476F-8227-45C73D171AD0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411290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987B725E-3E25-4804-9624-03632920F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EA6B5488-7CDA-417D-88DB-E12F5C1D58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AD7525DB-0307-4F9F-9A30-E5C0A87411DF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508537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CD5F7BB6-9845-4F7F-A37A-6916A44CF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9C23287C-6A28-43BA-AC7D-6EEB8DD753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7CF63C0E-48CD-4A7F-B21D-4AF3C58BF884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612992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FE0DD942-423E-4FAB-A531-319A18AB3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1A225DCB-C1FB-4A9A-9410-C044CDF8C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519197A3-DB0B-46E3-9CCC-C5475131AE94}"/>
                    </a:ext>
                  </a:extLst>
                </p:cNvPr>
                <p:cNvSpPr/>
                <p:nvPr/>
              </p:nvSpPr>
              <p:spPr>
                <a:xfrm>
                  <a:off x="7246604" y="1585491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7202E33-A422-4D90-9805-A6352B90A1DC}"/>
                    </a:ext>
                  </a:extLst>
                </p:cNvPr>
                <p:cNvSpPr/>
                <p:nvPr/>
              </p:nvSpPr>
              <p:spPr>
                <a:xfrm>
                  <a:off x="7246604" y="1619718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546A9B8F-507A-4FA1-91FD-59503F1C8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4419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5A17573-B58A-4005-99DC-F4123E1673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1955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5007D50-4B62-456D-AF80-2CD0C05BA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6730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pic>
            <p:nvPicPr>
              <p:cNvPr id="124" name="Graphic 123" descr="Squiggle">
                <a:extLst>
                  <a:ext uri="{FF2B5EF4-FFF2-40B4-BE49-F238E27FC236}">
                    <a16:creationId xmlns:a16="http://schemas.microsoft.com/office/drawing/2014/main" id="{789E8098-203C-46AA-B64A-2D7A263DEA05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239743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5" name="Graphic 124" descr="Squiggle">
                <a:extLst>
                  <a:ext uri="{FF2B5EF4-FFF2-40B4-BE49-F238E27FC236}">
                    <a16:creationId xmlns:a16="http://schemas.microsoft.com/office/drawing/2014/main" id="{15EFF100-0355-4FAC-A3D5-52C726AF972F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40888" y="3394485"/>
                <a:ext cx="0" cy="452658"/>
              </a:xfrm>
              <a:prstGeom prst="rect">
                <a:avLst/>
              </a:prstGeom>
            </p:spPr>
          </p:pic>
          <p:pic>
            <p:nvPicPr>
              <p:cNvPr id="126" name="Graphic 125" descr="Squiggle">
                <a:extLst>
                  <a:ext uri="{FF2B5EF4-FFF2-40B4-BE49-F238E27FC236}">
                    <a16:creationId xmlns:a16="http://schemas.microsoft.com/office/drawing/2014/main" id="{11B89F9F-B6DA-4690-84DE-9649843B3915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41007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7" name="Graphic 126" descr="Squiggle">
                <a:extLst>
                  <a:ext uri="{FF2B5EF4-FFF2-40B4-BE49-F238E27FC236}">
                    <a16:creationId xmlns:a16="http://schemas.microsoft.com/office/drawing/2014/main" id="{B1825814-D5D0-4037-B6F7-D90F479EFAF4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43555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8" name="Graphic 127" descr="Squiggle">
                <a:extLst>
                  <a:ext uri="{FF2B5EF4-FFF2-40B4-BE49-F238E27FC236}">
                    <a16:creationId xmlns:a16="http://schemas.microsoft.com/office/drawing/2014/main" id="{3D1D2735-CED6-4C94-BEE9-8411DEA3473F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552453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19" name="Freeform 919">
              <a:extLst>
                <a:ext uri="{FF2B5EF4-FFF2-40B4-BE49-F238E27FC236}">
                  <a16:creationId xmlns:a16="http://schemas.microsoft.com/office/drawing/2014/main" id="{74F80655-8FDF-4E18-A005-BE84C8A4DF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3244572"/>
              <a:ext cx="108000" cy="174549"/>
            </a:xfrm>
            <a:custGeom>
              <a:avLst/>
              <a:gdLst>
                <a:gd name="connsiteX0" fmla="*/ 30464 w 60659"/>
                <a:gd name="connsiteY0" fmla="*/ -74 h 98037"/>
                <a:gd name="connsiteX1" fmla="*/ 60793 w 60659"/>
                <a:gd name="connsiteY1" fmla="*/ 48945 h 98037"/>
                <a:gd name="connsiteX2" fmla="*/ 30464 w 60659"/>
                <a:gd name="connsiteY2" fmla="*/ 97964 h 98037"/>
                <a:gd name="connsiteX3" fmla="*/ 134 w 60659"/>
                <a:gd name="connsiteY3" fmla="*/ 48945 h 9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59" h="98037">
                  <a:moveTo>
                    <a:pt x="30464" y="-74"/>
                  </a:moveTo>
                  <a:lnTo>
                    <a:pt x="60793" y="48945"/>
                  </a:lnTo>
                  <a:lnTo>
                    <a:pt x="30464" y="97964"/>
                  </a:lnTo>
                  <a:lnTo>
                    <a:pt x="134" y="48945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788F43B6-EF86-4BFF-A0D4-A797BDF687AC}"/>
              </a:ext>
            </a:extLst>
          </p:cNvPr>
          <p:cNvSpPr/>
          <p:nvPr/>
        </p:nvSpPr>
        <p:spPr>
          <a:xfrm>
            <a:off x="1865516" y="1347402"/>
            <a:ext cx="751560" cy="182163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33D2D1F6-AC0E-4D46-B763-0628C2EA112A}"/>
              </a:ext>
            </a:extLst>
          </p:cNvPr>
          <p:cNvSpPr txBox="1"/>
          <p:nvPr/>
        </p:nvSpPr>
        <p:spPr>
          <a:xfrm>
            <a:off x="3731406" y="1343099"/>
            <a:ext cx="2253184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Add another trace to compare</a:t>
            </a: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5CA3416-B2E0-4515-825E-2B96CC509B85}"/>
              </a:ext>
            </a:extLst>
          </p:cNvPr>
          <p:cNvCxnSpPr>
            <a:cxnSpLocks/>
          </p:cNvCxnSpPr>
          <p:nvPr/>
        </p:nvCxnSpPr>
        <p:spPr>
          <a:xfrm>
            <a:off x="2429066" y="1523118"/>
            <a:ext cx="1321655" cy="0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E1390BD2-2A73-4EDE-AACE-C4CD90BF6687}"/>
              </a:ext>
            </a:extLst>
          </p:cNvPr>
          <p:cNvSpPr txBox="1"/>
          <p:nvPr/>
        </p:nvSpPr>
        <p:spPr>
          <a:xfrm>
            <a:off x="3766898" y="1542747"/>
            <a:ext cx="2561599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Select the file traces/v4.advixeexpz</a:t>
            </a:r>
          </a:p>
        </p:txBody>
      </p:sp>
    </p:spTree>
    <p:extLst>
      <p:ext uri="{BB962C8B-B14F-4D97-AF65-F5344CB8AC3E}">
        <p14:creationId xmlns:p14="http://schemas.microsoft.com/office/powerpoint/2010/main" val="11695755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73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AF80CF-ED50-45A8-AB67-FE7F61ED4C81}"/>
              </a:ext>
            </a:extLst>
          </p:cNvPr>
          <p:cNvSpPr txBox="1"/>
          <p:nvPr/>
        </p:nvSpPr>
        <p:spPr>
          <a:xfrm>
            <a:off x="7175117" y="1307540"/>
            <a:ext cx="15356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Two Genotypes, No Phenotype</a:t>
            </a:r>
          </a:p>
        </p:txBody>
      </p:sp>
      <p:sp>
        <p:nvSpPr>
          <p:cNvPr id="42" name="Freeform 917">
            <a:extLst>
              <a:ext uri="{FF2B5EF4-FFF2-40B4-BE49-F238E27FC236}">
                <a16:creationId xmlns:a16="http://schemas.microsoft.com/office/drawing/2014/main" id="{3819491C-EB19-4AD6-813E-E28440625313}"/>
              </a:ext>
            </a:extLst>
          </p:cNvPr>
          <p:cNvSpPr>
            <a:spLocks noChangeAspect="1"/>
          </p:cNvSpPr>
          <p:nvPr/>
        </p:nvSpPr>
        <p:spPr>
          <a:xfrm>
            <a:off x="6905969" y="1330484"/>
            <a:ext cx="108128" cy="108000"/>
          </a:xfrm>
          <a:custGeom>
            <a:avLst/>
            <a:gdLst>
              <a:gd name="connsiteX0" fmla="*/ 63 w 53871"/>
              <a:gd name="connsiteY0" fmla="*/ 0 h 53807"/>
              <a:gd name="connsiteX1" fmla="*/ 53935 w 53871"/>
              <a:gd name="connsiteY1" fmla="*/ 0 h 53807"/>
              <a:gd name="connsiteX2" fmla="*/ 53935 w 53871"/>
              <a:gd name="connsiteY2" fmla="*/ 53808 h 53807"/>
              <a:gd name="connsiteX3" fmla="*/ 63 w 53871"/>
              <a:gd name="connsiteY3" fmla="*/ 53808 h 5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71" h="53807">
                <a:moveTo>
                  <a:pt x="63" y="0"/>
                </a:moveTo>
                <a:lnTo>
                  <a:pt x="53935" y="0"/>
                </a:lnTo>
                <a:lnTo>
                  <a:pt x="53935" y="53808"/>
                </a:lnTo>
                <a:lnTo>
                  <a:pt x="63" y="5380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6DB4B2-BBBF-4B28-BAB4-B5114CA16DAD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7D2AE4-6E72-4574-8BD7-F7D4F3EC61BC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22FE4A-E6F6-4349-853F-415443140CD4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7BC1A8E-7B04-4E4A-A20C-A953F9BED826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565F7BA-B031-4FAC-974F-6C0F96B3970B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E019DA5-734F-4137-8D54-2F45425A14C7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2689C59-DEE4-4C5C-A003-E0EC00D199C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941A4211-E3BA-4386-996F-D59413CAC08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C5C32A3B-2C1A-4D3F-A339-80B007083B83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F43014-F3EA-4E97-96E5-10469286780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28B06C9F-A9AB-407D-AA31-60A5AD3813A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4DCFEE36-3882-4670-BC86-845F27CDA35D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8626DD3E-8AC5-42DA-AB0C-D472F81DD646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ED2D24AB-8345-4EE5-A356-F3677AFFAEB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C93A5E5-55C8-4209-8F4E-3291E02763E0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A0BC375-F23D-47D5-B926-C6F0E6F98DCC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96AC27-D691-4FAC-A13A-23C2181F2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48" name="Rounded Rectangle 292">
                <a:extLst>
                  <a:ext uri="{FF2B5EF4-FFF2-40B4-BE49-F238E27FC236}">
                    <a16:creationId xmlns:a16="http://schemas.microsoft.com/office/drawing/2014/main" id="{141C3D74-C956-485C-8F53-E694C5CBDBEB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AEF0485-EE2E-4AA1-8792-B13BF28A52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E0B2E6A-765D-47EB-8271-1BD44792C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1" name="Rounded Rectangle 295">
                <a:extLst>
                  <a:ext uri="{FF2B5EF4-FFF2-40B4-BE49-F238E27FC236}">
                    <a16:creationId xmlns:a16="http://schemas.microsoft.com/office/drawing/2014/main" id="{C45ADEF5-A02F-4FD9-8854-78FCC09CBF6E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D1D92C08-AD86-4772-92A8-8F8F0286C2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3" name="Rounded Rectangle 297">
                <a:extLst>
                  <a:ext uri="{FF2B5EF4-FFF2-40B4-BE49-F238E27FC236}">
                    <a16:creationId xmlns:a16="http://schemas.microsoft.com/office/drawing/2014/main" id="{FD45AE20-70E0-4466-98B4-97CB77221142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54" name="Rounded Rectangle 298">
                <a:extLst>
                  <a:ext uri="{FF2B5EF4-FFF2-40B4-BE49-F238E27FC236}">
                    <a16:creationId xmlns:a16="http://schemas.microsoft.com/office/drawing/2014/main" id="{B8BA9C12-AD57-4E20-A740-31B396900A3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2A1DFA7E-DD8A-433F-BF85-F48CE97F97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6CB8826-D8CD-4CE2-BE2E-9A06A44CB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B97782F-1F7E-4D08-B4F6-BCB54D1F0E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EA3D20E-826F-4DA6-9B3C-6241C4E59F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3049A10-9456-4CD2-ABBC-4ECF76FBC4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7" name="Freeform 917">
              <a:extLst>
                <a:ext uri="{FF2B5EF4-FFF2-40B4-BE49-F238E27FC236}">
                  <a16:creationId xmlns:a16="http://schemas.microsoft.com/office/drawing/2014/main" id="{92E80230-4D33-4570-B144-E3A44262B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B0B8DD-D1E5-4D62-AB85-4E1BC73A7306}"/>
              </a:ext>
            </a:extLst>
          </p:cNvPr>
          <p:cNvGrpSpPr/>
          <p:nvPr/>
        </p:nvGrpSpPr>
        <p:grpSpPr>
          <a:xfrm>
            <a:off x="6905969" y="2264584"/>
            <a:ext cx="1678519" cy="809702"/>
            <a:chOff x="6905969" y="2264584"/>
            <a:chExt cx="1678519" cy="809702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F36303B-3B04-4B2C-BDCD-065CD1874465}"/>
                </a:ext>
              </a:extLst>
            </p:cNvPr>
            <p:cNvSpPr txBox="1"/>
            <p:nvPr/>
          </p:nvSpPr>
          <p:spPr>
            <a:xfrm>
              <a:off x="7175117" y="2264584"/>
              <a:ext cx="1043555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Transposed Dataset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C25D4F1-1FC0-438D-95F5-9F6F3E2C5861}"/>
                </a:ext>
              </a:extLst>
            </p:cNvPr>
            <p:cNvGrpSpPr/>
            <p:nvPr/>
          </p:nvGrpSpPr>
          <p:grpSpPr>
            <a:xfrm rot="16200000">
              <a:off x="7190865" y="2545876"/>
              <a:ext cx="470414" cy="480820"/>
              <a:chOff x="7193636" y="1226995"/>
              <a:chExt cx="470414" cy="480820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E9B73C70-4720-459C-8D7D-92E068412A00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0B36109-803C-4B8C-84EF-185CE1961F0A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8A6A3A50-4F46-4566-942C-37B6CB3A1750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CE2DC9A6-C93F-4022-8EDD-B1474FED390B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460C3C51-0FCE-4491-A0F5-FA8F85912E37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C650C226-9907-48E3-BC60-656C32FD5C82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6E6F34E-F782-4473-8A4C-6CD19523929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F5E34EC-8FD2-4E2F-BE89-4B678F4A48C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8DB04481-756B-4088-AA69-8074BF017A81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F53BB12E-8339-4A94-9B39-1278E437C68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CD20AD24-005A-45E1-9D4A-E5680396EF94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DAA475E-FE6A-401E-9830-DB2159CB67AC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AE64FD9-D171-4213-889B-84BFB330A25E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1393D76-45C6-4D36-A318-4519502D1B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2498286"/>
              <a:ext cx="449493" cy="576000"/>
              <a:chOff x="3183706" y="3510680"/>
              <a:chExt cx="564144" cy="722918"/>
            </a:xfrm>
          </p:grpSpPr>
          <p:sp>
            <p:nvSpPr>
              <p:cNvPr id="84" name="Rounded Rectangle 850">
                <a:extLst>
                  <a:ext uri="{FF2B5EF4-FFF2-40B4-BE49-F238E27FC236}">
                    <a16:creationId xmlns:a16="http://schemas.microsoft.com/office/drawing/2014/main" id="{FAA49AA6-34F9-4155-AB80-D604CD2D7937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6BEB7406-3598-473C-863B-8819E57149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951F2A93-4E2D-47BF-947D-08A0EDE772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7" name="Rounded Rectangle 853">
                <a:extLst>
                  <a:ext uri="{FF2B5EF4-FFF2-40B4-BE49-F238E27FC236}">
                    <a16:creationId xmlns:a16="http://schemas.microsoft.com/office/drawing/2014/main" id="{3B7441E3-D0B3-49D6-A1F1-9CB305F90CE5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4A06440-AAD7-458B-B418-80C3257B70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9" name="Rounded Rectangle 855">
                <a:extLst>
                  <a:ext uri="{FF2B5EF4-FFF2-40B4-BE49-F238E27FC236}">
                    <a16:creationId xmlns:a16="http://schemas.microsoft.com/office/drawing/2014/main" id="{D6314CAF-63BD-4AE8-A437-D601F43328BF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90" name="Rounded Rectangle 856">
                <a:extLst>
                  <a:ext uri="{FF2B5EF4-FFF2-40B4-BE49-F238E27FC236}">
                    <a16:creationId xmlns:a16="http://schemas.microsoft.com/office/drawing/2014/main" id="{28B4B89D-B6E2-4DC4-A979-0766B1B36A9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ED199050-7E4D-410B-8B51-9800CD4C43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5BAF5AE7-7385-4039-B639-EC12512B13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B5073ED8-076B-4C85-B728-85F16D1765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71B1468-C3F8-4001-BB3F-94ECB7BD7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A1D562EE-A28A-4364-AB0D-68356661DF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82" name="Graphic 81" descr="Arrow circle">
              <a:extLst>
                <a:ext uri="{FF2B5EF4-FFF2-40B4-BE49-F238E27FC236}">
                  <a16:creationId xmlns:a16="http://schemas.microsoft.com/office/drawing/2014/main" id="{DD9FAB79-D6EB-4BDF-BD48-45D7AFB3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45553" y="2606680"/>
              <a:ext cx="360000" cy="3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3" name="Freeform 918">
              <a:extLst>
                <a:ext uri="{FF2B5EF4-FFF2-40B4-BE49-F238E27FC236}">
                  <a16:creationId xmlns:a16="http://schemas.microsoft.com/office/drawing/2014/main" id="{41F4753A-F8AE-4783-BFC8-5ED303E7F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2287528"/>
              <a:ext cx="124858" cy="108000"/>
            </a:xfrm>
            <a:custGeom>
              <a:avLst/>
              <a:gdLst>
                <a:gd name="connsiteX0" fmla="*/ 63 w 82916"/>
                <a:gd name="connsiteY0" fmla="*/ 71726 h 71721"/>
                <a:gd name="connsiteX1" fmla="*/ 41521 w 82916"/>
                <a:gd name="connsiteY1" fmla="*/ 4 h 71721"/>
                <a:gd name="connsiteX2" fmla="*/ 82979 w 82916"/>
                <a:gd name="connsiteY2" fmla="*/ 71726 h 7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916" h="71721">
                  <a:moveTo>
                    <a:pt x="63" y="71726"/>
                  </a:moveTo>
                  <a:lnTo>
                    <a:pt x="41521" y="4"/>
                  </a:lnTo>
                  <a:lnTo>
                    <a:pt x="82979" y="71726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51C1432-4D9C-4888-9A82-CD7B8093E84F}"/>
              </a:ext>
            </a:extLst>
          </p:cNvPr>
          <p:cNvGrpSpPr/>
          <p:nvPr/>
        </p:nvGrpSpPr>
        <p:grpSpPr>
          <a:xfrm>
            <a:off x="6905969" y="3221628"/>
            <a:ext cx="1696645" cy="817208"/>
            <a:chOff x="6905969" y="3221628"/>
            <a:chExt cx="1696645" cy="81720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587F161-03E1-4EB9-828E-3FC434D853C8}"/>
                </a:ext>
              </a:extLst>
            </p:cNvPr>
            <p:cNvSpPr txBox="1"/>
            <p:nvPr/>
          </p:nvSpPr>
          <p:spPr>
            <a:xfrm>
              <a:off x="7183482" y="3221628"/>
              <a:ext cx="70051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Dataset Tiling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7D22530E-0B30-4838-924F-81FF5BFA59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53121" y="3460096"/>
              <a:ext cx="449493" cy="576000"/>
              <a:chOff x="3183706" y="3510680"/>
              <a:chExt cx="564144" cy="722918"/>
            </a:xfrm>
          </p:grpSpPr>
          <p:sp>
            <p:nvSpPr>
              <p:cNvPr id="144" name="Rounded Rectangle 818">
                <a:extLst>
                  <a:ext uri="{FF2B5EF4-FFF2-40B4-BE49-F238E27FC236}">
                    <a16:creationId xmlns:a16="http://schemas.microsoft.com/office/drawing/2014/main" id="{0639792D-4C4B-4F40-9236-6854BE893BF8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35D6CAF7-C3EC-4458-BB5D-C3F6747FF2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F33300E3-2E26-4F01-AA2E-139F390954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47" name="Rounded Rectangle 821">
                <a:extLst>
                  <a:ext uri="{FF2B5EF4-FFF2-40B4-BE49-F238E27FC236}">
                    <a16:creationId xmlns:a16="http://schemas.microsoft.com/office/drawing/2014/main" id="{C5780C33-BF02-4217-8FA3-5B56874CA879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1A5082A8-9351-43AC-91B7-8208687F19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49" name="Rounded Rectangle 823">
                <a:extLst>
                  <a:ext uri="{FF2B5EF4-FFF2-40B4-BE49-F238E27FC236}">
                    <a16:creationId xmlns:a16="http://schemas.microsoft.com/office/drawing/2014/main" id="{DF83782D-8ED3-4C6B-9110-BAC4B6FD6297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150" name="Rounded Rectangle 824">
                <a:extLst>
                  <a:ext uri="{FF2B5EF4-FFF2-40B4-BE49-F238E27FC236}">
                    <a16:creationId xmlns:a16="http://schemas.microsoft.com/office/drawing/2014/main" id="{B6C73BF8-2BF2-4002-B003-56398D871A2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9080AD84-F44D-4CC8-B2BF-D78C3B82A4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BA1E3563-050E-4FD5-AB47-1E42542D0D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ACD4334D-590B-4190-BD2A-F72D38A519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E69CBC9F-5106-4A09-8702-690D127C3D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A625F95C-FC2C-4E39-8E97-854E1EB497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EC2610-9588-43A0-9176-B3C66855CF88}"/>
                </a:ext>
              </a:extLst>
            </p:cNvPr>
            <p:cNvGrpSpPr/>
            <p:nvPr/>
          </p:nvGrpSpPr>
          <p:grpSpPr>
            <a:xfrm>
              <a:off x="7203788" y="3456684"/>
              <a:ext cx="480820" cy="582152"/>
              <a:chOff x="7203788" y="3351015"/>
              <a:chExt cx="480820" cy="58215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812713C9-7EA7-43F6-A49F-EC02EB7DD12E}"/>
                  </a:ext>
                </a:extLst>
              </p:cNvPr>
              <p:cNvGrpSpPr/>
              <p:nvPr/>
            </p:nvGrpSpPr>
            <p:grpSpPr>
              <a:xfrm rot="16200000">
                <a:off x="7208991" y="3402017"/>
                <a:ext cx="470414" cy="480820"/>
                <a:chOff x="7193636" y="1226995"/>
                <a:chExt cx="470414" cy="480820"/>
              </a:xfrm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F33918EB-CB8E-4A0C-BD4E-D86C40EFAF08}"/>
                    </a:ext>
                  </a:extLst>
                </p:cNvPr>
                <p:cNvGrpSpPr/>
                <p:nvPr/>
              </p:nvGrpSpPr>
              <p:grpSpPr>
                <a:xfrm>
                  <a:off x="7193636" y="1226995"/>
                  <a:ext cx="470414" cy="480820"/>
                  <a:chOff x="7124920" y="365042"/>
                  <a:chExt cx="470414" cy="480820"/>
                </a:xfrm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FE9295A9-402C-4826-813D-A5D727094473}"/>
                      </a:ext>
                    </a:extLst>
                  </p:cNvPr>
                  <p:cNvSpPr/>
                  <p:nvPr/>
                </p:nvSpPr>
                <p:spPr>
                  <a:xfrm>
                    <a:off x="7124920" y="365042"/>
                    <a:ext cx="470414" cy="480820"/>
                  </a:xfrm>
                  <a:prstGeom prst="rect">
                    <a:avLst/>
                  </a:prstGeom>
                  <a:noFill/>
                  <a:ln w="12700" cap="flat">
                    <a:solidFill>
                      <a:schemeClr val="bg1">
                        <a:lumMod val="95000"/>
                      </a:schemeClr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7B1F2C1C-FFFC-476F-8227-45C73D171AD0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411290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987B725E-3E25-4804-9624-03632920F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EA6B5488-7CDA-417D-88DB-E12F5C1D58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AD7525DB-0307-4F9F-9A30-E5C0A87411DF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508537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CD5F7BB6-9845-4F7F-A37A-6916A44CF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9C23287C-6A28-43BA-AC7D-6EEB8DD753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7CF63C0E-48CD-4A7F-B21D-4AF3C58BF884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612992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FE0DD942-423E-4FAB-A531-319A18AB3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1A225DCB-C1FB-4A9A-9410-C044CDF8C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519197A3-DB0B-46E3-9CCC-C5475131AE94}"/>
                    </a:ext>
                  </a:extLst>
                </p:cNvPr>
                <p:cNvSpPr/>
                <p:nvPr/>
              </p:nvSpPr>
              <p:spPr>
                <a:xfrm>
                  <a:off x="7246604" y="1585491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7202E33-A422-4D90-9805-A6352B90A1DC}"/>
                    </a:ext>
                  </a:extLst>
                </p:cNvPr>
                <p:cNvSpPr/>
                <p:nvPr/>
              </p:nvSpPr>
              <p:spPr>
                <a:xfrm>
                  <a:off x="7246604" y="1619718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546A9B8F-507A-4FA1-91FD-59503F1C8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4419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5A17573-B58A-4005-99DC-F4123E1673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1955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5007D50-4B62-456D-AF80-2CD0C05BA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6730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pic>
            <p:nvPicPr>
              <p:cNvPr id="124" name="Graphic 123" descr="Squiggle">
                <a:extLst>
                  <a:ext uri="{FF2B5EF4-FFF2-40B4-BE49-F238E27FC236}">
                    <a16:creationId xmlns:a16="http://schemas.microsoft.com/office/drawing/2014/main" id="{789E8098-203C-46AA-B64A-2D7A263DEA05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239743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5" name="Graphic 124" descr="Squiggle">
                <a:extLst>
                  <a:ext uri="{FF2B5EF4-FFF2-40B4-BE49-F238E27FC236}">
                    <a16:creationId xmlns:a16="http://schemas.microsoft.com/office/drawing/2014/main" id="{15EFF100-0355-4FAC-A3D5-52C726AF972F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340888" y="3394485"/>
                <a:ext cx="0" cy="452658"/>
              </a:xfrm>
              <a:prstGeom prst="rect">
                <a:avLst/>
              </a:prstGeom>
            </p:spPr>
          </p:pic>
          <p:pic>
            <p:nvPicPr>
              <p:cNvPr id="126" name="Graphic 125" descr="Squiggle">
                <a:extLst>
                  <a:ext uri="{FF2B5EF4-FFF2-40B4-BE49-F238E27FC236}">
                    <a16:creationId xmlns:a16="http://schemas.microsoft.com/office/drawing/2014/main" id="{11B89F9F-B6DA-4690-84DE-9649843B3915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341007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7" name="Graphic 126" descr="Squiggle">
                <a:extLst>
                  <a:ext uri="{FF2B5EF4-FFF2-40B4-BE49-F238E27FC236}">
                    <a16:creationId xmlns:a16="http://schemas.microsoft.com/office/drawing/2014/main" id="{B1825814-D5D0-4037-B6F7-D90F479EFAF4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443555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8" name="Graphic 127" descr="Squiggle">
                <a:extLst>
                  <a:ext uri="{FF2B5EF4-FFF2-40B4-BE49-F238E27FC236}">
                    <a16:creationId xmlns:a16="http://schemas.microsoft.com/office/drawing/2014/main" id="{3D1D2735-CED6-4C94-BEE9-8411DEA3473F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552453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19" name="Freeform 919">
              <a:extLst>
                <a:ext uri="{FF2B5EF4-FFF2-40B4-BE49-F238E27FC236}">
                  <a16:creationId xmlns:a16="http://schemas.microsoft.com/office/drawing/2014/main" id="{74F80655-8FDF-4E18-A005-BE84C8A4DF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3244572"/>
              <a:ext cx="108000" cy="174549"/>
            </a:xfrm>
            <a:custGeom>
              <a:avLst/>
              <a:gdLst>
                <a:gd name="connsiteX0" fmla="*/ 30464 w 60659"/>
                <a:gd name="connsiteY0" fmla="*/ -74 h 98037"/>
                <a:gd name="connsiteX1" fmla="*/ 60793 w 60659"/>
                <a:gd name="connsiteY1" fmla="*/ 48945 h 98037"/>
                <a:gd name="connsiteX2" fmla="*/ 30464 w 60659"/>
                <a:gd name="connsiteY2" fmla="*/ 97964 h 98037"/>
                <a:gd name="connsiteX3" fmla="*/ 134 w 60659"/>
                <a:gd name="connsiteY3" fmla="*/ 48945 h 9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59" h="98037">
                  <a:moveTo>
                    <a:pt x="30464" y="-74"/>
                  </a:moveTo>
                  <a:lnTo>
                    <a:pt x="60793" y="48945"/>
                  </a:lnTo>
                  <a:lnTo>
                    <a:pt x="30464" y="97964"/>
                  </a:lnTo>
                  <a:lnTo>
                    <a:pt x="134" y="48945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57BA70DC-1800-49B1-BDED-73B1BCFA2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74" y="773473"/>
            <a:ext cx="6486729" cy="397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432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>
            <a:extLst>
              <a:ext uri="{FF2B5EF4-FFF2-40B4-BE49-F238E27FC236}">
                <a16:creationId xmlns:a16="http://schemas.microsoft.com/office/drawing/2014/main" id="{FA0D656A-2997-41B2-B3CD-C07B0C9C6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74" y="773473"/>
            <a:ext cx="6486729" cy="39781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in action…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74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AF80CF-ED50-45A8-AB67-FE7F61ED4C81}"/>
              </a:ext>
            </a:extLst>
          </p:cNvPr>
          <p:cNvSpPr txBox="1"/>
          <p:nvPr/>
        </p:nvSpPr>
        <p:spPr>
          <a:xfrm>
            <a:off x="7175117" y="1307540"/>
            <a:ext cx="15356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Two Genotypes, No Phenotype</a:t>
            </a:r>
          </a:p>
        </p:txBody>
      </p:sp>
      <p:sp>
        <p:nvSpPr>
          <p:cNvPr id="42" name="Freeform 917">
            <a:extLst>
              <a:ext uri="{FF2B5EF4-FFF2-40B4-BE49-F238E27FC236}">
                <a16:creationId xmlns:a16="http://schemas.microsoft.com/office/drawing/2014/main" id="{3819491C-EB19-4AD6-813E-E28440625313}"/>
              </a:ext>
            </a:extLst>
          </p:cNvPr>
          <p:cNvSpPr>
            <a:spLocks noChangeAspect="1"/>
          </p:cNvSpPr>
          <p:nvPr/>
        </p:nvSpPr>
        <p:spPr>
          <a:xfrm>
            <a:off x="6905969" y="1330484"/>
            <a:ext cx="108128" cy="108000"/>
          </a:xfrm>
          <a:custGeom>
            <a:avLst/>
            <a:gdLst>
              <a:gd name="connsiteX0" fmla="*/ 63 w 53871"/>
              <a:gd name="connsiteY0" fmla="*/ 0 h 53807"/>
              <a:gd name="connsiteX1" fmla="*/ 53935 w 53871"/>
              <a:gd name="connsiteY1" fmla="*/ 0 h 53807"/>
              <a:gd name="connsiteX2" fmla="*/ 53935 w 53871"/>
              <a:gd name="connsiteY2" fmla="*/ 53808 h 53807"/>
              <a:gd name="connsiteX3" fmla="*/ 63 w 53871"/>
              <a:gd name="connsiteY3" fmla="*/ 53808 h 5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71" h="53807">
                <a:moveTo>
                  <a:pt x="63" y="0"/>
                </a:moveTo>
                <a:lnTo>
                  <a:pt x="53935" y="0"/>
                </a:lnTo>
                <a:lnTo>
                  <a:pt x="53935" y="53808"/>
                </a:lnTo>
                <a:lnTo>
                  <a:pt x="63" y="5380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6DB4B2-BBBF-4B28-BAB4-B5114CA16DAD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7D2AE4-6E72-4574-8BD7-F7D4F3EC61BC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22FE4A-E6F6-4349-853F-415443140CD4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7BC1A8E-7B04-4E4A-A20C-A953F9BED826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565F7BA-B031-4FAC-974F-6C0F96B3970B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E019DA5-734F-4137-8D54-2F45425A14C7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2689C59-DEE4-4C5C-A003-E0EC00D199C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941A4211-E3BA-4386-996F-D59413CAC08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C5C32A3B-2C1A-4D3F-A339-80B007083B83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F43014-F3EA-4E97-96E5-10469286780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28B06C9F-A9AB-407D-AA31-60A5AD3813A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4DCFEE36-3882-4670-BC86-845F27CDA35D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8626DD3E-8AC5-42DA-AB0C-D472F81DD646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ED2D24AB-8345-4EE5-A356-F3677AFFAEB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C93A5E5-55C8-4209-8F4E-3291E02763E0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A0BC375-F23D-47D5-B926-C6F0E6F98DCC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96AC27-D691-4FAC-A13A-23C2181F2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48" name="Rounded Rectangle 292">
                <a:extLst>
                  <a:ext uri="{FF2B5EF4-FFF2-40B4-BE49-F238E27FC236}">
                    <a16:creationId xmlns:a16="http://schemas.microsoft.com/office/drawing/2014/main" id="{141C3D74-C956-485C-8F53-E694C5CBDBEB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AEF0485-EE2E-4AA1-8792-B13BF28A52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E0B2E6A-765D-47EB-8271-1BD44792C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1" name="Rounded Rectangle 295">
                <a:extLst>
                  <a:ext uri="{FF2B5EF4-FFF2-40B4-BE49-F238E27FC236}">
                    <a16:creationId xmlns:a16="http://schemas.microsoft.com/office/drawing/2014/main" id="{C45ADEF5-A02F-4FD9-8854-78FCC09CBF6E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D1D92C08-AD86-4772-92A8-8F8F0286C2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3" name="Rounded Rectangle 297">
                <a:extLst>
                  <a:ext uri="{FF2B5EF4-FFF2-40B4-BE49-F238E27FC236}">
                    <a16:creationId xmlns:a16="http://schemas.microsoft.com/office/drawing/2014/main" id="{FD45AE20-70E0-4466-98B4-97CB77221142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54" name="Rounded Rectangle 298">
                <a:extLst>
                  <a:ext uri="{FF2B5EF4-FFF2-40B4-BE49-F238E27FC236}">
                    <a16:creationId xmlns:a16="http://schemas.microsoft.com/office/drawing/2014/main" id="{B8BA9C12-AD57-4E20-A740-31B396900A3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2A1DFA7E-DD8A-433F-BF85-F48CE97F97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6CB8826-D8CD-4CE2-BE2E-9A06A44CB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B97782F-1F7E-4D08-B4F6-BCB54D1F0E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EA3D20E-826F-4DA6-9B3C-6241C4E59F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3049A10-9456-4CD2-ABBC-4ECF76FBC4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7" name="Freeform 917">
              <a:extLst>
                <a:ext uri="{FF2B5EF4-FFF2-40B4-BE49-F238E27FC236}">
                  <a16:creationId xmlns:a16="http://schemas.microsoft.com/office/drawing/2014/main" id="{92E80230-4D33-4570-B144-E3A44262B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B0B8DD-D1E5-4D62-AB85-4E1BC73A7306}"/>
              </a:ext>
            </a:extLst>
          </p:cNvPr>
          <p:cNvGrpSpPr/>
          <p:nvPr/>
        </p:nvGrpSpPr>
        <p:grpSpPr>
          <a:xfrm>
            <a:off x="6905969" y="2264584"/>
            <a:ext cx="1678519" cy="809702"/>
            <a:chOff x="6905969" y="2264584"/>
            <a:chExt cx="1678519" cy="809702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F36303B-3B04-4B2C-BDCD-065CD1874465}"/>
                </a:ext>
              </a:extLst>
            </p:cNvPr>
            <p:cNvSpPr txBox="1"/>
            <p:nvPr/>
          </p:nvSpPr>
          <p:spPr>
            <a:xfrm>
              <a:off x="7175117" y="2264584"/>
              <a:ext cx="1043555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Transposed Dataset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C25D4F1-1FC0-438D-95F5-9F6F3E2C5861}"/>
                </a:ext>
              </a:extLst>
            </p:cNvPr>
            <p:cNvGrpSpPr/>
            <p:nvPr/>
          </p:nvGrpSpPr>
          <p:grpSpPr>
            <a:xfrm rot="16200000">
              <a:off x="7190865" y="2545876"/>
              <a:ext cx="470414" cy="480820"/>
              <a:chOff x="7193636" y="1226995"/>
              <a:chExt cx="470414" cy="480820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E9B73C70-4720-459C-8D7D-92E068412A00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0B36109-803C-4B8C-84EF-185CE1961F0A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8A6A3A50-4F46-4566-942C-37B6CB3A1750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CE2DC9A6-C93F-4022-8EDD-B1474FED390B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460C3C51-0FCE-4491-A0F5-FA8F85912E37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C650C226-9907-48E3-BC60-656C32FD5C82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6E6F34E-F782-4473-8A4C-6CD19523929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F5E34EC-8FD2-4E2F-BE89-4B678F4A48C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8DB04481-756B-4088-AA69-8074BF017A81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F53BB12E-8339-4A94-9B39-1278E437C68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CD20AD24-005A-45E1-9D4A-E5680396EF94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DAA475E-FE6A-401E-9830-DB2159CB67AC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AE64FD9-D171-4213-889B-84BFB330A25E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1393D76-45C6-4D36-A318-4519502D1B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2498286"/>
              <a:ext cx="449493" cy="576000"/>
              <a:chOff x="3183706" y="3510680"/>
              <a:chExt cx="564144" cy="722918"/>
            </a:xfrm>
          </p:grpSpPr>
          <p:sp>
            <p:nvSpPr>
              <p:cNvPr id="84" name="Rounded Rectangle 850">
                <a:extLst>
                  <a:ext uri="{FF2B5EF4-FFF2-40B4-BE49-F238E27FC236}">
                    <a16:creationId xmlns:a16="http://schemas.microsoft.com/office/drawing/2014/main" id="{FAA49AA6-34F9-4155-AB80-D604CD2D7937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6BEB7406-3598-473C-863B-8819E57149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951F2A93-4E2D-47BF-947D-08A0EDE772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7" name="Rounded Rectangle 853">
                <a:extLst>
                  <a:ext uri="{FF2B5EF4-FFF2-40B4-BE49-F238E27FC236}">
                    <a16:creationId xmlns:a16="http://schemas.microsoft.com/office/drawing/2014/main" id="{3B7441E3-D0B3-49D6-A1F1-9CB305F90CE5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4A06440-AAD7-458B-B418-80C3257B70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9" name="Rounded Rectangle 855">
                <a:extLst>
                  <a:ext uri="{FF2B5EF4-FFF2-40B4-BE49-F238E27FC236}">
                    <a16:creationId xmlns:a16="http://schemas.microsoft.com/office/drawing/2014/main" id="{D6314CAF-63BD-4AE8-A437-D601F43328BF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90" name="Rounded Rectangle 856">
                <a:extLst>
                  <a:ext uri="{FF2B5EF4-FFF2-40B4-BE49-F238E27FC236}">
                    <a16:creationId xmlns:a16="http://schemas.microsoft.com/office/drawing/2014/main" id="{28B4B89D-B6E2-4DC4-A979-0766B1B36A9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ED199050-7E4D-410B-8B51-9800CD4C43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5BAF5AE7-7385-4039-B639-EC12512B13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B5073ED8-076B-4C85-B728-85F16D1765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71B1468-C3F8-4001-BB3F-94ECB7BD7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A1D562EE-A28A-4364-AB0D-68356661DF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82" name="Graphic 81" descr="Arrow circle">
              <a:extLst>
                <a:ext uri="{FF2B5EF4-FFF2-40B4-BE49-F238E27FC236}">
                  <a16:creationId xmlns:a16="http://schemas.microsoft.com/office/drawing/2014/main" id="{DD9FAB79-D6EB-4BDF-BD48-45D7AFB3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5553" y="2606680"/>
              <a:ext cx="360000" cy="3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3" name="Freeform 918">
              <a:extLst>
                <a:ext uri="{FF2B5EF4-FFF2-40B4-BE49-F238E27FC236}">
                  <a16:creationId xmlns:a16="http://schemas.microsoft.com/office/drawing/2014/main" id="{41F4753A-F8AE-4783-BFC8-5ED303E7F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2287528"/>
              <a:ext cx="124858" cy="108000"/>
            </a:xfrm>
            <a:custGeom>
              <a:avLst/>
              <a:gdLst>
                <a:gd name="connsiteX0" fmla="*/ 63 w 82916"/>
                <a:gd name="connsiteY0" fmla="*/ 71726 h 71721"/>
                <a:gd name="connsiteX1" fmla="*/ 41521 w 82916"/>
                <a:gd name="connsiteY1" fmla="*/ 4 h 71721"/>
                <a:gd name="connsiteX2" fmla="*/ 82979 w 82916"/>
                <a:gd name="connsiteY2" fmla="*/ 71726 h 7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916" h="71721">
                  <a:moveTo>
                    <a:pt x="63" y="71726"/>
                  </a:moveTo>
                  <a:lnTo>
                    <a:pt x="41521" y="4"/>
                  </a:lnTo>
                  <a:lnTo>
                    <a:pt x="82979" y="71726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51C1432-4D9C-4888-9A82-CD7B8093E84F}"/>
              </a:ext>
            </a:extLst>
          </p:cNvPr>
          <p:cNvGrpSpPr/>
          <p:nvPr/>
        </p:nvGrpSpPr>
        <p:grpSpPr>
          <a:xfrm>
            <a:off x="6905969" y="3221628"/>
            <a:ext cx="1696645" cy="817208"/>
            <a:chOff x="6905969" y="3221628"/>
            <a:chExt cx="1696645" cy="81720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587F161-03E1-4EB9-828E-3FC434D853C8}"/>
                </a:ext>
              </a:extLst>
            </p:cNvPr>
            <p:cNvSpPr txBox="1"/>
            <p:nvPr/>
          </p:nvSpPr>
          <p:spPr>
            <a:xfrm>
              <a:off x="7183482" y="3221628"/>
              <a:ext cx="70051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Dataset Tiling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7D22530E-0B30-4838-924F-81FF5BFA59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53121" y="3460096"/>
              <a:ext cx="449493" cy="576000"/>
              <a:chOff x="3183706" y="3510680"/>
              <a:chExt cx="564144" cy="722918"/>
            </a:xfrm>
          </p:grpSpPr>
          <p:sp>
            <p:nvSpPr>
              <p:cNvPr id="144" name="Rounded Rectangle 818">
                <a:extLst>
                  <a:ext uri="{FF2B5EF4-FFF2-40B4-BE49-F238E27FC236}">
                    <a16:creationId xmlns:a16="http://schemas.microsoft.com/office/drawing/2014/main" id="{0639792D-4C4B-4F40-9236-6854BE893BF8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35D6CAF7-C3EC-4458-BB5D-C3F6747FF2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F33300E3-2E26-4F01-AA2E-139F390954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47" name="Rounded Rectangle 821">
                <a:extLst>
                  <a:ext uri="{FF2B5EF4-FFF2-40B4-BE49-F238E27FC236}">
                    <a16:creationId xmlns:a16="http://schemas.microsoft.com/office/drawing/2014/main" id="{C5780C33-BF02-4217-8FA3-5B56874CA879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1A5082A8-9351-43AC-91B7-8208687F19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49" name="Rounded Rectangle 823">
                <a:extLst>
                  <a:ext uri="{FF2B5EF4-FFF2-40B4-BE49-F238E27FC236}">
                    <a16:creationId xmlns:a16="http://schemas.microsoft.com/office/drawing/2014/main" id="{DF83782D-8ED3-4C6B-9110-BAC4B6FD6297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150" name="Rounded Rectangle 824">
                <a:extLst>
                  <a:ext uri="{FF2B5EF4-FFF2-40B4-BE49-F238E27FC236}">
                    <a16:creationId xmlns:a16="http://schemas.microsoft.com/office/drawing/2014/main" id="{B6C73BF8-2BF2-4002-B003-56398D871A2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9080AD84-F44D-4CC8-B2BF-D78C3B82A4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BA1E3563-050E-4FD5-AB47-1E42542D0D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ACD4334D-590B-4190-BD2A-F72D38A519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E69CBC9F-5106-4A09-8702-690D127C3D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A625F95C-FC2C-4E39-8E97-854E1EB497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EC2610-9588-43A0-9176-B3C66855CF88}"/>
                </a:ext>
              </a:extLst>
            </p:cNvPr>
            <p:cNvGrpSpPr/>
            <p:nvPr/>
          </p:nvGrpSpPr>
          <p:grpSpPr>
            <a:xfrm>
              <a:off x="7203788" y="3456684"/>
              <a:ext cx="480820" cy="582152"/>
              <a:chOff x="7203788" y="3351015"/>
              <a:chExt cx="480820" cy="58215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812713C9-7EA7-43F6-A49F-EC02EB7DD12E}"/>
                  </a:ext>
                </a:extLst>
              </p:cNvPr>
              <p:cNvGrpSpPr/>
              <p:nvPr/>
            </p:nvGrpSpPr>
            <p:grpSpPr>
              <a:xfrm rot="16200000">
                <a:off x="7208991" y="3402017"/>
                <a:ext cx="470414" cy="480820"/>
                <a:chOff x="7193636" y="1226995"/>
                <a:chExt cx="470414" cy="480820"/>
              </a:xfrm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F33918EB-CB8E-4A0C-BD4E-D86C40EFAF08}"/>
                    </a:ext>
                  </a:extLst>
                </p:cNvPr>
                <p:cNvGrpSpPr/>
                <p:nvPr/>
              </p:nvGrpSpPr>
              <p:grpSpPr>
                <a:xfrm>
                  <a:off x="7193636" y="1226995"/>
                  <a:ext cx="470414" cy="480820"/>
                  <a:chOff x="7124920" y="365042"/>
                  <a:chExt cx="470414" cy="480820"/>
                </a:xfrm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FE9295A9-402C-4826-813D-A5D727094473}"/>
                      </a:ext>
                    </a:extLst>
                  </p:cNvPr>
                  <p:cNvSpPr/>
                  <p:nvPr/>
                </p:nvSpPr>
                <p:spPr>
                  <a:xfrm>
                    <a:off x="7124920" y="365042"/>
                    <a:ext cx="470414" cy="480820"/>
                  </a:xfrm>
                  <a:prstGeom prst="rect">
                    <a:avLst/>
                  </a:prstGeom>
                  <a:noFill/>
                  <a:ln w="12700" cap="flat">
                    <a:solidFill>
                      <a:schemeClr val="bg1">
                        <a:lumMod val="95000"/>
                      </a:schemeClr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7B1F2C1C-FFFC-476F-8227-45C73D171AD0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411290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987B725E-3E25-4804-9624-03632920F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EA6B5488-7CDA-417D-88DB-E12F5C1D58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AD7525DB-0307-4F9F-9A30-E5C0A87411DF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508537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CD5F7BB6-9845-4F7F-A37A-6916A44CF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9C23287C-6A28-43BA-AC7D-6EEB8DD753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7CF63C0E-48CD-4A7F-B21D-4AF3C58BF884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612992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FE0DD942-423E-4FAB-A531-319A18AB3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1A225DCB-C1FB-4A9A-9410-C044CDF8C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519197A3-DB0B-46E3-9CCC-C5475131AE94}"/>
                    </a:ext>
                  </a:extLst>
                </p:cNvPr>
                <p:cNvSpPr/>
                <p:nvPr/>
              </p:nvSpPr>
              <p:spPr>
                <a:xfrm>
                  <a:off x="7246604" y="1585491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7202E33-A422-4D90-9805-A6352B90A1DC}"/>
                    </a:ext>
                  </a:extLst>
                </p:cNvPr>
                <p:cNvSpPr/>
                <p:nvPr/>
              </p:nvSpPr>
              <p:spPr>
                <a:xfrm>
                  <a:off x="7246604" y="1619718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546A9B8F-507A-4FA1-91FD-59503F1C8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4419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5A17573-B58A-4005-99DC-F4123E1673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1955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5007D50-4B62-456D-AF80-2CD0C05BA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6730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pic>
            <p:nvPicPr>
              <p:cNvPr id="124" name="Graphic 123" descr="Squiggle">
                <a:extLst>
                  <a:ext uri="{FF2B5EF4-FFF2-40B4-BE49-F238E27FC236}">
                    <a16:creationId xmlns:a16="http://schemas.microsoft.com/office/drawing/2014/main" id="{789E8098-203C-46AA-B64A-2D7A263DEA05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239743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5" name="Graphic 124" descr="Squiggle">
                <a:extLst>
                  <a:ext uri="{FF2B5EF4-FFF2-40B4-BE49-F238E27FC236}">
                    <a16:creationId xmlns:a16="http://schemas.microsoft.com/office/drawing/2014/main" id="{15EFF100-0355-4FAC-A3D5-52C726AF972F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40888" y="3394485"/>
                <a:ext cx="0" cy="452658"/>
              </a:xfrm>
              <a:prstGeom prst="rect">
                <a:avLst/>
              </a:prstGeom>
            </p:spPr>
          </p:pic>
          <p:pic>
            <p:nvPicPr>
              <p:cNvPr id="126" name="Graphic 125" descr="Squiggle">
                <a:extLst>
                  <a:ext uri="{FF2B5EF4-FFF2-40B4-BE49-F238E27FC236}">
                    <a16:creationId xmlns:a16="http://schemas.microsoft.com/office/drawing/2014/main" id="{11B89F9F-B6DA-4690-84DE-9649843B3915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41007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7" name="Graphic 126" descr="Squiggle">
                <a:extLst>
                  <a:ext uri="{FF2B5EF4-FFF2-40B4-BE49-F238E27FC236}">
                    <a16:creationId xmlns:a16="http://schemas.microsoft.com/office/drawing/2014/main" id="{B1825814-D5D0-4037-B6F7-D90F479EFAF4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43555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8" name="Graphic 127" descr="Squiggle">
                <a:extLst>
                  <a:ext uri="{FF2B5EF4-FFF2-40B4-BE49-F238E27FC236}">
                    <a16:creationId xmlns:a16="http://schemas.microsoft.com/office/drawing/2014/main" id="{3D1D2735-CED6-4C94-BEE9-8411DEA3473F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552453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19" name="Freeform 919">
              <a:extLst>
                <a:ext uri="{FF2B5EF4-FFF2-40B4-BE49-F238E27FC236}">
                  <a16:creationId xmlns:a16="http://schemas.microsoft.com/office/drawing/2014/main" id="{74F80655-8FDF-4E18-A005-BE84C8A4DF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3244572"/>
              <a:ext cx="108000" cy="174549"/>
            </a:xfrm>
            <a:custGeom>
              <a:avLst/>
              <a:gdLst>
                <a:gd name="connsiteX0" fmla="*/ 30464 w 60659"/>
                <a:gd name="connsiteY0" fmla="*/ -74 h 98037"/>
                <a:gd name="connsiteX1" fmla="*/ 60793 w 60659"/>
                <a:gd name="connsiteY1" fmla="*/ 48945 h 98037"/>
                <a:gd name="connsiteX2" fmla="*/ 30464 w 60659"/>
                <a:gd name="connsiteY2" fmla="*/ 97964 h 98037"/>
                <a:gd name="connsiteX3" fmla="*/ 134 w 60659"/>
                <a:gd name="connsiteY3" fmla="*/ 48945 h 9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59" h="98037">
                  <a:moveTo>
                    <a:pt x="30464" y="-74"/>
                  </a:moveTo>
                  <a:lnTo>
                    <a:pt x="60793" y="48945"/>
                  </a:lnTo>
                  <a:lnTo>
                    <a:pt x="30464" y="97964"/>
                  </a:lnTo>
                  <a:lnTo>
                    <a:pt x="134" y="48945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FC142104-2857-4E95-9A2D-EED35D707653}"/>
              </a:ext>
            </a:extLst>
          </p:cNvPr>
          <p:cNvSpPr txBox="1"/>
          <p:nvPr/>
        </p:nvSpPr>
        <p:spPr>
          <a:xfrm>
            <a:off x="1251840" y="3468364"/>
            <a:ext cx="4998163" cy="4924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Further performance increase!</a:t>
            </a:r>
            <a:b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performance is now close to the compute roof!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F59242E-B752-4972-8175-28110E53E56E}"/>
              </a:ext>
            </a:extLst>
          </p:cNvPr>
          <p:cNvSpPr txBox="1"/>
          <p:nvPr/>
        </p:nvSpPr>
        <p:spPr>
          <a:xfrm>
            <a:off x="3361100" y="2282240"/>
            <a:ext cx="224420" cy="15388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1828800"/>
            <a:r>
              <a:rPr lang="en-US" sz="10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1.8x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367367E-39D0-4D1B-864E-02E20607C918}"/>
              </a:ext>
            </a:extLst>
          </p:cNvPr>
          <p:cNvSpPr txBox="1"/>
          <p:nvPr/>
        </p:nvSpPr>
        <p:spPr>
          <a:xfrm>
            <a:off x="3585520" y="2312186"/>
            <a:ext cx="341440" cy="123111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>
              <a:lnSpc>
                <a:spcPct val="80000"/>
              </a:lnSpc>
            </a:pPr>
            <a:r>
              <a:rPr lang="en-US" sz="5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performance</a:t>
            </a:r>
          </a:p>
          <a:p>
            <a:pPr defTabSz="1828800">
              <a:lnSpc>
                <a:spcPct val="80000"/>
              </a:lnSpc>
            </a:pPr>
            <a:r>
              <a:rPr lang="en-US" sz="5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improvement</a:t>
            </a:r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F36C5B15-4941-45DC-BD65-09415E2A6276}"/>
              </a:ext>
            </a:extLst>
          </p:cNvPr>
          <p:cNvCxnSpPr>
            <a:cxnSpLocks/>
          </p:cNvCxnSpPr>
          <p:nvPr/>
        </p:nvCxnSpPr>
        <p:spPr>
          <a:xfrm flipH="1" flipV="1">
            <a:off x="2928683" y="1907009"/>
            <a:ext cx="224420" cy="380522"/>
          </a:xfrm>
          <a:prstGeom prst="straightConnector1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none" w="med" len="med"/>
            <a:tailEnd type="triangle" w="sm" len="sm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097DEB82-6EED-4B29-AE0C-07412362F0E8}"/>
              </a:ext>
            </a:extLst>
          </p:cNvPr>
          <p:cNvSpPr txBox="1"/>
          <p:nvPr/>
        </p:nvSpPr>
        <p:spPr>
          <a:xfrm>
            <a:off x="4099047" y="2256955"/>
            <a:ext cx="224420" cy="15388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1828800"/>
            <a:r>
              <a:rPr lang="en-US" sz="10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3.6x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570F4567-2303-4DDD-B759-E891E9180605}"/>
              </a:ext>
            </a:extLst>
          </p:cNvPr>
          <p:cNvSpPr txBox="1"/>
          <p:nvPr/>
        </p:nvSpPr>
        <p:spPr>
          <a:xfrm>
            <a:off x="4115250" y="2395528"/>
            <a:ext cx="209994" cy="61555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>
              <a:lnSpc>
                <a:spcPct val="80000"/>
              </a:lnSpc>
            </a:pPr>
            <a:r>
              <a:rPr lang="en-US" sz="5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speedup</a:t>
            </a:r>
          </a:p>
        </p:txBody>
      </p:sp>
    </p:spTree>
    <p:extLst>
      <p:ext uri="{BB962C8B-B14F-4D97-AF65-F5344CB8AC3E}">
        <p14:creationId xmlns:p14="http://schemas.microsoft.com/office/powerpoint/2010/main" val="5617988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B9DB21-7DF5-44B0-97D0-0DB7E4ADF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74" y="773473"/>
            <a:ext cx="6486729" cy="39781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done!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75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C405ED78-4798-A34F-B1BE-9C739FEC72EE}"/>
              </a:ext>
            </a:extLst>
          </p:cNvPr>
          <p:cNvSpPr/>
          <p:nvPr/>
        </p:nvSpPr>
        <p:spPr>
          <a:xfrm>
            <a:off x="6687350" y="0"/>
            <a:ext cx="2456650" cy="5143500"/>
          </a:xfrm>
          <a:prstGeom prst="rect">
            <a:avLst/>
          </a:prstGeom>
          <a:solidFill>
            <a:srgbClr val="00597D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37BB7-9F6F-264C-A270-146DBC9D1EA6}"/>
              </a:ext>
            </a:extLst>
          </p:cNvPr>
          <p:cNvGrpSpPr/>
          <p:nvPr/>
        </p:nvGrpSpPr>
        <p:grpSpPr>
          <a:xfrm>
            <a:off x="6905969" y="450944"/>
            <a:ext cx="1792001" cy="709254"/>
            <a:chOff x="6905969" y="450944"/>
            <a:chExt cx="1792001" cy="709254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F3D38D3-1B49-424F-A840-332FFEF4BD42}"/>
                </a:ext>
              </a:extLst>
            </p:cNvPr>
            <p:cNvSpPr txBox="1"/>
            <p:nvPr/>
          </p:nvSpPr>
          <p:spPr>
            <a:xfrm>
              <a:off x="7175117" y="450944"/>
              <a:ext cx="152285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Three Genotypes + Phenotype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12B104-F208-3B4D-880C-CD329D54B6F0}"/>
                </a:ext>
              </a:extLst>
            </p:cNvPr>
            <p:cNvGrpSpPr/>
            <p:nvPr/>
          </p:nvGrpSpPr>
          <p:grpSpPr>
            <a:xfrm>
              <a:off x="7190865" y="679378"/>
              <a:ext cx="470414" cy="480820"/>
              <a:chOff x="7124920" y="365042"/>
              <a:chExt cx="470414" cy="48082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9F77248-06BF-7146-AE78-4D2C87D5D812}"/>
                  </a:ext>
                </a:extLst>
              </p:cNvPr>
              <p:cNvSpPr/>
              <p:nvPr/>
            </p:nvSpPr>
            <p:spPr>
              <a:xfrm>
                <a:off x="7124920" y="365042"/>
                <a:ext cx="470414" cy="480820"/>
              </a:xfrm>
              <a:prstGeom prst="rect">
                <a:avLst/>
              </a:prstGeom>
              <a:noFill/>
              <a:ln w="12700" cap="flat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D428CB-DB10-BB4C-B8AA-DE7AE05B9872}"/>
                  </a:ext>
                </a:extLst>
              </p:cNvPr>
              <p:cNvGrpSpPr/>
              <p:nvPr/>
            </p:nvGrpSpPr>
            <p:grpSpPr>
              <a:xfrm>
                <a:off x="7177888" y="411290"/>
                <a:ext cx="359728" cy="104455"/>
                <a:chOff x="7177888" y="411290"/>
                <a:chExt cx="359728" cy="1044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FA9A594-F810-8749-9894-E3F3ED6E25E6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C8AC1865-7A7B-0242-B49B-1605AAF743C5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2EAD230E-8FF9-514A-9ABD-DD3F9478A9B8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2924A39-F1A9-4F47-8D8D-90EC34B74D73}"/>
                  </a:ext>
                </a:extLst>
              </p:cNvPr>
              <p:cNvGrpSpPr/>
              <p:nvPr/>
            </p:nvGrpSpPr>
            <p:grpSpPr>
              <a:xfrm>
                <a:off x="7177888" y="508537"/>
                <a:ext cx="359728" cy="104455"/>
                <a:chOff x="7177888" y="411290"/>
                <a:chExt cx="359728" cy="104455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F46E6D34-9C62-AA49-8BA4-58DD16D209C9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ED189552-1158-064F-851B-256240C34D29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157D36FC-1D8F-2D4A-9030-61A55E9C4760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B6FF3A16-F9B8-BC4F-A51C-E2E8787E6D54}"/>
                  </a:ext>
                </a:extLst>
              </p:cNvPr>
              <p:cNvGrpSpPr/>
              <p:nvPr/>
            </p:nvGrpSpPr>
            <p:grpSpPr>
              <a:xfrm>
                <a:off x="7177888" y="612992"/>
                <a:ext cx="359728" cy="104455"/>
                <a:chOff x="7177888" y="411290"/>
                <a:chExt cx="359728" cy="104455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78CD421A-F950-3E4B-BF32-F4489C9F418C}"/>
                    </a:ext>
                  </a:extLst>
                </p:cNvPr>
                <p:cNvSpPr/>
                <p:nvPr/>
              </p:nvSpPr>
              <p:spPr>
                <a:xfrm>
                  <a:off x="7177888" y="411290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4CB2CB17-BAE4-B846-B8E6-278AFE7DBE92}"/>
                    </a:ext>
                  </a:extLst>
                </p:cNvPr>
                <p:cNvSpPr/>
                <p:nvPr/>
              </p:nvSpPr>
              <p:spPr>
                <a:xfrm>
                  <a:off x="7177888" y="445517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3A5BD55-9C8A-4A4E-A741-CCEE470D20AB}"/>
                    </a:ext>
                  </a:extLst>
                </p:cNvPr>
                <p:cNvSpPr/>
                <p:nvPr/>
              </p:nvSpPr>
              <p:spPr>
                <a:xfrm>
                  <a:off x="7177888" y="479745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2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3DE9CA7-544D-574E-8062-992A60FEC702}"/>
                  </a:ext>
                </a:extLst>
              </p:cNvPr>
              <p:cNvSpPr/>
              <p:nvPr/>
            </p:nvSpPr>
            <p:spPr>
              <a:xfrm>
                <a:off x="7177888" y="756992"/>
                <a:ext cx="359728" cy="360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4E26584-492D-264E-A541-31B3F1699B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3947" y="679378"/>
              <a:ext cx="468000" cy="446023"/>
              <a:chOff x="2796231" y="2702265"/>
              <a:chExt cx="563080" cy="536639"/>
            </a:xfrm>
          </p:grpSpPr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099E7CE4-9051-4945-9A9B-FA9252945D6E}"/>
                  </a:ext>
                </a:extLst>
              </p:cNvPr>
              <p:cNvSpPr/>
              <p:nvPr/>
            </p:nvSpPr>
            <p:spPr>
              <a:xfrm>
                <a:off x="314334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82CFD39-C4B7-0743-9D08-85CDE1E60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8587" y="312668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14A8715D-C269-B84B-9BF9-5051BC07C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58839" y="3129022"/>
                <a:ext cx="82660" cy="10988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BB11C006-BAC7-F242-8250-8BD6CE45C2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53010" y="3071139"/>
                <a:ext cx="91155" cy="1348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B935295E-ADF6-574A-B5AD-27C6F21D335E}"/>
                  </a:ext>
                </a:extLst>
              </p:cNvPr>
              <p:cNvSpPr/>
              <p:nvPr/>
            </p:nvSpPr>
            <p:spPr>
              <a:xfrm>
                <a:off x="3089311" y="279847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64955A48-A605-6E4D-9473-C06B955B3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5721" y="292869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26C5208F-75BE-E74B-A7AA-6DBBE1E57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8517" y="2702265"/>
                <a:ext cx="0" cy="9123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47" name="Rounded Rectangle 246">
                <a:extLst>
                  <a:ext uri="{FF2B5EF4-FFF2-40B4-BE49-F238E27FC236}">
                    <a16:creationId xmlns:a16="http://schemas.microsoft.com/office/drawing/2014/main" id="{BDEC93B6-7B22-FD41-942A-15E071638518}"/>
                  </a:ext>
                </a:extLst>
              </p:cNvPr>
              <p:cNvSpPr/>
              <p:nvPr/>
            </p:nvSpPr>
            <p:spPr>
              <a:xfrm>
                <a:off x="2886901" y="301781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not</a:t>
                </a:r>
              </a:p>
            </p:txBody>
          </p: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7C6AEFD-AEE1-404C-9477-6BEB5A8AA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6231" y="3071139"/>
                <a:ext cx="91013" cy="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16" name="Freeform 915">
              <a:extLst>
                <a:ext uri="{FF2B5EF4-FFF2-40B4-BE49-F238E27FC236}">
                  <a16:creationId xmlns:a16="http://schemas.microsoft.com/office/drawing/2014/main" id="{68EEE73D-7639-EE4E-A295-EE01482AE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473888"/>
              <a:ext cx="108128" cy="108000"/>
            </a:xfrm>
            <a:custGeom>
              <a:avLst/>
              <a:gdLst>
                <a:gd name="connsiteX0" fmla="*/ 61631 w 61567"/>
                <a:gd name="connsiteY0" fmla="*/ 30747 h 61494"/>
                <a:gd name="connsiteX1" fmla="*/ 30847 w 61567"/>
                <a:gd name="connsiteY1" fmla="*/ 61495 h 61494"/>
                <a:gd name="connsiteX2" fmla="*/ 63 w 61567"/>
                <a:gd name="connsiteY2" fmla="*/ 30747 h 61494"/>
                <a:gd name="connsiteX3" fmla="*/ 30847 w 61567"/>
                <a:gd name="connsiteY3" fmla="*/ 0 h 61494"/>
                <a:gd name="connsiteX4" fmla="*/ 61631 w 61567"/>
                <a:gd name="connsiteY4" fmla="*/ 30747 h 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7" h="61494">
                  <a:moveTo>
                    <a:pt x="61631" y="30747"/>
                  </a:moveTo>
                  <a:cubicBezTo>
                    <a:pt x="61631" y="47729"/>
                    <a:pt x="47848" y="61495"/>
                    <a:pt x="30847" y="61495"/>
                  </a:cubicBezTo>
                  <a:cubicBezTo>
                    <a:pt x="13845" y="61495"/>
                    <a:pt x="63" y="47729"/>
                    <a:pt x="63" y="30747"/>
                  </a:cubicBezTo>
                  <a:cubicBezTo>
                    <a:pt x="63" y="13766"/>
                    <a:pt x="13845" y="0"/>
                    <a:pt x="30847" y="0"/>
                  </a:cubicBezTo>
                  <a:cubicBezTo>
                    <a:pt x="47848" y="0"/>
                    <a:pt x="61631" y="13766"/>
                    <a:pt x="61631" y="30747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03" name="TextBox 802">
            <a:extLst>
              <a:ext uri="{FF2B5EF4-FFF2-40B4-BE49-F238E27FC236}">
                <a16:creationId xmlns:a16="http://schemas.microsoft.com/office/drawing/2014/main" id="{257E2B0E-9780-F64E-B40A-677D810E614A}"/>
              </a:ext>
            </a:extLst>
          </p:cNvPr>
          <p:cNvSpPr txBox="1"/>
          <p:nvPr/>
        </p:nvSpPr>
        <p:spPr>
          <a:xfrm>
            <a:off x="7211956" y="63125"/>
            <a:ext cx="1410643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GPU Optimization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AF80CF-ED50-45A8-AB67-FE7F61ED4C81}"/>
              </a:ext>
            </a:extLst>
          </p:cNvPr>
          <p:cNvSpPr txBox="1"/>
          <p:nvPr/>
        </p:nvSpPr>
        <p:spPr>
          <a:xfrm>
            <a:off x="7175117" y="1307540"/>
            <a:ext cx="1535677" cy="15388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/>
            <a:r>
              <a:rPr lang="en-US" sz="1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Two Genotypes, No Phenotype</a:t>
            </a:r>
          </a:p>
        </p:txBody>
      </p:sp>
      <p:sp>
        <p:nvSpPr>
          <p:cNvPr id="42" name="Freeform 917">
            <a:extLst>
              <a:ext uri="{FF2B5EF4-FFF2-40B4-BE49-F238E27FC236}">
                <a16:creationId xmlns:a16="http://schemas.microsoft.com/office/drawing/2014/main" id="{3819491C-EB19-4AD6-813E-E28440625313}"/>
              </a:ext>
            </a:extLst>
          </p:cNvPr>
          <p:cNvSpPr>
            <a:spLocks noChangeAspect="1"/>
          </p:cNvSpPr>
          <p:nvPr/>
        </p:nvSpPr>
        <p:spPr>
          <a:xfrm>
            <a:off x="6905969" y="1330484"/>
            <a:ext cx="108128" cy="108000"/>
          </a:xfrm>
          <a:custGeom>
            <a:avLst/>
            <a:gdLst>
              <a:gd name="connsiteX0" fmla="*/ 63 w 53871"/>
              <a:gd name="connsiteY0" fmla="*/ 0 h 53807"/>
              <a:gd name="connsiteX1" fmla="*/ 53935 w 53871"/>
              <a:gd name="connsiteY1" fmla="*/ 0 h 53807"/>
              <a:gd name="connsiteX2" fmla="*/ 53935 w 53871"/>
              <a:gd name="connsiteY2" fmla="*/ 53808 h 53807"/>
              <a:gd name="connsiteX3" fmla="*/ 63 w 53871"/>
              <a:gd name="connsiteY3" fmla="*/ 53808 h 5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71" h="53807">
                <a:moveTo>
                  <a:pt x="63" y="0"/>
                </a:moveTo>
                <a:lnTo>
                  <a:pt x="53935" y="0"/>
                </a:lnTo>
                <a:lnTo>
                  <a:pt x="53935" y="53808"/>
                </a:lnTo>
                <a:lnTo>
                  <a:pt x="63" y="5380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solidFill>
              <a:schemeClr val="bg1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6DB4B2-BBBF-4B28-BAB4-B5114CA16DAD}"/>
              </a:ext>
            </a:extLst>
          </p:cNvPr>
          <p:cNvGrpSpPr/>
          <p:nvPr/>
        </p:nvGrpSpPr>
        <p:grpSpPr>
          <a:xfrm>
            <a:off x="6905969" y="1307540"/>
            <a:ext cx="1804825" cy="809702"/>
            <a:chOff x="6905969" y="1307540"/>
            <a:chExt cx="1804825" cy="80970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7D2AE4-6E72-4574-8BD7-F7D4F3EC61BC}"/>
                </a:ext>
              </a:extLst>
            </p:cNvPr>
            <p:cNvSpPr txBox="1"/>
            <p:nvPr/>
          </p:nvSpPr>
          <p:spPr>
            <a:xfrm>
              <a:off x="7175117" y="1307540"/>
              <a:ext cx="1535677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Two Genotypes, No Phenotype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22FE4A-E6F6-4349-853F-415443140CD4}"/>
                </a:ext>
              </a:extLst>
            </p:cNvPr>
            <p:cNvGrpSpPr/>
            <p:nvPr/>
          </p:nvGrpSpPr>
          <p:grpSpPr>
            <a:xfrm>
              <a:off x="7190865" y="1588832"/>
              <a:ext cx="470414" cy="480820"/>
              <a:chOff x="7193636" y="1226995"/>
              <a:chExt cx="470414" cy="48082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7BC1A8E-7B04-4E4A-A20C-A953F9BED826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565F7BA-B031-4FAC-974F-6C0F96B3970B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E019DA5-734F-4137-8D54-2F45425A14C7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2689C59-DEE4-4C5C-A003-E0EC00D199C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941A4211-E3BA-4386-996F-D59413CAC083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C5C32A3B-2C1A-4D3F-A339-80B007083B83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F43014-F3EA-4E97-96E5-104692867808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28B06C9F-A9AB-407D-AA31-60A5AD3813A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4DCFEE36-3882-4670-BC86-845F27CDA35D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8626DD3E-8AC5-42DA-AB0C-D472F81DD646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ED2D24AB-8345-4EE5-A356-F3677AFFAEB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C93A5E5-55C8-4209-8F4E-3291E02763E0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A0BC375-F23D-47D5-B926-C6F0E6F98DCC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96AC27-D691-4FAC-A13A-23C2181F2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1541242"/>
              <a:ext cx="449493" cy="576000"/>
              <a:chOff x="3183706" y="3510680"/>
              <a:chExt cx="564144" cy="722918"/>
            </a:xfrm>
          </p:grpSpPr>
          <p:sp>
            <p:nvSpPr>
              <p:cNvPr id="48" name="Rounded Rectangle 292">
                <a:extLst>
                  <a:ext uri="{FF2B5EF4-FFF2-40B4-BE49-F238E27FC236}">
                    <a16:creationId xmlns:a16="http://schemas.microsoft.com/office/drawing/2014/main" id="{141C3D74-C956-485C-8F53-E694C5CBDBEB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AEF0485-EE2E-4AA1-8792-B13BF28A52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E0B2E6A-765D-47EB-8271-1BD44792C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1" name="Rounded Rectangle 295">
                <a:extLst>
                  <a:ext uri="{FF2B5EF4-FFF2-40B4-BE49-F238E27FC236}">
                    <a16:creationId xmlns:a16="http://schemas.microsoft.com/office/drawing/2014/main" id="{C45ADEF5-A02F-4FD9-8854-78FCC09CBF6E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D1D92C08-AD86-4772-92A8-8F8F0286C2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53" name="Rounded Rectangle 297">
                <a:extLst>
                  <a:ext uri="{FF2B5EF4-FFF2-40B4-BE49-F238E27FC236}">
                    <a16:creationId xmlns:a16="http://schemas.microsoft.com/office/drawing/2014/main" id="{FD45AE20-70E0-4466-98B4-97CB77221142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54" name="Rounded Rectangle 298">
                <a:extLst>
                  <a:ext uri="{FF2B5EF4-FFF2-40B4-BE49-F238E27FC236}">
                    <a16:creationId xmlns:a16="http://schemas.microsoft.com/office/drawing/2014/main" id="{B8BA9C12-AD57-4E20-A740-31B396900A3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2A1DFA7E-DD8A-433F-BF85-F48CE97F97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6CB8826-D8CD-4CE2-BE2E-9A06A44CB1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B97782F-1F7E-4D08-B4F6-BCB54D1F0E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EA3D20E-826F-4DA6-9B3C-6241C4E59F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3049A10-9456-4CD2-ABBC-4ECF76FBC4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7" name="Freeform 917">
              <a:extLst>
                <a:ext uri="{FF2B5EF4-FFF2-40B4-BE49-F238E27FC236}">
                  <a16:creationId xmlns:a16="http://schemas.microsoft.com/office/drawing/2014/main" id="{92E80230-4D33-4570-B144-E3A44262B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1330484"/>
              <a:ext cx="108128" cy="108000"/>
            </a:xfrm>
            <a:custGeom>
              <a:avLst/>
              <a:gdLst>
                <a:gd name="connsiteX0" fmla="*/ 63 w 53871"/>
                <a:gd name="connsiteY0" fmla="*/ 0 h 53807"/>
                <a:gd name="connsiteX1" fmla="*/ 53935 w 53871"/>
                <a:gd name="connsiteY1" fmla="*/ 0 h 53807"/>
                <a:gd name="connsiteX2" fmla="*/ 53935 w 53871"/>
                <a:gd name="connsiteY2" fmla="*/ 53808 h 53807"/>
                <a:gd name="connsiteX3" fmla="*/ 63 w 53871"/>
                <a:gd name="connsiteY3" fmla="*/ 53808 h 5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71" h="53807">
                  <a:moveTo>
                    <a:pt x="63" y="0"/>
                  </a:moveTo>
                  <a:lnTo>
                    <a:pt x="53935" y="0"/>
                  </a:lnTo>
                  <a:lnTo>
                    <a:pt x="53935" y="53808"/>
                  </a:lnTo>
                  <a:lnTo>
                    <a:pt x="63" y="53808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B0B8DD-D1E5-4D62-AB85-4E1BC73A7306}"/>
              </a:ext>
            </a:extLst>
          </p:cNvPr>
          <p:cNvGrpSpPr/>
          <p:nvPr/>
        </p:nvGrpSpPr>
        <p:grpSpPr>
          <a:xfrm>
            <a:off x="6905969" y="2264584"/>
            <a:ext cx="1678519" cy="809702"/>
            <a:chOff x="6905969" y="2264584"/>
            <a:chExt cx="1678519" cy="809702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F36303B-3B04-4B2C-BDCD-065CD1874465}"/>
                </a:ext>
              </a:extLst>
            </p:cNvPr>
            <p:cNvSpPr txBox="1"/>
            <p:nvPr/>
          </p:nvSpPr>
          <p:spPr>
            <a:xfrm>
              <a:off x="7175117" y="2264584"/>
              <a:ext cx="1043555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defTabSz="1828800"/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Transposed Dataset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C25D4F1-1FC0-438D-95F5-9F6F3E2C5861}"/>
                </a:ext>
              </a:extLst>
            </p:cNvPr>
            <p:cNvGrpSpPr/>
            <p:nvPr/>
          </p:nvGrpSpPr>
          <p:grpSpPr>
            <a:xfrm rot="16200000">
              <a:off x="7190865" y="2545876"/>
              <a:ext cx="470414" cy="480820"/>
              <a:chOff x="7193636" y="1226995"/>
              <a:chExt cx="470414" cy="480820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E9B73C70-4720-459C-8D7D-92E068412A00}"/>
                  </a:ext>
                </a:extLst>
              </p:cNvPr>
              <p:cNvGrpSpPr/>
              <p:nvPr/>
            </p:nvGrpSpPr>
            <p:grpSpPr>
              <a:xfrm>
                <a:off x="7193636" y="1226995"/>
                <a:ext cx="470414" cy="480820"/>
                <a:chOff x="7124920" y="365042"/>
                <a:chExt cx="470414" cy="480820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0B36109-803C-4B8C-84EF-185CE1961F0A}"/>
                    </a:ext>
                  </a:extLst>
                </p:cNvPr>
                <p:cNvSpPr/>
                <p:nvPr/>
              </p:nvSpPr>
              <p:spPr>
                <a:xfrm>
                  <a:off x="7124920" y="365042"/>
                  <a:ext cx="470414" cy="480820"/>
                </a:xfrm>
                <a:prstGeom prst="rect">
                  <a:avLst/>
                </a:prstGeom>
                <a:noFill/>
                <a:ln w="127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8A6A3A50-4F46-4566-942C-37B6CB3A1750}"/>
                    </a:ext>
                  </a:extLst>
                </p:cNvPr>
                <p:cNvGrpSpPr/>
                <p:nvPr/>
              </p:nvGrpSpPr>
              <p:grpSpPr>
                <a:xfrm>
                  <a:off x="7177888" y="411290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CE2DC9A6-C93F-4022-8EDD-B1474FED390B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460C3C51-0FCE-4491-A0F5-FA8F85912E37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C650C226-9907-48E3-BC60-656C32FD5C82}"/>
                    </a:ext>
                  </a:extLst>
                </p:cNvPr>
                <p:cNvGrpSpPr/>
                <p:nvPr/>
              </p:nvGrpSpPr>
              <p:grpSpPr>
                <a:xfrm>
                  <a:off x="7177888" y="508537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6E6F34E-F782-4473-8A4C-6CD19523929F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F5E34EC-8FD2-4E2F-BE89-4B678F4A48C0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8DB04481-756B-4088-AA69-8074BF017A81}"/>
                    </a:ext>
                  </a:extLst>
                </p:cNvPr>
                <p:cNvGrpSpPr/>
                <p:nvPr/>
              </p:nvGrpSpPr>
              <p:grpSpPr>
                <a:xfrm>
                  <a:off x="7177888" y="612992"/>
                  <a:ext cx="359728" cy="70227"/>
                  <a:chOff x="7177888" y="411290"/>
                  <a:chExt cx="359728" cy="70227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F53BB12E-8339-4A94-9B39-1278E437C68A}"/>
                      </a:ext>
                    </a:extLst>
                  </p:cNvPr>
                  <p:cNvSpPr/>
                  <p:nvPr/>
                </p:nvSpPr>
                <p:spPr>
                  <a:xfrm>
                    <a:off x="7177888" y="411290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CD20AD24-005A-45E1-9D4A-E5680396EF94}"/>
                      </a:ext>
                    </a:extLst>
                  </p:cNvPr>
                  <p:cNvSpPr/>
                  <p:nvPr/>
                </p:nvSpPr>
                <p:spPr>
                  <a:xfrm>
                    <a:off x="7177888" y="445517"/>
                    <a:ext cx="359728" cy="36000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DAA475E-FE6A-401E-9830-DB2159CB67AC}"/>
                  </a:ext>
                </a:extLst>
              </p:cNvPr>
              <p:cNvSpPr/>
              <p:nvPr/>
            </p:nvSpPr>
            <p:spPr>
              <a:xfrm>
                <a:off x="7246604" y="1585491"/>
                <a:ext cx="359728" cy="36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AE64FD9-D171-4213-889B-84BFB330A25E}"/>
                  </a:ext>
                </a:extLst>
              </p:cNvPr>
              <p:cNvSpPr/>
              <p:nvPr/>
            </p:nvSpPr>
            <p:spPr>
              <a:xfrm>
                <a:off x="7246604" y="1619718"/>
                <a:ext cx="359728" cy="36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1393D76-45C6-4D36-A318-4519502D1B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995" y="2498286"/>
              <a:ext cx="449493" cy="576000"/>
              <a:chOff x="3183706" y="3510680"/>
              <a:chExt cx="564144" cy="722918"/>
            </a:xfrm>
          </p:grpSpPr>
          <p:sp>
            <p:nvSpPr>
              <p:cNvPr id="84" name="Rounded Rectangle 850">
                <a:extLst>
                  <a:ext uri="{FF2B5EF4-FFF2-40B4-BE49-F238E27FC236}">
                    <a16:creationId xmlns:a16="http://schemas.microsoft.com/office/drawing/2014/main" id="{FAA49AA6-34F9-4155-AB80-D604CD2D7937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6BEB7406-3598-473C-863B-8819E57149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951F2A93-4E2D-47BF-947D-08A0EDE772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7" name="Rounded Rectangle 853">
                <a:extLst>
                  <a:ext uri="{FF2B5EF4-FFF2-40B4-BE49-F238E27FC236}">
                    <a16:creationId xmlns:a16="http://schemas.microsoft.com/office/drawing/2014/main" id="{3B7441E3-D0B3-49D6-A1F1-9CB305F90CE5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4A06440-AAD7-458B-B418-80C3257B70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89" name="Rounded Rectangle 855">
                <a:extLst>
                  <a:ext uri="{FF2B5EF4-FFF2-40B4-BE49-F238E27FC236}">
                    <a16:creationId xmlns:a16="http://schemas.microsoft.com/office/drawing/2014/main" id="{D6314CAF-63BD-4AE8-A437-D601F43328BF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90" name="Rounded Rectangle 856">
                <a:extLst>
                  <a:ext uri="{FF2B5EF4-FFF2-40B4-BE49-F238E27FC236}">
                    <a16:creationId xmlns:a16="http://schemas.microsoft.com/office/drawing/2014/main" id="{28B4B89D-B6E2-4DC4-A979-0766B1B36A9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ED199050-7E4D-410B-8B51-9800CD4C43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5BAF5AE7-7385-4039-B639-EC12512B13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B5073ED8-076B-4C85-B728-85F16D1765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71B1468-C3F8-4001-BB3F-94ECB7BD7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A1D562EE-A28A-4364-AB0D-68356661DF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82" name="Graphic 81" descr="Arrow circle">
              <a:extLst>
                <a:ext uri="{FF2B5EF4-FFF2-40B4-BE49-F238E27FC236}">
                  <a16:creationId xmlns:a16="http://schemas.microsoft.com/office/drawing/2014/main" id="{DD9FAB79-D6EB-4BDF-BD48-45D7AFB3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45553" y="2606680"/>
              <a:ext cx="360000" cy="3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3" name="Freeform 918">
              <a:extLst>
                <a:ext uri="{FF2B5EF4-FFF2-40B4-BE49-F238E27FC236}">
                  <a16:creationId xmlns:a16="http://schemas.microsoft.com/office/drawing/2014/main" id="{41F4753A-F8AE-4783-BFC8-5ED303E7F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2287528"/>
              <a:ext cx="124858" cy="108000"/>
            </a:xfrm>
            <a:custGeom>
              <a:avLst/>
              <a:gdLst>
                <a:gd name="connsiteX0" fmla="*/ 63 w 82916"/>
                <a:gd name="connsiteY0" fmla="*/ 71726 h 71721"/>
                <a:gd name="connsiteX1" fmla="*/ 41521 w 82916"/>
                <a:gd name="connsiteY1" fmla="*/ 4 h 71721"/>
                <a:gd name="connsiteX2" fmla="*/ 82979 w 82916"/>
                <a:gd name="connsiteY2" fmla="*/ 71726 h 7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916" h="71721">
                  <a:moveTo>
                    <a:pt x="63" y="71726"/>
                  </a:moveTo>
                  <a:lnTo>
                    <a:pt x="41521" y="4"/>
                  </a:lnTo>
                  <a:lnTo>
                    <a:pt x="82979" y="71726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51C1432-4D9C-4888-9A82-CD7B8093E84F}"/>
              </a:ext>
            </a:extLst>
          </p:cNvPr>
          <p:cNvGrpSpPr/>
          <p:nvPr/>
        </p:nvGrpSpPr>
        <p:grpSpPr>
          <a:xfrm>
            <a:off x="6905969" y="3221628"/>
            <a:ext cx="1696645" cy="817208"/>
            <a:chOff x="6905969" y="3221628"/>
            <a:chExt cx="1696645" cy="81720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587F161-03E1-4EB9-828E-3FC434D853C8}"/>
                </a:ext>
              </a:extLst>
            </p:cNvPr>
            <p:cNvSpPr txBox="1"/>
            <p:nvPr/>
          </p:nvSpPr>
          <p:spPr>
            <a:xfrm>
              <a:off x="7183482" y="3221628"/>
              <a:ext cx="700513" cy="1538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b="1" dirty="0">
                  <a:solidFill>
                    <a:schemeClr val="bg1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Dataset Tiling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7D22530E-0B30-4838-924F-81FF5BFA59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53121" y="3460096"/>
              <a:ext cx="449493" cy="576000"/>
              <a:chOff x="3183706" y="3510680"/>
              <a:chExt cx="564144" cy="722918"/>
            </a:xfrm>
          </p:grpSpPr>
          <p:sp>
            <p:nvSpPr>
              <p:cNvPr id="144" name="Rounded Rectangle 818">
                <a:extLst>
                  <a:ext uri="{FF2B5EF4-FFF2-40B4-BE49-F238E27FC236}">
                    <a16:creationId xmlns:a16="http://schemas.microsoft.com/office/drawing/2014/main" id="{0639792D-4C4B-4F40-9236-6854BE893BF8}"/>
                  </a:ext>
                </a:extLst>
              </p:cNvPr>
              <p:cNvSpPr/>
              <p:nvPr/>
            </p:nvSpPr>
            <p:spPr>
              <a:xfrm>
                <a:off x="3389052" y="381760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and</a:t>
                </a:r>
              </a:p>
            </p:txBody>
          </p: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35D6CAF7-C3EC-4458-BB5D-C3F6747FF2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4328" y="3926472"/>
                <a:ext cx="77060" cy="104914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F33300E3-2E26-4F01-AA2E-139F390954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7755" y="3925637"/>
                <a:ext cx="86070" cy="101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47" name="Rounded Rectangle 821">
                <a:extLst>
                  <a:ext uri="{FF2B5EF4-FFF2-40B4-BE49-F238E27FC236}">
                    <a16:creationId xmlns:a16="http://schemas.microsoft.com/office/drawing/2014/main" id="{C5780C33-BF02-4217-8FA3-5B56874CA879}"/>
                  </a:ext>
                </a:extLst>
              </p:cNvPr>
              <p:cNvSpPr/>
              <p:nvPr/>
            </p:nvSpPr>
            <p:spPr>
              <a:xfrm>
                <a:off x="3335052" y="3598260"/>
                <a:ext cx="270000" cy="126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popcnt</a:t>
                </a:r>
                <a:endParaRPr kumimoji="0" lang="en-US" sz="6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venir Next Condensed Demi Bold" panose="020B0506020202020204" pitchFamily="34" charset="0"/>
                  <a:sym typeface="Arial"/>
                </a:endParaRPr>
              </a:p>
            </p:txBody>
          </p: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1A5082A8-9351-43AC-91B7-8208687F19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728483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49" name="Rounded Rectangle 823">
                <a:extLst>
                  <a:ext uri="{FF2B5EF4-FFF2-40B4-BE49-F238E27FC236}">
                    <a16:creationId xmlns:a16="http://schemas.microsoft.com/office/drawing/2014/main" id="{DF83782D-8ED3-4C6B-9110-BAC4B6FD6297}"/>
                  </a:ext>
                </a:extLst>
              </p:cNvPr>
              <p:cNvSpPr/>
              <p:nvPr/>
            </p:nvSpPr>
            <p:spPr>
              <a:xfrm>
                <a:off x="3186003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sp>
            <p:nvSpPr>
              <p:cNvPr id="150" name="Rounded Rectangle 824">
                <a:extLst>
                  <a:ext uri="{FF2B5EF4-FFF2-40B4-BE49-F238E27FC236}">
                    <a16:creationId xmlns:a16="http://schemas.microsoft.com/office/drawing/2014/main" id="{B6C73BF8-2BF2-4002-B003-56398D871A28}"/>
                  </a:ext>
                </a:extLst>
              </p:cNvPr>
              <p:cNvSpPr/>
              <p:nvPr/>
            </p:nvSpPr>
            <p:spPr>
              <a:xfrm>
                <a:off x="3585850" y="4026943"/>
                <a:ext cx="162000" cy="108000"/>
              </a:xfrm>
              <a:prstGeom prst="roundRect">
                <a:avLst/>
              </a:prstGeom>
              <a:noFill/>
              <a:ln w="6350" cap="flat">
                <a:solidFill>
                  <a:schemeClr val="bg1"/>
                </a:solidFill>
                <a:prstDash val="sysDash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no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1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Condensed Demi Bold" panose="020B0506020202020204" pitchFamily="34" charset="0"/>
                    <a:sym typeface="Arial"/>
                  </a:rPr>
                  <a:t>nor</a:t>
                </a:r>
              </a:p>
            </p:txBody>
          </p: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9080AD84-F44D-4CC8-B2BF-D78C3B82A4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706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BA1E3563-050E-4FD5-AB47-1E42542D0D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1978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ACD4334D-590B-4190-BD2A-F72D38A519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5147" y="4136292"/>
                <a:ext cx="32379" cy="93062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E69CBC9F-5106-4A09-8702-690D127C3D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3419" y="4136292"/>
                <a:ext cx="32350" cy="97306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A625F95C-FC2C-4E39-8E97-854E1EB497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0052" y="3510680"/>
                <a:ext cx="0" cy="87580"/>
              </a:xfrm>
              <a:prstGeom prst="straightConnector1">
                <a:avLst/>
              </a:prstGeom>
              <a:noFill/>
              <a:ln w="635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EC2610-9588-43A0-9176-B3C66855CF88}"/>
                </a:ext>
              </a:extLst>
            </p:cNvPr>
            <p:cNvGrpSpPr/>
            <p:nvPr/>
          </p:nvGrpSpPr>
          <p:grpSpPr>
            <a:xfrm>
              <a:off x="7203788" y="3456684"/>
              <a:ext cx="480820" cy="582152"/>
              <a:chOff x="7203788" y="3351015"/>
              <a:chExt cx="480820" cy="58215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812713C9-7EA7-43F6-A49F-EC02EB7DD12E}"/>
                  </a:ext>
                </a:extLst>
              </p:cNvPr>
              <p:cNvGrpSpPr/>
              <p:nvPr/>
            </p:nvGrpSpPr>
            <p:grpSpPr>
              <a:xfrm rot="16200000">
                <a:off x="7208991" y="3402017"/>
                <a:ext cx="470414" cy="480820"/>
                <a:chOff x="7193636" y="1226995"/>
                <a:chExt cx="470414" cy="480820"/>
              </a:xfrm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F33918EB-CB8E-4A0C-BD4E-D86C40EFAF08}"/>
                    </a:ext>
                  </a:extLst>
                </p:cNvPr>
                <p:cNvGrpSpPr/>
                <p:nvPr/>
              </p:nvGrpSpPr>
              <p:grpSpPr>
                <a:xfrm>
                  <a:off x="7193636" y="1226995"/>
                  <a:ext cx="470414" cy="480820"/>
                  <a:chOff x="7124920" y="365042"/>
                  <a:chExt cx="470414" cy="480820"/>
                </a:xfrm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FE9295A9-402C-4826-813D-A5D727094473}"/>
                      </a:ext>
                    </a:extLst>
                  </p:cNvPr>
                  <p:cNvSpPr/>
                  <p:nvPr/>
                </p:nvSpPr>
                <p:spPr>
                  <a:xfrm>
                    <a:off x="7124920" y="365042"/>
                    <a:ext cx="470414" cy="480820"/>
                  </a:xfrm>
                  <a:prstGeom prst="rect">
                    <a:avLst/>
                  </a:prstGeom>
                  <a:noFill/>
                  <a:ln w="12700" cap="flat">
                    <a:solidFill>
                      <a:schemeClr val="bg1">
                        <a:lumMod val="95000"/>
                      </a:schemeClr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91439" tIns="91439" rIns="91439" bIns="91439" numCol="1" spcCol="38100" rtlCol="0" anchor="t">
                    <a:noAutofit/>
                  </a:bodyPr>
                  <a:lstStyle/>
                  <a:p>
                    <a:pPr marL="0" marR="0" indent="0" algn="l" defTabSz="18288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0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7B1F2C1C-FFFC-476F-8227-45C73D171AD0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411290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987B725E-3E25-4804-9624-03632920F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EA6B5488-7CDA-417D-88DB-E12F5C1D58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AD7525DB-0307-4F9F-9A30-E5C0A87411DF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508537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CD5F7BB6-9845-4F7F-A37A-6916A44CF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9C23287C-6A28-43BA-AC7D-6EEB8DD753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7CF63C0E-48CD-4A7F-B21D-4AF3C58BF884}"/>
                      </a:ext>
                    </a:extLst>
                  </p:cNvPr>
                  <p:cNvGrpSpPr/>
                  <p:nvPr/>
                </p:nvGrpSpPr>
                <p:grpSpPr>
                  <a:xfrm>
                    <a:off x="7177888" y="612992"/>
                    <a:ext cx="359728" cy="70227"/>
                    <a:chOff x="7177888" y="411290"/>
                    <a:chExt cx="359728" cy="70227"/>
                  </a:xfrm>
                </p:grpSpPr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FE0DD942-423E-4FAB-A531-319A18AB3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11290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75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1A225DCB-C1FB-4A9A-9410-C044CDF8C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888" y="445517"/>
                      <a:ext cx="359728" cy="36000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127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91439" tIns="91439" rIns="91439" bIns="91439" numCol="1" spcCol="38100" rtlCol="0" anchor="t">
                      <a:noAutofit/>
                    </a:bodyPr>
                    <a:lstStyle/>
                    <a:p>
                      <a:pPr marL="0" marR="0" indent="0" algn="l" defTabSz="18288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519197A3-DB0B-46E3-9CCC-C5475131AE94}"/>
                    </a:ext>
                  </a:extLst>
                </p:cNvPr>
                <p:cNvSpPr/>
                <p:nvPr/>
              </p:nvSpPr>
              <p:spPr>
                <a:xfrm>
                  <a:off x="7246604" y="1585491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7202E33-A422-4D90-9805-A6352B90A1DC}"/>
                    </a:ext>
                  </a:extLst>
                </p:cNvPr>
                <p:cNvSpPr/>
                <p:nvPr/>
              </p:nvSpPr>
              <p:spPr>
                <a:xfrm>
                  <a:off x="7246604" y="1619718"/>
                  <a:ext cx="359728" cy="3600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t">
                  <a:no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546A9B8F-507A-4FA1-91FD-59503F1C8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4419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5A17573-B58A-4005-99DC-F4123E1673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1955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5007D50-4B62-456D-AF80-2CD0C05BA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6730" y="3351015"/>
                <a:ext cx="0" cy="582152"/>
              </a:xfrm>
              <a:prstGeom prst="line">
                <a:avLst/>
              </a:prstGeom>
              <a:noFill/>
              <a:ln w="3175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pic>
            <p:nvPicPr>
              <p:cNvPr id="124" name="Graphic 123" descr="Squiggle">
                <a:extLst>
                  <a:ext uri="{FF2B5EF4-FFF2-40B4-BE49-F238E27FC236}">
                    <a16:creationId xmlns:a16="http://schemas.microsoft.com/office/drawing/2014/main" id="{789E8098-203C-46AA-B64A-2D7A263DEA05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239743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5" name="Graphic 124" descr="Squiggle">
                <a:extLst>
                  <a:ext uri="{FF2B5EF4-FFF2-40B4-BE49-F238E27FC236}">
                    <a16:creationId xmlns:a16="http://schemas.microsoft.com/office/drawing/2014/main" id="{15EFF100-0355-4FAC-A3D5-52C726AF972F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40888" y="3394485"/>
                <a:ext cx="0" cy="452658"/>
              </a:xfrm>
              <a:prstGeom prst="rect">
                <a:avLst/>
              </a:prstGeom>
            </p:spPr>
          </p:pic>
          <p:pic>
            <p:nvPicPr>
              <p:cNvPr id="126" name="Graphic 125" descr="Squiggle">
                <a:extLst>
                  <a:ext uri="{FF2B5EF4-FFF2-40B4-BE49-F238E27FC236}">
                    <a16:creationId xmlns:a16="http://schemas.microsoft.com/office/drawing/2014/main" id="{11B89F9F-B6DA-4690-84DE-9649843B3915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41007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7" name="Graphic 126" descr="Squiggle">
                <a:extLst>
                  <a:ext uri="{FF2B5EF4-FFF2-40B4-BE49-F238E27FC236}">
                    <a16:creationId xmlns:a16="http://schemas.microsoft.com/office/drawing/2014/main" id="{B1825814-D5D0-4037-B6F7-D90F479EFAF4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43555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8" name="Graphic 127" descr="Squiggle">
                <a:extLst>
                  <a:ext uri="{FF2B5EF4-FFF2-40B4-BE49-F238E27FC236}">
                    <a16:creationId xmlns:a16="http://schemas.microsoft.com/office/drawing/2014/main" id="{3D1D2735-CED6-4C94-BEE9-8411DEA3473F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552453" y="3440130"/>
                <a:ext cx="90000" cy="407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19" name="Freeform 919">
              <a:extLst>
                <a:ext uri="{FF2B5EF4-FFF2-40B4-BE49-F238E27FC236}">
                  <a16:creationId xmlns:a16="http://schemas.microsoft.com/office/drawing/2014/main" id="{74F80655-8FDF-4E18-A005-BE84C8A4DF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05969" y="3244572"/>
              <a:ext cx="108000" cy="174549"/>
            </a:xfrm>
            <a:custGeom>
              <a:avLst/>
              <a:gdLst>
                <a:gd name="connsiteX0" fmla="*/ 30464 w 60659"/>
                <a:gd name="connsiteY0" fmla="*/ -74 h 98037"/>
                <a:gd name="connsiteX1" fmla="*/ 60793 w 60659"/>
                <a:gd name="connsiteY1" fmla="*/ 48945 h 98037"/>
                <a:gd name="connsiteX2" fmla="*/ 30464 w 60659"/>
                <a:gd name="connsiteY2" fmla="*/ 97964 h 98037"/>
                <a:gd name="connsiteX3" fmla="*/ 134 w 60659"/>
                <a:gd name="connsiteY3" fmla="*/ 48945 h 9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59" h="98037">
                  <a:moveTo>
                    <a:pt x="30464" y="-74"/>
                  </a:moveTo>
                  <a:lnTo>
                    <a:pt x="60793" y="48945"/>
                  </a:lnTo>
                  <a:lnTo>
                    <a:pt x="30464" y="97964"/>
                  </a:lnTo>
                  <a:lnTo>
                    <a:pt x="134" y="48945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8FA1C507-AB58-4B62-B90C-20A86C5BE299}"/>
              </a:ext>
            </a:extLst>
          </p:cNvPr>
          <p:cNvSpPr txBox="1"/>
          <p:nvPr/>
        </p:nvSpPr>
        <p:spPr>
          <a:xfrm>
            <a:off x="3361100" y="2282240"/>
            <a:ext cx="224420" cy="15388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1828800"/>
            <a:r>
              <a:rPr lang="en-US" sz="10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1.8x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91F1A19-3037-40C9-AAD9-A526F737CCDB}"/>
              </a:ext>
            </a:extLst>
          </p:cNvPr>
          <p:cNvSpPr txBox="1"/>
          <p:nvPr/>
        </p:nvSpPr>
        <p:spPr>
          <a:xfrm>
            <a:off x="3585520" y="2312186"/>
            <a:ext cx="341440" cy="123111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>
              <a:lnSpc>
                <a:spcPct val="80000"/>
              </a:lnSpc>
            </a:pPr>
            <a:r>
              <a:rPr lang="en-US" sz="5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performance</a:t>
            </a:r>
          </a:p>
          <a:p>
            <a:pPr defTabSz="1828800">
              <a:lnSpc>
                <a:spcPct val="80000"/>
              </a:lnSpc>
            </a:pPr>
            <a:r>
              <a:rPr lang="en-US" sz="500" b="1" dirty="0">
                <a:solidFill>
                  <a:srgbClr val="00597D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improvement</a:t>
            </a: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F06AFCBC-A401-478C-ABAB-25F41EA35999}"/>
              </a:ext>
            </a:extLst>
          </p:cNvPr>
          <p:cNvCxnSpPr>
            <a:cxnSpLocks/>
          </p:cNvCxnSpPr>
          <p:nvPr/>
        </p:nvCxnSpPr>
        <p:spPr>
          <a:xfrm flipH="1" flipV="1">
            <a:off x="2928683" y="1907009"/>
            <a:ext cx="224420" cy="380522"/>
          </a:xfrm>
          <a:prstGeom prst="straightConnector1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none" w="med" len="med"/>
            <a:tailEnd type="triangle" w="sm" len="sm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24D08927-8638-422F-9B32-7047B75FD828}"/>
              </a:ext>
            </a:extLst>
          </p:cNvPr>
          <p:cNvSpPr txBox="1"/>
          <p:nvPr/>
        </p:nvSpPr>
        <p:spPr>
          <a:xfrm>
            <a:off x="4099047" y="2256955"/>
            <a:ext cx="224420" cy="15388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1828800"/>
            <a:r>
              <a:rPr lang="en-US" sz="10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3.6x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6681765-AD6E-41B0-B90F-C0E642F74FA3}"/>
              </a:ext>
            </a:extLst>
          </p:cNvPr>
          <p:cNvSpPr txBox="1"/>
          <p:nvPr/>
        </p:nvSpPr>
        <p:spPr>
          <a:xfrm>
            <a:off x="4115250" y="2395528"/>
            <a:ext cx="209994" cy="61555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828800">
              <a:lnSpc>
                <a:spcPct val="80000"/>
              </a:lnSpc>
            </a:pPr>
            <a:r>
              <a:rPr lang="en-US" sz="500" b="1" dirty="0">
                <a:solidFill>
                  <a:schemeClr val="accent1">
                    <a:lumMod val="50000"/>
                  </a:schemeClr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speedup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83A99E3-DB3D-437B-B688-9B4D025A2326}"/>
              </a:ext>
            </a:extLst>
          </p:cNvPr>
          <p:cNvSpPr txBox="1"/>
          <p:nvPr/>
        </p:nvSpPr>
        <p:spPr>
          <a:xfrm>
            <a:off x="3167646" y="3617641"/>
            <a:ext cx="979435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Job done!</a:t>
            </a:r>
          </a:p>
        </p:txBody>
      </p:sp>
    </p:spTree>
    <p:extLst>
      <p:ext uri="{BB962C8B-B14F-4D97-AF65-F5344CB8AC3E}">
        <p14:creationId xmlns:p14="http://schemas.microsoft.com/office/powerpoint/2010/main" val="15276406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88F09-C217-F440-BE37-9B936F5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DPC++ VS OpenCL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A23-E3B5-8345-95C4-29B339A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76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7E0A840-8F8D-4DCF-AB81-995D95835946}"/>
              </a:ext>
            </a:extLst>
          </p:cNvPr>
          <p:cNvSpPr txBox="1"/>
          <p:nvPr/>
        </p:nvSpPr>
        <p:spPr>
          <a:xfrm>
            <a:off x="1834937" y="2908714"/>
            <a:ext cx="2281074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DPC++ Roofline results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0EA0DECF-BDE1-46FC-849F-B2F2F448C73A}"/>
              </a:ext>
            </a:extLst>
          </p:cNvPr>
          <p:cNvSpPr txBox="1"/>
          <p:nvPr/>
        </p:nvSpPr>
        <p:spPr>
          <a:xfrm>
            <a:off x="5140786" y="2908713"/>
            <a:ext cx="2406108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OpenCL Roofline results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CADBD74-1E02-42A5-A5C3-876036FBB31A}"/>
              </a:ext>
            </a:extLst>
          </p:cNvPr>
          <p:cNvSpPr txBox="1"/>
          <p:nvPr/>
        </p:nvSpPr>
        <p:spPr>
          <a:xfrm>
            <a:off x="609910" y="3704428"/>
            <a:ext cx="2450053" cy="4308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Different performance, similar optimization pattern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61A8B-E4FB-45C0-876F-6D2D7770D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945" b="24385"/>
          <a:stretch/>
        </p:blipFill>
        <p:spPr>
          <a:xfrm>
            <a:off x="4604586" y="817917"/>
            <a:ext cx="3194100" cy="2045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6DA4F4-9CF8-4FA3-BA41-7EB58C52F3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046" b="24956"/>
          <a:stretch/>
        </p:blipFill>
        <p:spPr>
          <a:xfrm>
            <a:off x="971744" y="817917"/>
            <a:ext cx="3632842" cy="20458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A378EE-61F9-4496-87DA-6B4B6EAC2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046" b="24956"/>
          <a:stretch/>
        </p:blipFill>
        <p:spPr>
          <a:xfrm>
            <a:off x="971744" y="817918"/>
            <a:ext cx="3632842" cy="2045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B99F1F-6FB8-4C20-A295-ADB64B858EEB}"/>
              </a:ext>
            </a:extLst>
          </p:cNvPr>
          <p:cNvSpPr/>
          <p:nvPr/>
        </p:nvSpPr>
        <p:spPr>
          <a:xfrm rot="3793187">
            <a:off x="2801114" y="1645302"/>
            <a:ext cx="69056" cy="78581"/>
          </a:xfrm>
          <a:prstGeom prst="rect">
            <a:avLst/>
          </a:prstGeom>
          <a:solidFill>
            <a:schemeClr val="bg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7BD5B-45ED-4084-B70F-E3DBE0C6FC5C}"/>
              </a:ext>
            </a:extLst>
          </p:cNvPr>
          <p:cNvSpPr/>
          <p:nvPr/>
        </p:nvSpPr>
        <p:spPr>
          <a:xfrm rot="3793187">
            <a:off x="2796014" y="1601372"/>
            <a:ext cx="45719" cy="45719"/>
          </a:xfrm>
          <a:prstGeom prst="rect">
            <a:avLst/>
          </a:prstGeom>
          <a:solidFill>
            <a:schemeClr val="bg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56AF8-2386-4E1F-8C3A-F398AB501212}"/>
              </a:ext>
            </a:extLst>
          </p:cNvPr>
          <p:cNvSpPr/>
          <p:nvPr/>
        </p:nvSpPr>
        <p:spPr>
          <a:xfrm rot="3793187">
            <a:off x="2804271" y="1886236"/>
            <a:ext cx="69056" cy="78581"/>
          </a:xfrm>
          <a:prstGeom prst="rect">
            <a:avLst/>
          </a:prstGeom>
          <a:solidFill>
            <a:schemeClr val="bg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9B38CC-47C8-4291-BF17-D78D69A695C7}"/>
              </a:ext>
            </a:extLst>
          </p:cNvPr>
          <p:cNvSpPr/>
          <p:nvPr/>
        </p:nvSpPr>
        <p:spPr>
          <a:xfrm rot="3793187">
            <a:off x="6308339" y="1699817"/>
            <a:ext cx="69056" cy="78581"/>
          </a:xfrm>
          <a:prstGeom prst="rect">
            <a:avLst/>
          </a:prstGeom>
          <a:solidFill>
            <a:schemeClr val="bg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F5AB8B-29CF-4963-A105-75055462E527}"/>
              </a:ext>
            </a:extLst>
          </p:cNvPr>
          <p:cNvSpPr/>
          <p:nvPr/>
        </p:nvSpPr>
        <p:spPr>
          <a:xfrm rot="3793187">
            <a:off x="6329294" y="1604637"/>
            <a:ext cx="69056" cy="78581"/>
          </a:xfrm>
          <a:prstGeom prst="rect">
            <a:avLst/>
          </a:prstGeom>
          <a:solidFill>
            <a:schemeClr val="bg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BE968E-D68A-4B10-8DED-03C6A484FA97}"/>
              </a:ext>
            </a:extLst>
          </p:cNvPr>
          <p:cNvCxnSpPr>
            <a:cxnSpLocks/>
          </p:cNvCxnSpPr>
          <p:nvPr/>
        </p:nvCxnSpPr>
        <p:spPr>
          <a:xfrm flipH="1" flipV="1">
            <a:off x="2870536" y="1592015"/>
            <a:ext cx="166487" cy="252413"/>
          </a:xfrm>
          <a:prstGeom prst="straightConnector1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none" w="med" len="med"/>
            <a:tailEnd type="triangle" w="sm" len="sm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B401B2-6C02-4E2C-AE3A-E0669450A6DC}"/>
              </a:ext>
            </a:extLst>
          </p:cNvPr>
          <p:cNvCxnSpPr>
            <a:cxnSpLocks/>
          </p:cNvCxnSpPr>
          <p:nvPr/>
        </p:nvCxnSpPr>
        <p:spPr>
          <a:xfrm flipH="1" flipV="1">
            <a:off x="6414456" y="1559719"/>
            <a:ext cx="228900" cy="443486"/>
          </a:xfrm>
          <a:prstGeom prst="straightConnector1">
            <a:avLst/>
          </a:prstGeom>
          <a:noFill/>
          <a:ln w="12700" cap="flat">
            <a:solidFill>
              <a:srgbClr val="00597D"/>
            </a:solidFill>
            <a:prstDash val="solid"/>
            <a:round/>
            <a:headEnd type="none" w="med" len="med"/>
            <a:tailEnd type="triangle" w="sm" len="sm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48350DD-BA23-4CBC-A827-3FC7ABE105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756530"/>
              </p:ext>
            </p:extLst>
          </p:nvPr>
        </p:nvGraphicFramePr>
        <p:xfrm>
          <a:off x="3277003" y="3154934"/>
          <a:ext cx="2655166" cy="1960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9B69B6D2-E51B-4939-A690-2EB2A9FC9C51}"/>
              </a:ext>
            </a:extLst>
          </p:cNvPr>
          <p:cNvSpPr txBox="1"/>
          <p:nvPr/>
        </p:nvSpPr>
        <p:spPr>
          <a:xfrm>
            <a:off x="5754602" y="3682388"/>
            <a:ext cx="3285532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Conclusion: DPC++ shows great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potential when compared to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 established OpenCL model</a:t>
            </a:r>
            <a:endParaRPr lang="en-US" sz="1600" b="1" dirty="0">
              <a:solidFill>
                <a:schemeClr val="accent2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868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72CA45-1D93-CE47-90DB-4CAAEFAE676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76356" y="2403609"/>
            <a:ext cx="7664395" cy="1342808"/>
          </a:xfrm>
        </p:spPr>
        <p:txBody>
          <a:bodyPr>
            <a:normAutofit/>
          </a:bodyPr>
          <a:lstStyle/>
          <a:p>
            <a:r>
              <a:rPr lang="en-US" sz="3200" dirty="0"/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9DD3B-B34E-C047-96B8-46329CBF1FFC}"/>
              </a:ext>
            </a:extLst>
          </p:cNvPr>
          <p:cNvSpPr txBox="1"/>
          <p:nvPr/>
        </p:nvSpPr>
        <p:spPr>
          <a:xfrm>
            <a:off x="876355" y="3746338"/>
            <a:ext cx="81856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D. Marques, A. Ilic, Z.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Matveev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and L. Sousa, “Application-driven Cache-Aware Roofline Model”, Elsevier FGCS (2020)</a:t>
            </a:r>
          </a:p>
          <a:p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R.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Nobre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, A. Ilic, S. Santander-Jiménez, L. Sousa, “Exploring the Binary Precision Capabilities of Tensor Cores for Epistasis Detection”, IPDPS (2020)</a:t>
            </a:r>
          </a:p>
          <a:p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R. Campos, D. Marques, S. Santander-Jiménez, L. Sousa, A. Ilic, “Heterogeneous CPU+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iGPU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Processing for Efficient Epistasis Detection”,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EuroPar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(2020)</a:t>
            </a:r>
          </a:p>
          <a:p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A. Ilic, F.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, L. Sousa, “Beyond the Roofline: Cache-Aware Power and Energy-Efficiency Modeling for Multi-Cores”, IEEE Trans. on Computers (2017)</a:t>
            </a:r>
          </a:p>
          <a:p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A. Lopes, F.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, L. Sousa, A. Ilic, “Exploring GPU performance, power and energy-efficiency bounds with Cache-aware Roofline Modeling”, ISPASS (2017)</a:t>
            </a:r>
          </a:p>
          <a:p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A. Ilic, F.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and L. Sousa, “Cache-aware Roofline Model: Upgrading the Loft”, IEEE Computer Architecture Letters (2014)</a:t>
            </a:r>
          </a:p>
          <a:p>
            <a:endParaRPr lang="en-US" sz="10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B7D692C-8AC0-4640-B4DC-12B97B738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356" y="1159708"/>
            <a:ext cx="900000" cy="90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3269D7C-895C-D840-B604-B062642B93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7474" y="1159708"/>
            <a:ext cx="900000" cy="900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1186B20-E42A-1847-B4C7-88FFD4AB7A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38592" y="1159708"/>
            <a:ext cx="900000" cy="90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6AA0EE6-A541-7948-AC59-53901CFF36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69710" y="1159708"/>
            <a:ext cx="900000" cy="90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F026E5-8AD2-4941-AE77-D8804EC9C66C}"/>
              </a:ext>
            </a:extLst>
          </p:cNvPr>
          <p:cNvSpPr/>
          <p:nvPr/>
        </p:nvSpPr>
        <p:spPr>
          <a:xfrm>
            <a:off x="995335" y="2059708"/>
            <a:ext cx="69410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PERFORMANCE</a:t>
            </a:r>
            <a:endParaRPr lang="en-US" sz="900" b="1" baseline="30000" dirty="0">
              <a:solidFill>
                <a:schemeClr val="accent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1048B3-E084-C84B-BEDD-FE44E34A386E}"/>
              </a:ext>
            </a:extLst>
          </p:cNvPr>
          <p:cNvSpPr/>
          <p:nvPr/>
        </p:nvSpPr>
        <p:spPr>
          <a:xfrm>
            <a:off x="2391563" y="2089948"/>
            <a:ext cx="33182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POWER</a:t>
            </a:r>
            <a:endParaRPr lang="en-US" sz="900" b="1" baseline="30000" dirty="0">
              <a:solidFill>
                <a:schemeClr val="accent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90A82E-CA7D-EB4F-AD07-59DD8724026E}"/>
              </a:ext>
            </a:extLst>
          </p:cNvPr>
          <p:cNvSpPr/>
          <p:nvPr/>
        </p:nvSpPr>
        <p:spPr>
          <a:xfrm>
            <a:off x="3319717" y="2089948"/>
            <a:ext cx="93775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ENERGY-EFFICIENCY</a:t>
            </a:r>
            <a:endParaRPr lang="en-US" sz="900" b="1" baseline="30000" dirty="0">
              <a:solidFill>
                <a:schemeClr val="accent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936A7B-82C8-3A48-8FAA-3FB8ECC5411D}"/>
              </a:ext>
            </a:extLst>
          </p:cNvPr>
          <p:cNvSpPr/>
          <p:nvPr/>
        </p:nvSpPr>
        <p:spPr>
          <a:xfrm>
            <a:off x="4725560" y="2089947"/>
            <a:ext cx="588303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1828800"/>
            <a:r>
              <a:rPr lang="en-US" sz="9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CASE-STUDY</a:t>
            </a:r>
            <a:endParaRPr lang="en-US" sz="900" b="1" baseline="30000" dirty="0">
              <a:solidFill>
                <a:schemeClr val="accent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74BFF-246A-4040-B0DA-9C77672B62F2}"/>
              </a:ext>
            </a:extLst>
          </p:cNvPr>
          <p:cNvSpPr txBox="1"/>
          <p:nvPr/>
        </p:nvSpPr>
        <p:spPr>
          <a:xfrm>
            <a:off x="876356" y="3394779"/>
            <a:ext cx="80623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Intel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DevMesh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Project - </a:t>
            </a:r>
            <a:r>
              <a:rPr lang="en-US" sz="1000" dirty="0">
                <a:hlinkClick r:id="rId11"/>
              </a:rPr>
              <a:t>Boosting epistasis detection on Intel CPU+GPU systems | Intel </a:t>
            </a:r>
            <a:r>
              <a:rPr lang="en-US" sz="1000" dirty="0" err="1">
                <a:hlinkClick r:id="rId11"/>
              </a:rPr>
              <a:t>DevMesh</a:t>
            </a:r>
            <a:endParaRPr lang="en-US" sz="10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A52976-6DB0-4B67-AB80-A5A542E2F5AD}"/>
              </a:ext>
            </a:extLst>
          </p:cNvPr>
          <p:cNvSpPr txBox="1"/>
          <p:nvPr/>
        </p:nvSpPr>
        <p:spPr>
          <a:xfrm>
            <a:off x="876356" y="3043220"/>
            <a:ext cx="80623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Special thanks to Sujata Tibrewala, Zakhar A.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Matveev</a:t>
            </a:r>
            <a:r>
              <a:rPr lang="en-US" sz="1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 and Intel Advisor team, and Igor </a:t>
            </a:r>
            <a:r>
              <a:rPr lang="en-US" sz="1000" dirty="0" err="1">
                <a:solidFill>
                  <a:schemeClr val="bg1"/>
                </a:solidFill>
                <a:latin typeface="Avenir Next Condensed" panose="020B0506020202020204" pitchFamily="34" charset="0"/>
              </a:rPr>
              <a:t>Vorobtsov</a:t>
            </a:r>
            <a:endParaRPr lang="en-US" sz="1000" dirty="0">
              <a:solidFill>
                <a:schemeClr val="bg1"/>
              </a:solidFill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1951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76" y="3378205"/>
            <a:ext cx="2899197" cy="8366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547" y="4178951"/>
            <a:ext cx="5289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  <a:t>Supported by Intel Corporation, Portuguese FCT national funds and </a:t>
            </a:r>
            <a:r>
              <a:rPr lang="en-US" sz="1200" b="1" dirty="0" err="1">
                <a:solidFill>
                  <a:schemeClr val="bg1"/>
                </a:solidFill>
                <a:latin typeface="Avenir Next Condensed Demi Bold" panose="020B0506020202020204" pitchFamily="34" charset="0"/>
              </a:rPr>
              <a:t>EuroHPC</a:t>
            </a:r>
            <a:r>
              <a:rPr lang="en-US" sz="12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  <a:t> Joint Undertaking under projects UIDB/50021/2020, PTDC/CCI-COM/31901/2017 (</a:t>
            </a:r>
            <a:r>
              <a:rPr lang="en-US" sz="1200" b="1" dirty="0" err="1">
                <a:solidFill>
                  <a:schemeClr val="bg1"/>
                </a:solidFill>
                <a:latin typeface="Avenir Next Condensed Demi Bold" panose="020B0506020202020204" pitchFamily="34" charset="0"/>
              </a:rPr>
              <a:t>HiPErBio</a:t>
            </a:r>
            <a:r>
              <a:rPr lang="en-US" sz="12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  <a:t>), and grant agreement no. 956213 (</a:t>
            </a:r>
            <a:r>
              <a:rPr lang="en-US" sz="1200" b="1" dirty="0" err="1">
                <a:solidFill>
                  <a:schemeClr val="bg1"/>
                </a:solidFill>
                <a:latin typeface="Avenir Next Condensed Demi Bold" panose="020B0506020202020204" pitchFamily="34" charset="0"/>
              </a:rPr>
              <a:t>Sparcity</a:t>
            </a:r>
            <a:r>
              <a:rPr lang="en-US" sz="1200" b="1" dirty="0">
                <a:solidFill>
                  <a:schemeClr val="bg1"/>
                </a:solidFill>
                <a:latin typeface="Avenir Next Condensed Demi Bold" panose="020B0506020202020204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99" y="3564864"/>
            <a:ext cx="2735079" cy="47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0245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8F949-EF91-E04E-B9B7-147E10CA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bandwidth?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1B8E-D82B-2A47-A75A-6047CF29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8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86A6F8-53DC-844E-A6DA-0053D9E5B115}"/>
              </a:ext>
            </a:extLst>
          </p:cNvPr>
          <p:cNvSpPr>
            <a:spLocks/>
          </p:cNvSpPr>
          <p:nvPr/>
        </p:nvSpPr>
        <p:spPr>
          <a:xfrm>
            <a:off x="3368023" y="1081536"/>
            <a:ext cx="180000" cy="504000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CA85C-A231-0648-907F-109E6AA7D09E}"/>
              </a:ext>
            </a:extLst>
          </p:cNvPr>
          <p:cNvSpPr>
            <a:spLocks/>
          </p:cNvSpPr>
          <p:nvPr/>
        </p:nvSpPr>
        <p:spPr>
          <a:xfrm>
            <a:off x="4154994" y="1094847"/>
            <a:ext cx="288000" cy="50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5D7A67F-8C1C-B646-8B83-73357D229E0B}"/>
              </a:ext>
            </a:extLst>
          </p:cNvPr>
          <p:cNvSpPr>
            <a:spLocks/>
          </p:cNvSpPr>
          <p:nvPr/>
        </p:nvSpPr>
        <p:spPr>
          <a:xfrm>
            <a:off x="5098334" y="1087773"/>
            <a:ext cx="540000" cy="5035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710D46-93FA-3549-9035-8829AABE1685}"/>
              </a:ext>
            </a:extLst>
          </p:cNvPr>
          <p:cNvSpPr>
            <a:spLocks/>
          </p:cNvSpPr>
          <p:nvPr/>
        </p:nvSpPr>
        <p:spPr>
          <a:xfrm>
            <a:off x="6618568" y="1087772"/>
            <a:ext cx="1080000" cy="510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2B9D05-F26A-A74F-88CC-F74CC2D05AC7}"/>
              </a:ext>
            </a:extLst>
          </p:cNvPr>
          <p:cNvSpPr txBox="1"/>
          <p:nvPr/>
        </p:nvSpPr>
        <p:spPr>
          <a:xfrm>
            <a:off x="2544990" y="799330"/>
            <a:ext cx="371897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Core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D8B257-180C-204F-8B8D-5988B05EBD57}"/>
              </a:ext>
            </a:extLst>
          </p:cNvPr>
          <p:cNvSpPr txBox="1"/>
          <p:nvPr/>
        </p:nvSpPr>
        <p:spPr>
          <a:xfrm>
            <a:off x="3375223" y="789027"/>
            <a:ext cx="19236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9173A1-B039-D248-BDD6-8C1324737E84}"/>
              </a:ext>
            </a:extLst>
          </p:cNvPr>
          <p:cNvSpPr txBox="1"/>
          <p:nvPr/>
        </p:nvSpPr>
        <p:spPr>
          <a:xfrm>
            <a:off x="4202814" y="802338"/>
            <a:ext cx="19236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1334D0-F26C-3A43-B7A5-7371105D8697}"/>
              </a:ext>
            </a:extLst>
          </p:cNvPr>
          <p:cNvSpPr txBox="1"/>
          <p:nvPr/>
        </p:nvSpPr>
        <p:spPr>
          <a:xfrm>
            <a:off x="5218453" y="796216"/>
            <a:ext cx="299762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LLC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FBEC85E-E9FB-CE41-BA2C-CC61943D1CA8}"/>
              </a:ext>
            </a:extLst>
          </p:cNvPr>
          <p:cNvSpPr txBox="1"/>
          <p:nvPr/>
        </p:nvSpPr>
        <p:spPr>
          <a:xfrm>
            <a:off x="6922237" y="801145"/>
            <a:ext cx="496931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DRAM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18C110C-70D7-C045-8FFE-C90E79F9B9A5}"/>
              </a:ext>
            </a:extLst>
          </p:cNvPr>
          <p:cNvGrpSpPr/>
          <p:nvPr/>
        </p:nvGrpSpPr>
        <p:grpSpPr>
          <a:xfrm rot="5400000" flipV="1">
            <a:off x="2462792" y="978857"/>
            <a:ext cx="504000" cy="721830"/>
            <a:chOff x="1882681" y="1075220"/>
            <a:chExt cx="504000" cy="72183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F82FABE-1747-D449-8B26-AEECF83E45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50683" y="1367536"/>
              <a:ext cx="366821" cy="360000"/>
              <a:chOff x="1393372" y="1150813"/>
              <a:chExt cx="493903" cy="48471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748BC42-3683-654D-B11C-072337E4D9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18A9F72-A555-8744-A331-51DD0278B9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2C5C787-F349-0E4D-9054-29735ED56C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AB0E05F-E21E-574A-B265-F8BD2643F0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72591CC-5DF4-964F-98DE-2EBDFBAA2A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12CA94-5E99-794D-9768-B94C1707EF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5B3A5B0-697A-5F44-8F62-2984C56131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B7CFE87-7501-E241-80FE-41E271F58D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31A52B-969B-024D-933C-2E5052B87E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572F031-81EA-924E-BBC8-563861690E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0637C2-D045-9F40-8281-F60C131B82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1B43B01-002D-894C-8F1D-CEE49461E4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926D531-EA3B-CD4A-906C-E556E13D60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9166F2F-BBBD-EE40-A1DC-7E8EF93B4E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EEDB9A4-AC46-A34B-B94B-9E21D10C5E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85AB265-EB8B-EF4B-AA7E-96E5CAA17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4F6AC92-C3F6-5F4E-97D8-C2287B54FE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2681" y="1075220"/>
              <a:ext cx="504000" cy="721830"/>
            </a:xfrm>
            <a:prstGeom prst="rect">
              <a:avLst/>
            </a:prstGeom>
            <a:noFill/>
            <a:ln w="12700" cap="flat">
              <a:solidFill>
                <a:srgbClr val="00597D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F5D296E-13D7-274E-A5FA-CA9AA7A211DC}"/>
                </a:ext>
              </a:extLst>
            </p:cNvPr>
            <p:cNvSpPr/>
            <p:nvPr/>
          </p:nvSpPr>
          <p:spPr>
            <a:xfrm>
              <a:off x="195475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9CB09F3-42A2-624F-802E-B8B4E422E5BC}"/>
                </a:ext>
              </a:extLst>
            </p:cNvPr>
            <p:cNvSpPr/>
            <p:nvPr/>
          </p:nvSpPr>
          <p:spPr>
            <a:xfrm>
              <a:off x="204996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0F07549-9DD8-0246-A6EE-5A07A2093320}"/>
                </a:ext>
              </a:extLst>
            </p:cNvPr>
            <p:cNvSpPr/>
            <p:nvPr/>
          </p:nvSpPr>
          <p:spPr>
            <a:xfrm>
              <a:off x="214517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2A34FCCC-2935-2844-95C2-83C403D79D8A}"/>
                </a:ext>
              </a:extLst>
            </p:cNvPr>
            <p:cNvSpPr/>
            <p:nvPr/>
          </p:nvSpPr>
          <p:spPr>
            <a:xfrm>
              <a:off x="2240382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9" name="Graphic 138">
            <a:extLst>
              <a:ext uri="{FF2B5EF4-FFF2-40B4-BE49-F238E27FC236}">
                <a16:creationId xmlns:a16="http://schemas.microsoft.com/office/drawing/2014/main" id="{5FED04E5-39A5-B144-8310-D5D8FFF9C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4044" y="1193058"/>
            <a:ext cx="234000" cy="234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144" name="Circular Arrow 143">
            <a:extLst>
              <a:ext uri="{FF2B5EF4-FFF2-40B4-BE49-F238E27FC236}">
                <a16:creationId xmlns:a16="http://schemas.microsoft.com/office/drawing/2014/main" id="{B1329371-3CD3-AC43-BB1A-C0044569B013}"/>
              </a:ext>
            </a:extLst>
          </p:cNvPr>
          <p:cNvSpPr/>
          <p:nvPr/>
        </p:nvSpPr>
        <p:spPr>
          <a:xfrm rot="18758684">
            <a:off x="1695924" y="1123924"/>
            <a:ext cx="394752" cy="392503"/>
          </a:xfrm>
          <a:prstGeom prst="circularArrow">
            <a:avLst>
              <a:gd name="adj1" fmla="val 8056"/>
              <a:gd name="adj2" fmla="val 1142319"/>
              <a:gd name="adj3" fmla="val 20449209"/>
              <a:gd name="adj4" fmla="val 5334910"/>
              <a:gd name="adj5" fmla="val 15519"/>
            </a:avLst>
          </a:prstGeom>
          <a:solidFill>
            <a:srgbClr val="00597D"/>
          </a:solidFill>
          <a:ln w="6350" cap="flat">
            <a:solidFill>
              <a:srgbClr val="00597D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66C58AD-3A05-744E-997D-D8B80F5341CA}"/>
              </a:ext>
            </a:extLst>
          </p:cNvPr>
          <p:cNvCxnSpPr>
            <a:cxnSpLocks/>
          </p:cNvCxnSpPr>
          <p:nvPr/>
        </p:nvCxnSpPr>
        <p:spPr>
          <a:xfrm>
            <a:off x="3074928" y="1136331"/>
            <a:ext cx="431813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01827290-B4E7-BC42-82F8-8A2D7B79D1F2}"/>
              </a:ext>
            </a:extLst>
          </p:cNvPr>
          <p:cNvCxnSpPr>
            <a:cxnSpLocks/>
          </p:cNvCxnSpPr>
          <p:nvPr/>
        </p:nvCxnSpPr>
        <p:spPr>
          <a:xfrm>
            <a:off x="3074928" y="1266863"/>
            <a:ext cx="1250857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  <a:alpha val="85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2639F8C-0C68-A543-BB8E-FFC0C1239EE7}"/>
              </a:ext>
            </a:extLst>
          </p:cNvPr>
          <p:cNvSpPr>
            <a:spLocks/>
          </p:cNvSpPr>
          <p:nvPr/>
        </p:nvSpPr>
        <p:spPr>
          <a:xfrm>
            <a:off x="3368023" y="3171125"/>
            <a:ext cx="180000" cy="504000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ADEDEC0-F50F-A345-B4AA-590400BE5744}"/>
              </a:ext>
            </a:extLst>
          </p:cNvPr>
          <p:cNvSpPr>
            <a:spLocks/>
          </p:cNvSpPr>
          <p:nvPr/>
        </p:nvSpPr>
        <p:spPr>
          <a:xfrm>
            <a:off x="4154994" y="3184436"/>
            <a:ext cx="288000" cy="50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05ED47C-AFA0-D44C-8ED0-AD906C27964E}"/>
              </a:ext>
            </a:extLst>
          </p:cNvPr>
          <p:cNvSpPr>
            <a:spLocks/>
          </p:cNvSpPr>
          <p:nvPr/>
        </p:nvSpPr>
        <p:spPr>
          <a:xfrm>
            <a:off x="5098334" y="3177362"/>
            <a:ext cx="540000" cy="5035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5FC26F7-EA81-504D-A7A7-FD710545D6C9}"/>
              </a:ext>
            </a:extLst>
          </p:cNvPr>
          <p:cNvSpPr>
            <a:spLocks/>
          </p:cNvSpPr>
          <p:nvPr/>
        </p:nvSpPr>
        <p:spPr>
          <a:xfrm>
            <a:off x="6618568" y="3177361"/>
            <a:ext cx="1080000" cy="510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C34F2266-3147-5942-BD4C-D24CFAA2E8BE}"/>
              </a:ext>
            </a:extLst>
          </p:cNvPr>
          <p:cNvSpPr txBox="1"/>
          <p:nvPr/>
        </p:nvSpPr>
        <p:spPr>
          <a:xfrm>
            <a:off x="2544990" y="2888919"/>
            <a:ext cx="371897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Core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1C14688B-47B8-814C-A881-CC91973E65B0}"/>
              </a:ext>
            </a:extLst>
          </p:cNvPr>
          <p:cNvSpPr txBox="1"/>
          <p:nvPr/>
        </p:nvSpPr>
        <p:spPr>
          <a:xfrm>
            <a:off x="3375223" y="2878616"/>
            <a:ext cx="19236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E31741B-98E6-794E-AD0B-87CD986F110D}"/>
              </a:ext>
            </a:extLst>
          </p:cNvPr>
          <p:cNvSpPr txBox="1"/>
          <p:nvPr/>
        </p:nvSpPr>
        <p:spPr>
          <a:xfrm>
            <a:off x="4202814" y="2891927"/>
            <a:ext cx="19236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L2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FBC1024-92CC-CC4F-98B2-4DCEF7658BA3}"/>
              </a:ext>
            </a:extLst>
          </p:cNvPr>
          <p:cNvSpPr txBox="1"/>
          <p:nvPr/>
        </p:nvSpPr>
        <p:spPr>
          <a:xfrm>
            <a:off x="5218453" y="2885805"/>
            <a:ext cx="299762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LLC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73B8C8F-5D27-7546-B300-C3F4ED67EF5C}"/>
              </a:ext>
            </a:extLst>
          </p:cNvPr>
          <p:cNvSpPr txBox="1"/>
          <p:nvPr/>
        </p:nvSpPr>
        <p:spPr>
          <a:xfrm>
            <a:off x="6922237" y="2890734"/>
            <a:ext cx="496931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DRAM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34E71083-A2CA-4E40-BC33-79AF2E80691D}"/>
              </a:ext>
            </a:extLst>
          </p:cNvPr>
          <p:cNvGrpSpPr/>
          <p:nvPr/>
        </p:nvGrpSpPr>
        <p:grpSpPr>
          <a:xfrm rot="5400000" flipV="1">
            <a:off x="2462792" y="3068446"/>
            <a:ext cx="504000" cy="721830"/>
            <a:chOff x="1882681" y="1075220"/>
            <a:chExt cx="504000" cy="721830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08C51392-3D77-D24D-A19C-D5C48A289E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50683" y="1367536"/>
              <a:ext cx="366821" cy="360000"/>
              <a:chOff x="1393372" y="1150813"/>
              <a:chExt cx="493903" cy="484719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5B2A1F94-F2D6-6843-8204-62FBE18CF2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C924C2CC-0823-6443-9FFC-F615136D7A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E330B1E-4241-5041-9445-829217BEAB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B061245B-9145-7547-98AA-474C90D78F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BC6320E-A0E9-1945-ACC2-3EB349A833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4B8CF8FA-3B51-C14A-AEF6-1A5870FDFA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803C7822-0457-C04C-A5E7-8A1DE9BAE7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7EC92C51-532E-F34A-8C7B-3119B1133D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5E06DC43-D311-584B-BBFF-BB3916F8E5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CCC4E29D-B53D-6448-BF64-DCC71352E8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E15BE2FA-97FF-8349-A8B2-CBD0E6B864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6DC57099-C76D-B647-914A-43BA36CE92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957CCA6C-D64B-B442-9B81-8780FA7B03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47709C1C-3B51-0642-A717-861F5BE3D8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43EB0550-6C30-1644-A991-19C264F3D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9EEB8550-B7F5-884C-91F3-4E94FF595D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7A5A0FA-DB26-1346-A758-40A959FF05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2681" y="1075220"/>
              <a:ext cx="504000" cy="721830"/>
            </a:xfrm>
            <a:prstGeom prst="rect">
              <a:avLst/>
            </a:prstGeom>
            <a:noFill/>
            <a:ln w="12700" cap="flat">
              <a:solidFill>
                <a:srgbClr val="00597D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17037271-BCB6-EA42-81E3-723D7384F26B}"/>
                </a:ext>
              </a:extLst>
            </p:cNvPr>
            <p:cNvSpPr/>
            <p:nvPr/>
          </p:nvSpPr>
          <p:spPr>
            <a:xfrm>
              <a:off x="195475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7BC20DF5-CEEC-C44F-8107-4C8A453772E7}"/>
                </a:ext>
              </a:extLst>
            </p:cNvPr>
            <p:cNvSpPr/>
            <p:nvPr/>
          </p:nvSpPr>
          <p:spPr>
            <a:xfrm>
              <a:off x="204996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EC17282-EE2F-1542-968D-5BC641A2E263}"/>
                </a:ext>
              </a:extLst>
            </p:cNvPr>
            <p:cNvSpPr/>
            <p:nvPr/>
          </p:nvSpPr>
          <p:spPr>
            <a:xfrm>
              <a:off x="214517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E0C733B9-D4D0-C04C-AA11-3D2A6598CB21}"/>
                </a:ext>
              </a:extLst>
            </p:cNvPr>
            <p:cNvSpPr/>
            <p:nvPr/>
          </p:nvSpPr>
          <p:spPr>
            <a:xfrm>
              <a:off x="2240382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9" name="Graphic 188">
            <a:extLst>
              <a:ext uri="{FF2B5EF4-FFF2-40B4-BE49-F238E27FC236}">
                <a16:creationId xmlns:a16="http://schemas.microsoft.com/office/drawing/2014/main" id="{2D5C206A-7E84-844C-925C-B758D4E68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4044" y="3282647"/>
            <a:ext cx="234000" cy="234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190" name="Circular Arrow 189">
            <a:extLst>
              <a:ext uri="{FF2B5EF4-FFF2-40B4-BE49-F238E27FC236}">
                <a16:creationId xmlns:a16="http://schemas.microsoft.com/office/drawing/2014/main" id="{867C9F22-E607-CC4C-87E0-FB4CE3B5B89A}"/>
              </a:ext>
            </a:extLst>
          </p:cNvPr>
          <p:cNvSpPr/>
          <p:nvPr/>
        </p:nvSpPr>
        <p:spPr>
          <a:xfrm rot="18758684">
            <a:off x="1695924" y="3213513"/>
            <a:ext cx="394752" cy="392503"/>
          </a:xfrm>
          <a:prstGeom prst="circularArrow">
            <a:avLst>
              <a:gd name="adj1" fmla="val 8056"/>
              <a:gd name="adj2" fmla="val 1142319"/>
              <a:gd name="adj3" fmla="val 20449209"/>
              <a:gd name="adj4" fmla="val 5334910"/>
              <a:gd name="adj5" fmla="val 15519"/>
            </a:avLst>
          </a:prstGeom>
          <a:solidFill>
            <a:srgbClr val="00597D"/>
          </a:solidFill>
          <a:ln w="6350" cap="flat">
            <a:solidFill>
              <a:srgbClr val="00597D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338F922C-1FE7-DA44-95A3-1E54C8D823B1}"/>
              </a:ext>
            </a:extLst>
          </p:cNvPr>
          <p:cNvCxnSpPr>
            <a:cxnSpLocks/>
          </p:cNvCxnSpPr>
          <p:nvPr/>
        </p:nvCxnSpPr>
        <p:spPr>
          <a:xfrm>
            <a:off x="3083801" y="3390361"/>
            <a:ext cx="246122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0131E22B-E758-EF42-A755-101F216ACE74}"/>
              </a:ext>
            </a:extLst>
          </p:cNvPr>
          <p:cNvCxnSpPr>
            <a:cxnSpLocks/>
          </p:cNvCxnSpPr>
          <p:nvPr/>
        </p:nvCxnSpPr>
        <p:spPr>
          <a:xfrm>
            <a:off x="4473854" y="3390361"/>
            <a:ext cx="573680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  <a:alpha val="7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5A0192-9407-134B-A127-CC850C8E7EE2}"/>
              </a:ext>
            </a:extLst>
          </p:cNvPr>
          <p:cNvCxnSpPr/>
          <p:nvPr/>
        </p:nvCxnSpPr>
        <p:spPr>
          <a:xfrm>
            <a:off x="1329734" y="2755900"/>
            <a:ext cx="6972300" cy="0"/>
          </a:xfrm>
          <a:prstGeom prst="line">
            <a:avLst/>
          </a:prstGeom>
          <a:noFill/>
          <a:ln w="9525" cap="flat">
            <a:solidFill>
              <a:srgbClr val="00597D"/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6A4BCA8E-F706-1247-BAEE-7EB992388056}"/>
              </a:ext>
            </a:extLst>
          </p:cNvPr>
          <p:cNvCxnSpPr>
            <a:cxnSpLocks/>
          </p:cNvCxnSpPr>
          <p:nvPr/>
        </p:nvCxnSpPr>
        <p:spPr>
          <a:xfrm>
            <a:off x="3074928" y="1397395"/>
            <a:ext cx="2259072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  <a:alpha val="7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5EED2727-DCF1-1944-94A3-05252580D15D}"/>
              </a:ext>
            </a:extLst>
          </p:cNvPr>
          <p:cNvCxnSpPr>
            <a:cxnSpLocks/>
          </p:cNvCxnSpPr>
          <p:nvPr/>
        </p:nvCxnSpPr>
        <p:spPr>
          <a:xfrm>
            <a:off x="3074928" y="1527927"/>
            <a:ext cx="3847309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  <a:alpha val="55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B61477B3-5565-5941-9AEB-B1214C33C5A0}"/>
              </a:ext>
            </a:extLst>
          </p:cNvPr>
          <p:cNvCxnSpPr>
            <a:cxnSpLocks/>
          </p:cNvCxnSpPr>
          <p:nvPr/>
        </p:nvCxnSpPr>
        <p:spPr>
          <a:xfrm>
            <a:off x="5682784" y="3390361"/>
            <a:ext cx="864066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  <a:alpha val="5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470AF9D7-5E66-BD41-8A89-83B873833349}"/>
              </a:ext>
            </a:extLst>
          </p:cNvPr>
          <p:cNvCxnSpPr>
            <a:cxnSpLocks/>
          </p:cNvCxnSpPr>
          <p:nvPr/>
        </p:nvCxnSpPr>
        <p:spPr>
          <a:xfrm>
            <a:off x="3567583" y="3390361"/>
            <a:ext cx="540867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  <a:alpha val="85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B9CCD3FA-2C3C-F149-832A-8BE20A9892AD}"/>
              </a:ext>
            </a:extLst>
          </p:cNvPr>
          <p:cNvSpPr txBox="1"/>
          <p:nvPr/>
        </p:nvSpPr>
        <p:spPr>
          <a:xfrm>
            <a:off x="1413616" y="2020722"/>
            <a:ext cx="5682646" cy="4308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Cache-aware Roofline Model (CARM)</a:t>
            </a:r>
            <a:r>
              <a:rPr lang="en-US" sz="1600" b="1" baseline="30000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</a:t>
            </a: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: </a:t>
            </a:r>
            <a:r>
              <a:rPr lang="en-US" sz="1600" b="1" dirty="0">
                <a:solidFill>
                  <a:srgbClr val="42424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Bandwidth as seen by the core</a:t>
            </a:r>
          </a:p>
          <a:p>
            <a:pPr lvl="8" indent="0" defTabSz="1828800"/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Obtained via micro-benchmarking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6EA15075-C9D4-FD48-AB8D-4B25895EFC1A}"/>
              </a:ext>
            </a:extLst>
          </p:cNvPr>
          <p:cNvSpPr txBox="1"/>
          <p:nvPr/>
        </p:nvSpPr>
        <p:spPr>
          <a:xfrm>
            <a:off x="1463207" y="4108673"/>
            <a:ext cx="5522346" cy="4308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Original Roofline Model (ORM)</a:t>
            </a:r>
            <a:r>
              <a:rPr lang="en-US" sz="1600" b="1" baseline="30000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: </a:t>
            </a:r>
            <a:r>
              <a:rPr lang="en-US" sz="1600" b="1" dirty="0">
                <a:solidFill>
                  <a:srgbClr val="42424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Bandwidth between memory levels </a:t>
            </a:r>
          </a:p>
          <a:p>
            <a:pPr defTabSz="1828800"/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Can be obtained from data-sheets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BF9FA3C7-3DE6-334A-A268-2BE13955E665}"/>
              </a:ext>
            </a:extLst>
          </p:cNvPr>
          <p:cNvSpPr txBox="1"/>
          <p:nvPr/>
        </p:nvSpPr>
        <p:spPr>
          <a:xfrm>
            <a:off x="643383" y="4749056"/>
            <a:ext cx="8062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1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A. Ilic,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and L. Sousa, “Cache-aware Roofline Model: Upgrading the Loft”, IEEE Computer Architecture Letters (2014)</a:t>
            </a:r>
          </a:p>
          <a:p>
            <a:r>
              <a:rPr lang="en-US" sz="800" baseline="300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2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S. Williams, A. Waterman, D. Patterson, "Roofline: An Insightful Visual Performance Model for Multicore Architectures”,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Commun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. ACM (2009)</a:t>
            </a:r>
          </a:p>
        </p:txBody>
      </p:sp>
    </p:spTree>
    <p:extLst>
      <p:ext uri="{BB962C8B-B14F-4D97-AF65-F5344CB8AC3E}">
        <p14:creationId xmlns:p14="http://schemas.microsoft.com/office/powerpoint/2010/main" val="1876481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8F949-EF91-E04E-B9B7-147E10CA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1B8E-D82B-2A47-A75A-6047CF29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9</a:t>
            </a:fld>
            <a:r>
              <a:rPr lang="pt-PT"/>
              <a:t>  </a:t>
            </a:r>
            <a:r>
              <a:rPr lang="pt-PT" b="0"/>
              <a:t>|</a:t>
            </a:r>
            <a:endParaRPr lang="uk-UA" b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86A6F8-53DC-844E-A6DA-0053D9E5B115}"/>
              </a:ext>
            </a:extLst>
          </p:cNvPr>
          <p:cNvSpPr>
            <a:spLocks/>
          </p:cNvSpPr>
          <p:nvPr/>
        </p:nvSpPr>
        <p:spPr>
          <a:xfrm>
            <a:off x="3368023" y="1081536"/>
            <a:ext cx="180000" cy="504000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CA85C-A231-0648-907F-109E6AA7D09E}"/>
              </a:ext>
            </a:extLst>
          </p:cNvPr>
          <p:cNvSpPr>
            <a:spLocks/>
          </p:cNvSpPr>
          <p:nvPr/>
        </p:nvSpPr>
        <p:spPr>
          <a:xfrm>
            <a:off x="4154994" y="1094847"/>
            <a:ext cx="288000" cy="50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5D7A67F-8C1C-B646-8B83-73357D229E0B}"/>
              </a:ext>
            </a:extLst>
          </p:cNvPr>
          <p:cNvSpPr>
            <a:spLocks/>
          </p:cNvSpPr>
          <p:nvPr/>
        </p:nvSpPr>
        <p:spPr>
          <a:xfrm>
            <a:off x="5098334" y="1087773"/>
            <a:ext cx="540000" cy="5035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710D46-93FA-3549-9035-8829AABE1685}"/>
              </a:ext>
            </a:extLst>
          </p:cNvPr>
          <p:cNvSpPr>
            <a:spLocks/>
          </p:cNvSpPr>
          <p:nvPr/>
        </p:nvSpPr>
        <p:spPr>
          <a:xfrm>
            <a:off x="6618568" y="1087772"/>
            <a:ext cx="1080000" cy="510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2B9D05-F26A-A74F-88CC-F74CC2D05AC7}"/>
              </a:ext>
            </a:extLst>
          </p:cNvPr>
          <p:cNvSpPr txBox="1"/>
          <p:nvPr/>
        </p:nvSpPr>
        <p:spPr>
          <a:xfrm>
            <a:off x="2544990" y="799330"/>
            <a:ext cx="371897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Core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D8B257-180C-204F-8B8D-5988B05EBD57}"/>
              </a:ext>
            </a:extLst>
          </p:cNvPr>
          <p:cNvSpPr txBox="1"/>
          <p:nvPr/>
        </p:nvSpPr>
        <p:spPr>
          <a:xfrm>
            <a:off x="3375223" y="789027"/>
            <a:ext cx="19236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9173A1-B039-D248-BDD6-8C1324737E84}"/>
              </a:ext>
            </a:extLst>
          </p:cNvPr>
          <p:cNvSpPr txBox="1"/>
          <p:nvPr/>
        </p:nvSpPr>
        <p:spPr>
          <a:xfrm>
            <a:off x="4202814" y="802338"/>
            <a:ext cx="19236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1334D0-F26C-3A43-B7A5-7371105D8697}"/>
              </a:ext>
            </a:extLst>
          </p:cNvPr>
          <p:cNvSpPr txBox="1"/>
          <p:nvPr/>
        </p:nvSpPr>
        <p:spPr>
          <a:xfrm>
            <a:off x="5218453" y="796216"/>
            <a:ext cx="299762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LLC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FBEC85E-E9FB-CE41-BA2C-CC61943D1CA8}"/>
              </a:ext>
            </a:extLst>
          </p:cNvPr>
          <p:cNvSpPr txBox="1"/>
          <p:nvPr/>
        </p:nvSpPr>
        <p:spPr>
          <a:xfrm>
            <a:off x="6922237" y="801145"/>
            <a:ext cx="496931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DRAM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18C110C-70D7-C045-8FFE-C90E79F9B9A5}"/>
              </a:ext>
            </a:extLst>
          </p:cNvPr>
          <p:cNvGrpSpPr/>
          <p:nvPr/>
        </p:nvGrpSpPr>
        <p:grpSpPr>
          <a:xfrm rot="5400000" flipV="1">
            <a:off x="2462792" y="978857"/>
            <a:ext cx="504000" cy="721830"/>
            <a:chOff x="1882681" y="1075220"/>
            <a:chExt cx="504000" cy="72183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F82FABE-1747-D449-8B26-AEECF83E45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50683" y="1367536"/>
              <a:ext cx="366821" cy="360000"/>
              <a:chOff x="1393372" y="1150813"/>
              <a:chExt cx="493903" cy="48471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748BC42-3683-654D-B11C-072337E4D9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18A9F72-A555-8744-A331-51DD0278B9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2C5C787-F349-0E4D-9054-29735ED56C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AB0E05F-E21E-574A-B265-F8BD2643F0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72591CC-5DF4-964F-98DE-2EBDFBAA2A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12CA94-5E99-794D-9768-B94C1707EF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5B3A5B0-697A-5F44-8F62-2984C56131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B7CFE87-7501-E241-80FE-41E271F58D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31A52B-969B-024D-933C-2E5052B87E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572F031-81EA-924E-BBC8-563861690E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0637C2-D045-9F40-8281-F60C131B82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1B43B01-002D-894C-8F1D-CEE49461E4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926D531-EA3B-CD4A-906C-E556E13D60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9166F2F-BBBD-EE40-A1DC-7E8EF93B4E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EEDB9A4-AC46-A34B-B94B-9E21D10C5E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85AB265-EB8B-EF4B-AA7E-96E5CAA17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4F6AC92-C3F6-5F4E-97D8-C2287B54FE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2681" y="1075220"/>
              <a:ext cx="504000" cy="721830"/>
            </a:xfrm>
            <a:prstGeom prst="rect">
              <a:avLst/>
            </a:prstGeom>
            <a:noFill/>
            <a:ln w="12700" cap="flat">
              <a:solidFill>
                <a:srgbClr val="00597D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F5D296E-13D7-274E-A5FA-CA9AA7A211DC}"/>
                </a:ext>
              </a:extLst>
            </p:cNvPr>
            <p:cNvSpPr/>
            <p:nvPr/>
          </p:nvSpPr>
          <p:spPr>
            <a:xfrm>
              <a:off x="195475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9CB09F3-42A2-624F-802E-B8B4E422E5BC}"/>
                </a:ext>
              </a:extLst>
            </p:cNvPr>
            <p:cNvSpPr/>
            <p:nvPr/>
          </p:nvSpPr>
          <p:spPr>
            <a:xfrm>
              <a:off x="204996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0F07549-9DD8-0246-A6EE-5A07A2093320}"/>
                </a:ext>
              </a:extLst>
            </p:cNvPr>
            <p:cNvSpPr/>
            <p:nvPr/>
          </p:nvSpPr>
          <p:spPr>
            <a:xfrm>
              <a:off x="214517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2A34FCCC-2935-2844-95C2-83C403D79D8A}"/>
                </a:ext>
              </a:extLst>
            </p:cNvPr>
            <p:cNvSpPr/>
            <p:nvPr/>
          </p:nvSpPr>
          <p:spPr>
            <a:xfrm>
              <a:off x="2240382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9" name="Graphic 138">
            <a:extLst>
              <a:ext uri="{FF2B5EF4-FFF2-40B4-BE49-F238E27FC236}">
                <a16:creationId xmlns:a16="http://schemas.microsoft.com/office/drawing/2014/main" id="{5FED04E5-39A5-B144-8310-D5D8FFF9C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4044" y="1193058"/>
            <a:ext cx="234000" cy="234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144" name="Circular Arrow 143">
            <a:extLst>
              <a:ext uri="{FF2B5EF4-FFF2-40B4-BE49-F238E27FC236}">
                <a16:creationId xmlns:a16="http://schemas.microsoft.com/office/drawing/2014/main" id="{B1329371-3CD3-AC43-BB1A-C0044569B013}"/>
              </a:ext>
            </a:extLst>
          </p:cNvPr>
          <p:cNvSpPr/>
          <p:nvPr/>
        </p:nvSpPr>
        <p:spPr>
          <a:xfrm rot="18758684">
            <a:off x="1695924" y="1123924"/>
            <a:ext cx="394752" cy="392503"/>
          </a:xfrm>
          <a:prstGeom prst="circularArrow">
            <a:avLst>
              <a:gd name="adj1" fmla="val 8056"/>
              <a:gd name="adj2" fmla="val 1142319"/>
              <a:gd name="adj3" fmla="val 20449209"/>
              <a:gd name="adj4" fmla="val 5334910"/>
              <a:gd name="adj5" fmla="val 15519"/>
            </a:avLst>
          </a:prstGeom>
          <a:solidFill>
            <a:srgbClr val="00597D"/>
          </a:solidFill>
          <a:ln w="6350" cap="flat">
            <a:solidFill>
              <a:srgbClr val="00597D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66C58AD-3A05-744E-997D-D8B80F5341CA}"/>
              </a:ext>
            </a:extLst>
          </p:cNvPr>
          <p:cNvCxnSpPr>
            <a:cxnSpLocks/>
          </p:cNvCxnSpPr>
          <p:nvPr/>
        </p:nvCxnSpPr>
        <p:spPr>
          <a:xfrm>
            <a:off x="3074928" y="1136331"/>
            <a:ext cx="431813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01827290-B4E7-BC42-82F8-8A2D7B79D1F2}"/>
              </a:ext>
            </a:extLst>
          </p:cNvPr>
          <p:cNvCxnSpPr>
            <a:cxnSpLocks/>
          </p:cNvCxnSpPr>
          <p:nvPr/>
        </p:nvCxnSpPr>
        <p:spPr>
          <a:xfrm>
            <a:off x="3074928" y="1266863"/>
            <a:ext cx="1250857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  <a:alpha val="85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2639F8C-0C68-A543-BB8E-FFC0C1239EE7}"/>
              </a:ext>
            </a:extLst>
          </p:cNvPr>
          <p:cNvSpPr>
            <a:spLocks/>
          </p:cNvSpPr>
          <p:nvPr/>
        </p:nvSpPr>
        <p:spPr>
          <a:xfrm>
            <a:off x="3368023" y="3171125"/>
            <a:ext cx="180000" cy="504000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ADEDEC0-F50F-A345-B4AA-590400BE5744}"/>
              </a:ext>
            </a:extLst>
          </p:cNvPr>
          <p:cNvSpPr>
            <a:spLocks/>
          </p:cNvSpPr>
          <p:nvPr/>
        </p:nvSpPr>
        <p:spPr>
          <a:xfrm>
            <a:off x="4154994" y="3184436"/>
            <a:ext cx="288000" cy="50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05ED47C-AFA0-D44C-8ED0-AD906C27964E}"/>
              </a:ext>
            </a:extLst>
          </p:cNvPr>
          <p:cNvSpPr>
            <a:spLocks/>
          </p:cNvSpPr>
          <p:nvPr/>
        </p:nvSpPr>
        <p:spPr>
          <a:xfrm>
            <a:off x="5098334" y="3177362"/>
            <a:ext cx="540000" cy="5035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5FC26F7-EA81-504D-A7A7-FD710545D6C9}"/>
              </a:ext>
            </a:extLst>
          </p:cNvPr>
          <p:cNvSpPr>
            <a:spLocks/>
          </p:cNvSpPr>
          <p:nvPr/>
        </p:nvSpPr>
        <p:spPr>
          <a:xfrm>
            <a:off x="6618568" y="3177361"/>
            <a:ext cx="1080000" cy="510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Arial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C34F2266-3147-5942-BD4C-D24CFAA2E8BE}"/>
              </a:ext>
            </a:extLst>
          </p:cNvPr>
          <p:cNvSpPr txBox="1"/>
          <p:nvPr/>
        </p:nvSpPr>
        <p:spPr>
          <a:xfrm>
            <a:off x="2544990" y="2888919"/>
            <a:ext cx="371897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597D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Core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1C14688B-47B8-814C-A881-CC91973E65B0}"/>
              </a:ext>
            </a:extLst>
          </p:cNvPr>
          <p:cNvSpPr txBox="1"/>
          <p:nvPr/>
        </p:nvSpPr>
        <p:spPr>
          <a:xfrm>
            <a:off x="3375223" y="2878616"/>
            <a:ext cx="19236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E31741B-98E6-794E-AD0B-87CD986F110D}"/>
              </a:ext>
            </a:extLst>
          </p:cNvPr>
          <p:cNvSpPr txBox="1"/>
          <p:nvPr/>
        </p:nvSpPr>
        <p:spPr>
          <a:xfrm>
            <a:off x="4202814" y="2891927"/>
            <a:ext cx="192360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L2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FBC1024-92CC-CC4F-98B2-4DCEF7658BA3}"/>
              </a:ext>
            </a:extLst>
          </p:cNvPr>
          <p:cNvSpPr txBox="1"/>
          <p:nvPr/>
        </p:nvSpPr>
        <p:spPr>
          <a:xfrm>
            <a:off x="5218453" y="2885805"/>
            <a:ext cx="299762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LLC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73B8C8F-5D27-7546-B300-C3F4ED67EF5C}"/>
              </a:ext>
            </a:extLst>
          </p:cNvPr>
          <p:cNvSpPr txBox="1"/>
          <p:nvPr/>
        </p:nvSpPr>
        <p:spPr>
          <a:xfrm>
            <a:off x="6922237" y="2890734"/>
            <a:ext cx="496931" cy="2462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Arial"/>
              </a:rPr>
              <a:t>DRAM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34E71083-A2CA-4E40-BC33-79AF2E80691D}"/>
              </a:ext>
            </a:extLst>
          </p:cNvPr>
          <p:cNvGrpSpPr/>
          <p:nvPr/>
        </p:nvGrpSpPr>
        <p:grpSpPr>
          <a:xfrm rot="5400000" flipV="1">
            <a:off x="2462792" y="3068446"/>
            <a:ext cx="504000" cy="721830"/>
            <a:chOff x="1882681" y="1075220"/>
            <a:chExt cx="504000" cy="721830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08C51392-3D77-D24D-A19C-D5C48A289E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50683" y="1367536"/>
              <a:ext cx="366821" cy="360000"/>
              <a:chOff x="1393372" y="1150813"/>
              <a:chExt cx="493903" cy="484719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5B2A1F94-F2D6-6843-8204-62FBE18CF2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C924C2CC-0823-6443-9FFC-F615136D7A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E330B1E-4241-5041-9445-829217BEAB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B061245B-9145-7547-98AA-474C90D78F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150813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BC6320E-A0E9-1945-ACC2-3EB349A833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4B8CF8FA-3B51-C14A-AEF6-1A5870FDFA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803C7822-0457-C04C-A5E7-8A1DE9BAE7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7EC92C51-532E-F34A-8C7B-3119B1133D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271586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5E06DC43-D311-584B-BBFF-BB3916F8E5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CCC4E29D-B53D-6448-BF64-DCC71352E8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E15BE2FA-97FF-8349-A8B2-CBD0E6B864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6DC57099-C76D-B647-914A-43BA36CE92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399559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957CCA6C-D64B-B442-9B81-8780FA7B03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3372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47709C1C-3B51-0642-A717-861F5BE3D8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006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43EB0550-6C30-1644-A991-19C264F3D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0640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9EEB8550-B7F5-884C-91F3-4E94FF595D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9275" y="1527532"/>
                <a:ext cx="108000" cy="108000"/>
              </a:xfrm>
              <a:prstGeom prst="rect">
                <a:avLst/>
              </a:prstGeom>
              <a:solidFill>
                <a:srgbClr val="00597D"/>
              </a:solidFill>
              <a:ln w="508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7A5A0FA-DB26-1346-A758-40A959FF05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2681" y="1075220"/>
              <a:ext cx="504000" cy="721830"/>
            </a:xfrm>
            <a:prstGeom prst="rect">
              <a:avLst/>
            </a:prstGeom>
            <a:noFill/>
            <a:ln w="12700" cap="flat">
              <a:solidFill>
                <a:srgbClr val="00597D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17037271-BCB6-EA42-81E3-723D7384F26B}"/>
                </a:ext>
              </a:extLst>
            </p:cNvPr>
            <p:cNvSpPr/>
            <p:nvPr/>
          </p:nvSpPr>
          <p:spPr>
            <a:xfrm>
              <a:off x="195475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7BC20DF5-CEEC-C44F-8107-4C8A453772E7}"/>
                </a:ext>
              </a:extLst>
            </p:cNvPr>
            <p:cNvSpPr/>
            <p:nvPr/>
          </p:nvSpPr>
          <p:spPr>
            <a:xfrm>
              <a:off x="204996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EC17282-EE2F-1542-968D-5BC641A2E263}"/>
                </a:ext>
              </a:extLst>
            </p:cNvPr>
            <p:cNvSpPr/>
            <p:nvPr/>
          </p:nvSpPr>
          <p:spPr>
            <a:xfrm>
              <a:off x="2145171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E0C733B9-D4D0-C04C-AA11-3D2A6598CB21}"/>
                </a:ext>
              </a:extLst>
            </p:cNvPr>
            <p:cNvSpPr/>
            <p:nvPr/>
          </p:nvSpPr>
          <p:spPr>
            <a:xfrm>
              <a:off x="2240382" y="1119925"/>
              <a:ext cx="45719" cy="238124"/>
            </a:xfrm>
            <a:custGeom>
              <a:avLst/>
              <a:gdLst>
                <a:gd name="connsiteX0" fmla="*/ 10623 w 255141"/>
                <a:gd name="connsiteY0" fmla="*/ 0 h 647700"/>
                <a:gd name="connsiteX1" fmla="*/ 23323 w 255141"/>
                <a:gd name="connsiteY1" fmla="*/ 282575 h 647700"/>
                <a:gd name="connsiteX2" fmla="*/ 216998 w 255141"/>
                <a:gd name="connsiteY2" fmla="*/ 384175 h 647700"/>
                <a:gd name="connsiteX3" fmla="*/ 255098 w 255141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141" h="647700">
                  <a:moveTo>
                    <a:pt x="10623" y="0"/>
                  </a:moveTo>
                  <a:cubicBezTo>
                    <a:pt x="-225" y="109273"/>
                    <a:pt x="-11073" y="218546"/>
                    <a:pt x="23323" y="282575"/>
                  </a:cubicBezTo>
                  <a:cubicBezTo>
                    <a:pt x="57719" y="346604"/>
                    <a:pt x="178369" y="323321"/>
                    <a:pt x="216998" y="384175"/>
                  </a:cubicBezTo>
                  <a:cubicBezTo>
                    <a:pt x="255627" y="445029"/>
                    <a:pt x="255362" y="546364"/>
                    <a:pt x="255098" y="647700"/>
                  </a:cubicBezTo>
                </a:path>
              </a:pathLst>
            </a:custGeom>
            <a:noFill/>
            <a:ln w="12700" cap="flat">
              <a:solidFill>
                <a:srgbClr val="00597D"/>
              </a:solidFill>
              <a:prstDash val="solid"/>
              <a:round/>
              <a:tailEnd type="triangle" w="sm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9" name="Graphic 188">
            <a:extLst>
              <a:ext uri="{FF2B5EF4-FFF2-40B4-BE49-F238E27FC236}">
                <a16:creationId xmlns:a16="http://schemas.microsoft.com/office/drawing/2014/main" id="{2D5C206A-7E84-844C-925C-B758D4E68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4044" y="3282647"/>
            <a:ext cx="234000" cy="234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190" name="Circular Arrow 189">
            <a:extLst>
              <a:ext uri="{FF2B5EF4-FFF2-40B4-BE49-F238E27FC236}">
                <a16:creationId xmlns:a16="http://schemas.microsoft.com/office/drawing/2014/main" id="{867C9F22-E607-CC4C-87E0-FB4CE3B5B89A}"/>
              </a:ext>
            </a:extLst>
          </p:cNvPr>
          <p:cNvSpPr/>
          <p:nvPr/>
        </p:nvSpPr>
        <p:spPr>
          <a:xfrm rot="18758684">
            <a:off x="1695924" y="3213513"/>
            <a:ext cx="394752" cy="392503"/>
          </a:xfrm>
          <a:prstGeom prst="circularArrow">
            <a:avLst>
              <a:gd name="adj1" fmla="val 8056"/>
              <a:gd name="adj2" fmla="val 1142319"/>
              <a:gd name="adj3" fmla="val 20449209"/>
              <a:gd name="adj4" fmla="val 5334910"/>
              <a:gd name="adj5" fmla="val 15519"/>
            </a:avLst>
          </a:prstGeom>
          <a:solidFill>
            <a:srgbClr val="00597D"/>
          </a:solidFill>
          <a:ln w="6350" cap="flat">
            <a:solidFill>
              <a:srgbClr val="00597D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338F922C-1FE7-DA44-95A3-1E54C8D823B1}"/>
              </a:ext>
            </a:extLst>
          </p:cNvPr>
          <p:cNvCxnSpPr>
            <a:cxnSpLocks/>
          </p:cNvCxnSpPr>
          <p:nvPr/>
        </p:nvCxnSpPr>
        <p:spPr>
          <a:xfrm>
            <a:off x="3083801" y="3390361"/>
            <a:ext cx="246122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0131E22B-E758-EF42-A755-101F216ACE74}"/>
              </a:ext>
            </a:extLst>
          </p:cNvPr>
          <p:cNvCxnSpPr>
            <a:cxnSpLocks/>
          </p:cNvCxnSpPr>
          <p:nvPr/>
        </p:nvCxnSpPr>
        <p:spPr>
          <a:xfrm>
            <a:off x="4473854" y="3390361"/>
            <a:ext cx="573680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  <a:alpha val="7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5A0192-9407-134B-A127-CC850C8E7EE2}"/>
              </a:ext>
            </a:extLst>
          </p:cNvPr>
          <p:cNvCxnSpPr/>
          <p:nvPr/>
        </p:nvCxnSpPr>
        <p:spPr>
          <a:xfrm>
            <a:off x="1329734" y="2755900"/>
            <a:ext cx="6972300" cy="0"/>
          </a:xfrm>
          <a:prstGeom prst="line">
            <a:avLst/>
          </a:prstGeom>
          <a:noFill/>
          <a:ln w="9525" cap="flat">
            <a:solidFill>
              <a:srgbClr val="00597D"/>
            </a:solidFill>
            <a:prstDash val="solid"/>
            <a:round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6A4BCA8E-F706-1247-BAEE-7EB992388056}"/>
              </a:ext>
            </a:extLst>
          </p:cNvPr>
          <p:cNvCxnSpPr>
            <a:cxnSpLocks/>
          </p:cNvCxnSpPr>
          <p:nvPr/>
        </p:nvCxnSpPr>
        <p:spPr>
          <a:xfrm>
            <a:off x="3074928" y="1397395"/>
            <a:ext cx="2259072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  <a:alpha val="7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5EED2727-DCF1-1944-94A3-05252580D15D}"/>
              </a:ext>
            </a:extLst>
          </p:cNvPr>
          <p:cNvCxnSpPr>
            <a:cxnSpLocks/>
          </p:cNvCxnSpPr>
          <p:nvPr/>
        </p:nvCxnSpPr>
        <p:spPr>
          <a:xfrm>
            <a:off x="3074928" y="1527927"/>
            <a:ext cx="3847309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  <a:alpha val="55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B61477B3-5565-5941-9AEB-B1214C33C5A0}"/>
              </a:ext>
            </a:extLst>
          </p:cNvPr>
          <p:cNvCxnSpPr>
            <a:cxnSpLocks/>
          </p:cNvCxnSpPr>
          <p:nvPr/>
        </p:nvCxnSpPr>
        <p:spPr>
          <a:xfrm>
            <a:off x="5682784" y="3390361"/>
            <a:ext cx="864066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  <a:alpha val="50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470AF9D7-5E66-BD41-8A89-83B873833349}"/>
              </a:ext>
            </a:extLst>
          </p:cNvPr>
          <p:cNvCxnSpPr>
            <a:cxnSpLocks/>
          </p:cNvCxnSpPr>
          <p:nvPr/>
        </p:nvCxnSpPr>
        <p:spPr>
          <a:xfrm>
            <a:off x="3567583" y="3390361"/>
            <a:ext cx="540867" cy="0"/>
          </a:xfrm>
          <a:prstGeom prst="straightConnector1">
            <a:avLst/>
          </a:prstGeom>
          <a:noFill/>
          <a:ln w="31750" cap="flat">
            <a:solidFill>
              <a:schemeClr val="accent1">
                <a:lumMod val="50000"/>
                <a:alpha val="85000"/>
              </a:schemeClr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9" name="TextBox 198">
            <a:extLst>
              <a:ext uri="{FF2B5EF4-FFF2-40B4-BE49-F238E27FC236}">
                <a16:creationId xmlns:a16="http://schemas.microsoft.com/office/drawing/2014/main" id="{BF9FA3C7-3DE6-334A-A268-2BE13955E665}"/>
              </a:ext>
            </a:extLst>
          </p:cNvPr>
          <p:cNvSpPr txBox="1"/>
          <p:nvPr/>
        </p:nvSpPr>
        <p:spPr>
          <a:xfrm>
            <a:off x="643383" y="4749056"/>
            <a:ext cx="8062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1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A. Ilic, F.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Pratas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and L. Sousa, “Cache-aware Roofline Model: Upgrading the Loft”, IEEE Computer Architecture Letters (2014)</a:t>
            </a:r>
          </a:p>
          <a:p>
            <a:r>
              <a:rPr lang="en-US" sz="800" baseline="300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2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 S. Williams, A. Waterman, D. Patterson, "Roofline: An Insightful Visual Performance Model for Multicore Architectures”, </a:t>
            </a:r>
            <a:r>
              <a:rPr lang="en-US" sz="800" dirty="0" err="1">
                <a:solidFill>
                  <a:srgbClr val="424242"/>
                </a:solidFill>
                <a:latin typeface="Avenir Next Condensed" panose="020B0506020202020204" pitchFamily="34" charset="0"/>
              </a:rPr>
              <a:t>Commun</a:t>
            </a:r>
            <a:r>
              <a:rPr lang="en-US" sz="800" dirty="0">
                <a:solidFill>
                  <a:srgbClr val="424242"/>
                </a:solidFill>
                <a:latin typeface="Avenir Next Condensed" panose="020B0506020202020204" pitchFamily="34" charset="0"/>
              </a:rPr>
              <a:t>. ACM (2009)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7E8913-0422-5845-943E-EF890324F6B8}"/>
              </a:ext>
            </a:extLst>
          </p:cNvPr>
          <p:cNvGrpSpPr/>
          <p:nvPr/>
        </p:nvGrpSpPr>
        <p:grpSpPr>
          <a:xfrm>
            <a:off x="4159393" y="1776381"/>
            <a:ext cx="1905437" cy="887216"/>
            <a:chOff x="2461386" y="1763850"/>
            <a:chExt cx="1905437" cy="887216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9335E09-80AC-174F-81D7-ED7F06D66D2D}"/>
                </a:ext>
              </a:extLst>
            </p:cNvPr>
            <p:cNvSpPr>
              <a:spLocks noChangeAspect="1"/>
            </p:cNvSpPr>
            <p:nvPr/>
          </p:nvSpPr>
          <p:spPr>
            <a:xfrm rot="5400000" flipV="1">
              <a:off x="2970497" y="1254739"/>
              <a:ext cx="887216" cy="19054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solidFill>
                <a:schemeClr val="tx2"/>
              </a:solidFill>
              <a:prstDash val="solid"/>
              <a:round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DFE45B8-2221-BC4E-9C55-91A66FFCB4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9171" y="1830165"/>
              <a:ext cx="504779" cy="589784"/>
            </a:xfrm>
            <a:prstGeom prst="line">
              <a:avLst/>
            </a:prstGeom>
            <a:noFill/>
            <a:ln w="12700" cap="flat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58E9F8D-B7F7-734F-B44A-D61B4BA36C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6862" y="1823642"/>
              <a:ext cx="997822" cy="6523"/>
            </a:xfrm>
            <a:prstGeom prst="line">
              <a:avLst/>
            </a:prstGeom>
            <a:noFill/>
            <a:ln w="12700" cap="flat">
              <a:solidFill>
                <a:srgbClr val="00597D"/>
              </a:solidFill>
              <a:prstDash val="solid"/>
              <a:round/>
              <a:headEnd type="none" w="med" len="med"/>
              <a:tailEnd type="non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C1F50B7-46E9-CE4F-8F6A-5D9E7DD5B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3244" y="1827101"/>
              <a:ext cx="504779" cy="589784"/>
            </a:xfrm>
            <a:prstGeom prst="line">
              <a:avLst/>
            </a:prstGeom>
            <a:noFill/>
            <a:ln w="12700" cap="flat">
              <a:solidFill>
                <a:schemeClr val="accent1">
                  <a:lumMod val="50000"/>
                  <a:alpha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66CE0AB-DA0A-584E-8D10-9D073E070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4405" y="1828049"/>
              <a:ext cx="504779" cy="589784"/>
            </a:xfrm>
            <a:prstGeom prst="line">
              <a:avLst/>
            </a:prstGeom>
            <a:noFill/>
            <a:ln w="12700" cap="flat">
              <a:solidFill>
                <a:schemeClr val="accent1">
                  <a:lumMod val="50000"/>
                  <a:alpha val="7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E517EB-4B5A-C044-9EAF-7A8B72232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4351" y="1828633"/>
              <a:ext cx="504779" cy="589784"/>
            </a:xfrm>
            <a:prstGeom prst="line">
              <a:avLst/>
            </a:prstGeom>
            <a:noFill/>
            <a:ln w="12700" cap="flat">
              <a:solidFill>
                <a:schemeClr val="accent1">
                  <a:lumMod val="50000"/>
                  <a:alpha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0CF6DBD-1E13-5B49-B12E-9BE9E9FDFA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9105" y="2478045"/>
              <a:ext cx="1652801" cy="1"/>
            </a:xfrm>
            <a:prstGeom prst="line">
              <a:avLst/>
            </a:prstGeom>
            <a:noFill/>
            <a:ln w="3175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arrow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63599CA-AFD3-F540-AFFB-64C6A26A3447}"/>
                </a:ext>
              </a:extLst>
            </p:cNvPr>
            <p:cNvCxnSpPr>
              <a:cxnSpLocks/>
            </p:cNvCxnSpPr>
            <p:nvPr/>
          </p:nvCxnSpPr>
          <p:spPr>
            <a:xfrm>
              <a:off x="2636707" y="1823642"/>
              <a:ext cx="0" cy="659536"/>
            </a:xfrm>
            <a:prstGeom prst="line">
              <a:avLst/>
            </a:prstGeom>
            <a:noFill/>
            <a:ln w="3175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arrow" w="sm" len="sm"/>
              <a:tailEnd type="non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643C4FD-7C9C-9949-B0A4-CD6836EAF5C1}"/>
                </a:ext>
              </a:extLst>
            </p:cNvPr>
            <p:cNvSpPr txBox="1"/>
            <p:nvPr/>
          </p:nvSpPr>
          <p:spPr>
            <a:xfrm>
              <a:off x="3254351" y="2499273"/>
              <a:ext cx="339837" cy="1077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flops/byte</a:t>
              </a:r>
              <a:endParaRPr lang="en-US" sz="700" b="1" baseline="30000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731A7BB-1F80-FB44-A664-EF5E5F296CC5}"/>
                </a:ext>
              </a:extLst>
            </p:cNvPr>
            <p:cNvSpPr txBox="1"/>
            <p:nvPr/>
          </p:nvSpPr>
          <p:spPr>
            <a:xfrm rot="16200000">
              <a:off x="2445566" y="2131910"/>
              <a:ext cx="224420" cy="1077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flops/s</a:t>
              </a:r>
              <a:endParaRPr lang="en-US" sz="700" b="1" baseline="30000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19BC4C0-2FDA-AF46-83F3-5553FC02517A}"/>
              </a:ext>
            </a:extLst>
          </p:cNvPr>
          <p:cNvGrpSpPr/>
          <p:nvPr/>
        </p:nvGrpSpPr>
        <p:grpSpPr>
          <a:xfrm>
            <a:off x="3496436" y="3805976"/>
            <a:ext cx="3965184" cy="887216"/>
            <a:chOff x="2470603" y="3767876"/>
            <a:chExt cx="3965184" cy="88721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210A6BA-8578-444A-939D-36BDB91100B5}"/>
                </a:ext>
              </a:extLst>
            </p:cNvPr>
            <p:cNvGrpSpPr/>
            <p:nvPr/>
          </p:nvGrpSpPr>
          <p:grpSpPr>
            <a:xfrm>
              <a:off x="2470603" y="3767876"/>
              <a:ext cx="897876" cy="887216"/>
              <a:chOff x="2432050" y="3792664"/>
              <a:chExt cx="897876" cy="887216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27E8AD8D-1D57-9549-8D9A-3FDFB09C8E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V="1">
                <a:off x="2437380" y="3787334"/>
                <a:ext cx="887216" cy="8978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 cap="flat">
                <a:solidFill>
                  <a:schemeClr val="tx2"/>
                </a:solidFill>
                <a:prstDash val="solid"/>
                <a:round/>
              </a:ln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2F59FD75-DD9D-6347-8F90-ED8F6BDEEF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9171" y="3880243"/>
                <a:ext cx="264449" cy="541832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882C1906-2502-084E-9649-F0A314DC3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532" y="3880244"/>
                <a:ext cx="287819" cy="0"/>
              </a:xfrm>
              <a:prstGeom prst="line">
                <a:avLst/>
              </a:prstGeom>
              <a:noFill/>
              <a:ln w="12700" cap="flat">
                <a:solidFill>
                  <a:srgbClr val="00597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0E9A141-77E3-A84C-8B79-4F8699008A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04338" y="4506862"/>
                <a:ext cx="671225" cy="1"/>
              </a:xfrm>
              <a:prstGeom prst="line">
                <a:avLst/>
              </a:prstGeom>
              <a:noFill/>
              <a:ln w="31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C20387A-532C-5A42-95C5-331F675DBD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1940" y="3852456"/>
                <a:ext cx="0" cy="659536"/>
              </a:xfrm>
              <a:prstGeom prst="line">
                <a:avLst/>
              </a:prstGeom>
              <a:noFill/>
              <a:ln w="31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arrow" w="sm" len="sm"/>
                <a:tailEnd type="non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5BF8582-12C1-1F4A-987F-8CA5F539E749}"/>
                  </a:ext>
                </a:extLst>
              </p:cNvPr>
              <p:cNvSpPr txBox="1"/>
              <p:nvPr/>
            </p:nvSpPr>
            <p:spPr>
              <a:xfrm>
                <a:off x="2693546" y="4541757"/>
                <a:ext cx="464871" cy="1077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700" b="1" dirty="0">
                    <a:solidFill>
                      <a:srgbClr val="424242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flops/L1_byte</a:t>
                </a:r>
                <a:endParaRPr lang="en-US" sz="700" b="1" baseline="30000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Helvetica Neue Condensed" panose="02000503000000020004" pitchFamily="2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43C157C-F821-444C-8DEB-8DFF9DA460B7}"/>
                  </a:ext>
                </a:extLst>
              </p:cNvPr>
              <p:cNvSpPr txBox="1"/>
              <p:nvPr/>
            </p:nvSpPr>
            <p:spPr>
              <a:xfrm rot="16200000">
                <a:off x="2410799" y="4160724"/>
                <a:ext cx="224420" cy="1077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700" b="1" dirty="0">
                    <a:solidFill>
                      <a:srgbClr val="424242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flops/s</a:t>
                </a:r>
                <a:endParaRPr lang="en-US" sz="700" b="1" baseline="30000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Helvetica Neue Condensed" panose="02000503000000020004" pitchFamily="2" charset="0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86ED500-715D-7C4F-B8BD-85607032E9FC}"/>
                </a:ext>
              </a:extLst>
            </p:cNvPr>
            <p:cNvGrpSpPr/>
            <p:nvPr/>
          </p:nvGrpSpPr>
          <p:grpSpPr>
            <a:xfrm>
              <a:off x="3493039" y="3767876"/>
              <a:ext cx="897876" cy="887216"/>
              <a:chOff x="2432050" y="3792664"/>
              <a:chExt cx="897876" cy="887216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8536EB40-C42F-5345-A696-ED7D0D76D3C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V="1">
                <a:off x="2437380" y="3787334"/>
                <a:ext cx="887216" cy="8978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 cap="flat">
                <a:solidFill>
                  <a:schemeClr val="tx2"/>
                </a:solidFill>
                <a:prstDash val="solid"/>
                <a:round/>
              </a:ln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B63DBC93-7A4C-9A49-AD2A-0ABEDD704E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9171" y="3880243"/>
                <a:ext cx="264449" cy="541832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lumMod val="50000"/>
                    <a:alpha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28825AD-3412-0C4D-AA80-B979D0B886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532" y="3880244"/>
                <a:ext cx="287819" cy="0"/>
              </a:xfrm>
              <a:prstGeom prst="line">
                <a:avLst/>
              </a:prstGeom>
              <a:noFill/>
              <a:ln w="12700" cap="flat">
                <a:solidFill>
                  <a:srgbClr val="00597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4CD53956-7BA0-784F-BF8A-5142028601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04338" y="4506862"/>
                <a:ext cx="671225" cy="1"/>
              </a:xfrm>
              <a:prstGeom prst="line">
                <a:avLst/>
              </a:prstGeom>
              <a:noFill/>
              <a:ln w="31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2FC45C9A-B8DD-934C-B6B7-D75DB9D9C8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1940" y="3852456"/>
                <a:ext cx="0" cy="659536"/>
              </a:xfrm>
              <a:prstGeom prst="line">
                <a:avLst/>
              </a:prstGeom>
              <a:noFill/>
              <a:ln w="31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arrow" w="sm" len="sm"/>
                <a:tailEnd type="non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0D64970E-A524-4047-B224-5305A2A8B07D}"/>
                  </a:ext>
                </a:extLst>
              </p:cNvPr>
              <p:cNvSpPr txBox="1"/>
              <p:nvPr/>
            </p:nvSpPr>
            <p:spPr>
              <a:xfrm>
                <a:off x="2693546" y="4541757"/>
                <a:ext cx="464871" cy="1077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700" b="1" dirty="0">
                    <a:solidFill>
                      <a:srgbClr val="424242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flops/L2_byte</a:t>
                </a:r>
                <a:endParaRPr lang="en-US" sz="700" b="1" baseline="30000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Helvetica Neue Condensed" panose="02000503000000020004" pitchFamily="2" charset="0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1A1967E7-A918-A045-A752-146B6F706F6D}"/>
                  </a:ext>
                </a:extLst>
              </p:cNvPr>
              <p:cNvSpPr txBox="1"/>
              <p:nvPr/>
            </p:nvSpPr>
            <p:spPr>
              <a:xfrm rot="16200000">
                <a:off x="2410799" y="4160724"/>
                <a:ext cx="224420" cy="1077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700" b="1" dirty="0">
                    <a:solidFill>
                      <a:srgbClr val="424242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flops/s</a:t>
                </a:r>
                <a:endParaRPr lang="en-US" sz="700" b="1" baseline="30000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Helvetica Neue Condensed" panose="02000503000000020004" pitchFamily="2" charset="0"/>
                </a:endParaRPr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60324253-21BC-2245-8617-472323577A0D}"/>
                </a:ext>
              </a:extLst>
            </p:cNvPr>
            <p:cNvGrpSpPr/>
            <p:nvPr/>
          </p:nvGrpSpPr>
          <p:grpSpPr>
            <a:xfrm>
              <a:off x="4515475" y="3767876"/>
              <a:ext cx="897876" cy="887216"/>
              <a:chOff x="2432050" y="3792664"/>
              <a:chExt cx="897876" cy="887216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CA63A906-CBD7-CA44-BF68-5BA16FF8D2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V="1">
                <a:off x="2437380" y="3787334"/>
                <a:ext cx="887216" cy="8978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 cap="flat">
                <a:solidFill>
                  <a:schemeClr val="tx2"/>
                </a:solidFill>
                <a:prstDash val="solid"/>
                <a:round/>
              </a:ln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9DDABD5E-2087-5446-8940-B5E24AA85E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9171" y="3880243"/>
                <a:ext cx="264449" cy="541832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lumMod val="50000"/>
                    <a:alpha val="7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2DBD3A71-05D0-1D43-8653-83564A754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532" y="3880244"/>
                <a:ext cx="287819" cy="0"/>
              </a:xfrm>
              <a:prstGeom prst="line">
                <a:avLst/>
              </a:prstGeom>
              <a:noFill/>
              <a:ln w="12700" cap="flat">
                <a:solidFill>
                  <a:srgbClr val="00597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717455B-ED6C-1945-87F3-FF327B200C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04338" y="4506862"/>
                <a:ext cx="671225" cy="1"/>
              </a:xfrm>
              <a:prstGeom prst="line">
                <a:avLst/>
              </a:prstGeom>
              <a:noFill/>
              <a:ln w="31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DC8D1F81-B12B-6949-970E-5F5F3F7997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1940" y="3852456"/>
                <a:ext cx="0" cy="659536"/>
              </a:xfrm>
              <a:prstGeom prst="line">
                <a:avLst/>
              </a:prstGeom>
              <a:noFill/>
              <a:ln w="31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arrow" w="sm" len="sm"/>
                <a:tailEnd type="non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A9473F21-AF92-0F43-A371-2B0A6ECBDE54}"/>
                  </a:ext>
                </a:extLst>
              </p:cNvPr>
              <p:cNvSpPr txBox="1"/>
              <p:nvPr/>
            </p:nvSpPr>
            <p:spPr>
              <a:xfrm>
                <a:off x="2693546" y="4541757"/>
                <a:ext cx="500137" cy="1077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700" b="1" dirty="0">
                    <a:solidFill>
                      <a:srgbClr val="424242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flops/</a:t>
                </a:r>
                <a:r>
                  <a:rPr lang="en-US" sz="700" b="1" dirty="0" err="1">
                    <a:solidFill>
                      <a:srgbClr val="424242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LLC_byte</a:t>
                </a:r>
                <a:endParaRPr lang="en-US" sz="700" b="1" baseline="30000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Helvetica Neue Condensed" panose="02000503000000020004" pitchFamily="2" charset="0"/>
                </a:endParaRP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B2F6A56-0CA1-5F45-ACB8-FF03F4A2E446}"/>
                  </a:ext>
                </a:extLst>
              </p:cNvPr>
              <p:cNvSpPr txBox="1"/>
              <p:nvPr/>
            </p:nvSpPr>
            <p:spPr>
              <a:xfrm rot="16200000">
                <a:off x="2410799" y="4160724"/>
                <a:ext cx="224420" cy="1077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700" b="1" dirty="0">
                    <a:solidFill>
                      <a:srgbClr val="424242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flops/s</a:t>
                </a:r>
                <a:endParaRPr lang="en-US" sz="700" b="1" baseline="30000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Helvetica Neue Condensed" panose="02000503000000020004" pitchFamily="2" charset="0"/>
                </a:endParaRPr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DD52AC0-1595-CD48-8872-E1EC66DDE643}"/>
                </a:ext>
              </a:extLst>
            </p:cNvPr>
            <p:cNvGrpSpPr/>
            <p:nvPr/>
          </p:nvGrpSpPr>
          <p:grpSpPr>
            <a:xfrm>
              <a:off x="5537911" y="3767876"/>
              <a:ext cx="897876" cy="887216"/>
              <a:chOff x="2432050" y="3792664"/>
              <a:chExt cx="897876" cy="887216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6A717217-6F2D-A647-BD64-E86BDE0DAB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V="1">
                <a:off x="2437380" y="3787334"/>
                <a:ext cx="887216" cy="8978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 cap="flat">
                <a:solidFill>
                  <a:schemeClr val="tx2"/>
                </a:solidFill>
                <a:prstDash val="solid"/>
                <a:round/>
              </a:ln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E184BB3D-5D91-F345-9EE1-396D3EC55A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9171" y="3880243"/>
                <a:ext cx="264449" cy="541832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lumMod val="50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E72438B4-BC0F-714F-A0D8-B0CBCA2C3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532" y="3880244"/>
                <a:ext cx="287819" cy="0"/>
              </a:xfrm>
              <a:prstGeom prst="line">
                <a:avLst/>
              </a:prstGeom>
              <a:noFill/>
              <a:ln w="12700" cap="flat">
                <a:solidFill>
                  <a:srgbClr val="00597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5A283BB7-3294-5445-8014-B278A9D7EF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04338" y="4506862"/>
                <a:ext cx="671225" cy="1"/>
              </a:xfrm>
              <a:prstGeom prst="line">
                <a:avLst/>
              </a:prstGeom>
              <a:noFill/>
              <a:ln w="31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A4C48DEB-1A7C-C748-8387-434622F991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1940" y="3852456"/>
                <a:ext cx="0" cy="659536"/>
              </a:xfrm>
              <a:prstGeom prst="line">
                <a:avLst/>
              </a:prstGeom>
              <a:noFill/>
              <a:ln w="31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arrow" w="sm" len="sm"/>
                <a:tailEnd type="non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62EF0B38-D4DC-4D40-A4BB-6F1653572658}"/>
                  </a:ext>
                </a:extLst>
              </p:cNvPr>
              <p:cNvSpPr txBox="1"/>
              <p:nvPr/>
            </p:nvSpPr>
            <p:spPr>
              <a:xfrm>
                <a:off x="2636396" y="4541757"/>
                <a:ext cx="594715" cy="1077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700" b="1" dirty="0">
                    <a:solidFill>
                      <a:srgbClr val="424242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flops/</a:t>
                </a:r>
                <a:r>
                  <a:rPr lang="en-US" sz="700" b="1" dirty="0" err="1">
                    <a:solidFill>
                      <a:srgbClr val="424242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DRAM_byte</a:t>
                </a:r>
                <a:endParaRPr lang="en-US" sz="700" b="1" baseline="30000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Helvetica Neue Condensed" panose="02000503000000020004" pitchFamily="2" charset="0"/>
                </a:endParaRPr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03EF21FD-0E16-9149-9CCB-4ACD27BD7578}"/>
                  </a:ext>
                </a:extLst>
              </p:cNvPr>
              <p:cNvSpPr txBox="1"/>
              <p:nvPr/>
            </p:nvSpPr>
            <p:spPr>
              <a:xfrm rot="16200000">
                <a:off x="2410799" y="4160724"/>
                <a:ext cx="224420" cy="1077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700" b="1" dirty="0">
                    <a:solidFill>
                      <a:srgbClr val="424242"/>
                    </a:solidFill>
                    <a:latin typeface="Avenir Next Condensed Demi Bold" panose="020B0506020202020204" pitchFamily="34" charset="0"/>
                    <a:ea typeface="Helvetica Neue Condensed" panose="02000503000000020004" pitchFamily="2" charset="0"/>
                    <a:cs typeface="Helvetica Neue Condensed" panose="02000503000000020004" pitchFamily="2" charset="0"/>
                  </a:rPr>
                  <a:t>flops/s</a:t>
                </a:r>
                <a:endParaRPr lang="en-US" sz="700" b="1" baseline="30000" dirty="0">
                  <a:solidFill>
                    <a:srgbClr val="424242"/>
                  </a:solidFill>
                  <a:latin typeface="Avenir Next Condensed Demi Bold" panose="020B0506020202020204" pitchFamily="34" charset="0"/>
                  <a:ea typeface="Helvetica Neue Condensed" panose="02000503000000020004" pitchFamily="2" charset="0"/>
                  <a:cs typeface="Helvetica Neue Condensed" panose="02000503000000020004" pitchFamily="2" charset="0"/>
                </a:endParaRPr>
              </a:p>
            </p:txBody>
          </p:sp>
        </p:grp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F97776FA-6583-854A-84FB-2620E733133D}"/>
              </a:ext>
            </a:extLst>
          </p:cNvPr>
          <p:cNvSpPr txBox="1"/>
          <p:nvPr/>
        </p:nvSpPr>
        <p:spPr>
          <a:xfrm>
            <a:off x="816400" y="1875275"/>
            <a:ext cx="2412520" cy="6155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Cache-aware Roofline Model</a:t>
            </a:r>
            <a:r>
              <a:rPr lang="en-US" sz="1600" b="1" baseline="30000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1</a:t>
            </a:r>
            <a:endParaRPr lang="en-US" sz="1600" b="1" dirty="0">
              <a:solidFill>
                <a:srgbClr val="424242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lvl="8" indent="0" defTabSz="1828800"/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One model, one arithmetic intensity</a:t>
            </a:r>
          </a:p>
          <a:p>
            <a:pPr lvl="8" indent="0" defTabSz="1828800"/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One application “point”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D27990DA-1174-7549-ABDB-E32FB0136C24}"/>
              </a:ext>
            </a:extLst>
          </p:cNvPr>
          <p:cNvSpPr txBox="1"/>
          <p:nvPr/>
        </p:nvSpPr>
        <p:spPr>
          <a:xfrm>
            <a:off x="816400" y="3920119"/>
            <a:ext cx="2106346" cy="6155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Original Roofline Model</a:t>
            </a:r>
            <a:r>
              <a:rPr lang="en-US" sz="1600" b="1" baseline="30000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2</a:t>
            </a:r>
            <a:endParaRPr lang="en-US" sz="1600" b="1" dirty="0">
              <a:solidFill>
                <a:srgbClr val="424242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lvl="8" indent="0" defTabSz="1828800"/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Several models, several intensities</a:t>
            </a:r>
          </a:p>
          <a:p>
            <a:pPr lvl="8" indent="0" defTabSz="1828800"/>
            <a:r>
              <a:rPr lang="en-US" sz="1200" b="1" dirty="0">
                <a:solidFill>
                  <a:srgbClr val="424242"/>
                </a:solidFill>
                <a:latin typeface="Avenir Next Condensed Demi Bold" panose="020B0506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- Several application “points”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C051052-1A63-474F-8121-C62CA93BB686}"/>
              </a:ext>
            </a:extLst>
          </p:cNvPr>
          <p:cNvSpPr>
            <a:spLocks noChangeAspect="1"/>
          </p:cNvSpPr>
          <p:nvPr/>
        </p:nvSpPr>
        <p:spPr>
          <a:xfrm>
            <a:off x="5028870" y="2140524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CDD0F0F1-7EE7-1043-BF57-B7741783BFF7}"/>
              </a:ext>
            </a:extLst>
          </p:cNvPr>
          <p:cNvSpPr>
            <a:spLocks noChangeAspect="1"/>
          </p:cNvSpPr>
          <p:nvPr/>
        </p:nvSpPr>
        <p:spPr>
          <a:xfrm>
            <a:off x="3975669" y="4114685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7557962D-22ED-134E-91D0-050EFE5629B1}"/>
              </a:ext>
            </a:extLst>
          </p:cNvPr>
          <p:cNvSpPr>
            <a:spLocks noChangeAspect="1"/>
          </p:cNvSpPr>
          <p:nvPr/>
        </p:nvSpPr>
        <p:spPr>
          <a:xfrm>
            <a:off x="5098921" y="4114595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AF5C0DE-5FB1-A248-8068-643BF84E3643}"/>
              </a:ext>
            </a:extLst>
          </p:cNvPr>
          <p:cNvSpPr>
            <a:spLocks noChangeAspect="1"/>
          </p:cNvSpPr>
          <p:nvPr/>
        </p:nvSpPr>
        <p:spPr>
          <a:xfrm>
            <a:off x="6225655" y="4114595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C099D94F-2A85-B044-BD16-0DD56F38CD4C}"/>
              </a:ext>
            </a:extLst>
          </p:cNvPr>
          <p:cNvSpPr>
            <a:spLocks noChangeAspect="1"/>
          </p:cNvSpPr>
          <p:nvPr/>
        </p:nvSpPr>
        <p:spPr>
          <a:xfrm>
            <a:off x="7116476" y="4114595"/>
            <a:ext cx="54226" cy="54000"/>
          </a:xfrm>
          <a:prstGeom prst="ellipse">
            <a:avLst/>
          </a:prstGeom>
          <a:solidFill>
            <a:srgbClr val="DD8455"/>
          </a:solidFill>
          <a:ln w="0" cap="flat">
            <a:solidFill>
              <a:srgbClr val="DD8455"/>
            </a:solidFill>
            <a:prstDash val="solid"/>
            <a:rou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52930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INESC-ID-template-0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FC418"/>
      </a:accent1>
      <a:accent2>
        <a:srgbClr val="00587B"/>
      </a:accent2>
      <a:accent3>
        <a:srgbClr val="758C95"/>
      </a:accent3>
      <a:accent4>
        <a:srgbClr val="707070"/>
      </a:accent4>
      <a:accent5>
        <a:srgbClr val="008797"/>
      </a:accent5>
      <a:accent6>
        <a:srgbClr val="3A7FB7"/>
      </a:accent6>
      <a:hlink>
        <a:srgbClr val="70C815"/>
      </a:hlink>
      <a:folHlink>
        <a:srgbClr val="ABF818"/>
      </a:folHlink>
    </a:clrScheme>
    <a:fontScheme name="Blank Presentation">
      <a:majorFont>
        <a:latin typeface="Helvetica"/>
        <a:ea typeface="Helvetica"/>
        <a:cs typeface="Helvetica"/>
      </a:majorFont>
      <a:minorFont>
        <a:latin typeface="Times"/>
        <a:ea typeface="Times"/>
        <a:cs typeface="Times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Blank Presentation">
      <a:majorFont>
        <a:latin typeface="Helvetica"/>
        <a:ea typeface="Helvetica"/>
        <a:cs typeface="Helvetica"/>
      </a:majorFont>
      <a:minorFont>
        <a:latin typeface="Times"/>
        <a:ea typeface="Times"/>
        <a:cs typeface="Times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18332</TotalTime>
  <Words>5252</Words>
  <Application>Microsoft Office PowerPoint</Application>
  <PresentationFormat>On-screen Show (16:9)</PresentationFormat>
  <Paragraphs>1485</Paragraphs>
  <Slides>78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Arial</vt:lpstr>
      <vt:lpstr>Avenir Next Condensed</vt:lpstr>
      <vt:lpstr>Avenir Next Condensed Demi Bold</vt:lpstr>
      <vt:lpstr>Avenir Next Condensed Medium</vt:lpstr>
      <vt:lpstr>Consolas</vt:lpstr>
      <vt:lpstr>Helvetica</vt:lpstr>
      <vt:lpstr>Helvetica Neue Condensed</vt:lpstr>
      <vt:lpstr>Times</vt:lpstr>
      <vt:lpstr>Blank Presentation</vt:lpstr>
      <vt:lpstr>Application Optimization with  Cache-aware Roofline Model and Intel oneAPI tools</vt:lpstr>
      <vt:lpstr>PowerPoint Presentation</vt:lpstr>
      <vt:lpstr>Boosting Epistasis Detection with oneAPI </vt:lpstr>
      <vt:lpstr>Download Intel Advisor</vt:lpstr>
      <vt:lpstr>PowerPoint Presentation</vt:lpstr>
      <vt:lpstr>PowerPoint Presentation</vt:lpstr>
      <vt:lpstr>Roofline in a nutshell</vt:lpstr>
      <vt:lpstr>What is bandwidth?</vt:lpstr>
      <vt:lpstr>Implications …</vt:lpstr>
      <vt:lpstr>Implications … bring cool features </vt:lpstr>
      <vt:lpstr>Implications … bring cool features </vt:lpstr>
      <vt:lpstr>Implications … bring cool features </vt:lpstr>
      <vt:lpstr>Implications … bring cool features </vt:lpstr>
      <vt:lpstr>Implications … bring cool features </vt:lpstr>
      <vt:lpstr>Matrix Multiplication</vt:lpstr>
      <vt:lpstr>Matrix Multiplication</vt:lpstr>
      <vt:lpstr>Cache-aware Roofline Model: Extensions</vt:lpstr>
      <vt:lpstr>Download Intel Advisor</vt:lpstr>
      <vt:lpstr>PowerPoint Presentation</vt:lpstr>
      <vt:lpstr>Epistasis in a nutshell</vt:lpstr>
      <vt:lpstr>Short Bio Recap: Codifying your genotype</vt:lpstr>
      <vt:lpstr>Binarizing your genotype</vt:lpstr>
      <vt:lpstr>Binarizing your genotype</vt:lpstr>
      <vt:lpstr>Dataset structure</vt:lpstr>
      <vt:lpstr>2-way Epistasis Detection: Pair-wise interaction</vt:lpstr>
      <vt:lpstr>PowerPoint Presentation</vt:lpstr>
      <vt:lpstr>GPU architecture</vt:lpstr>
      <vt:lpstr>GPU architecture</vt:lpstr>
      <vt:lpstr>DPC++ setup</vt:lpstr>
      <vt:lpstr>DPC++ setup</vt:lpstr>
      <vt:lpstr>DPC++ implementation</vt:lpstr>
      <vt:lpstr>DPC++ implementation</vt:lpstr>
      <vt:lpstr>Opening Advisor Result</vt:lpstr>
      <vt:lpstr>Opening Advisor Result</vt:lpstr>
      <vt:lpstr>Opening Advisor Result</vt:lpstr>
      <vt:lpstr>GPU Roofline in Advisor</vt:lpstr>
      <vt:lpstr>GPU Roofline in Advisor</vt:lpstr>
      <vt:lpstr>GPU Roofline in Advisor</vt:lpstr>
      <vt:lpstr>GPU Roofline in Advisor</vt:lpstr>
      <vt:lpstr>GPU Roofline in Advisor</vt:lpstr>
      <vt:lpstr>GPU Roofline in Advisor</vt:lpstr>
      <vt:lpstr>Advisor in action…</vt:lpstr>
      <vt:lpstr>Advisor in action…</vt:lpstr>
      <vt:lpstr>Advisor in action…</vt:lpstr>
      <vt:lpstr>Advisor in action…</vt:lpstr>
      <vt:lpstr>Advisor in action…</vt:lpstr>
      <vt:lpstr>Advisor in action…</vt:lpstr>
      <vt:lpstr>Advisor in action…</vt:lpstr>
      <vt:lpstr>Advisor in action…</vt:lpstr>
      <vt:lpstr>Advisor in action…</vt:lpstr>
      <vt:lpstr>Advisor in action…</vt:lpstr>
      <vt:lpstr>Advisor in action…</vt:lpstr>
      <vt:lpstr>Advisor in action…</vt:lpstr>
      <vt:lpstr>Advisor in action…</vt:lpstr>
      <vt:lpstr>Advisor in action…</vt:lpstr>
      <vt:lpstr>Advisor in action…</vt:lpstr>
      <vt:lpstr>Advisor in action…</vt:lpstr>
      <vt:lpstr>Restructuring our algorithm…</vt:lpstr>
      <vt:lpstr>DPC++ implementation</vt:lpstr>
      <vt:lpstr>DPC++ implementation</vt:lpstr>
      <vt:lpstr>Advisor in action…</vt:lpstr>
      <vt:lpstr>Advisor in action…</vt:lpstr>
      <vt:lpstr>Advisor in action…</vt:lpstr>
      <vt:lpstr>Advisor in action…</vt:lpstr>
      <vt:lpstr>Advisor in action…</vt:lpstr>
      <vt:lpstr>Let’s continue optimizing…</vt:lpstr>
      <vt:lpstr>Let’s continue optimizing…</vt:lpstr>
      <vt:lpstr>Advisor in action…</vt:lpstr>
      <vt:lpstr>Advisor in action…</vt:lpstr>
      <vt:lpstr>Advisor in action…</vt:lpstr>
      <vt:lpstr>Data set tiling</vt:lpstr>
      <vt:lpstr>Advisor in action…</vt:lpstr>
      <vt:lpstr>Advisor in action…</vt:lpstr>
      <vt:lpstr>Advisor in action…</vt:lpstr>
      <vt:lpstr>Job done!</vt:lpstr>
      <vt:lpstr>DPC++ VS OpenCL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INESC-ID – Instituto de Engenharia   de Sistemas e Computadores</dc:title>
  <dc:creator>rjfn</dc:creator>
  <cp:lastModifiedBy>Rafael Campos</cp:lastModifiedBy>
  <cp:revision>3163</cp:revision>
  <cp:lastPrinted>2020-10-24T13:52:38Z</cp:lastPrinted>
  <dcterms:modified xsi:type="dcterms:W3CDTF">2021-06-23T10:45:02Z</dcterms:modified>
</cp:coreProperties>
</file>